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147375019" r:id="rId2"/>
    <p:sldId id="2147375020" r:id="rId3"/>
    <p:sldId id="2147375021" r:id="rId4"/>
    <p:sldId id="2147375022" r:id="rId5"/>
    <p:sldId id="260" r:id="rId6"/>
    <p:sldId id="2147375023" r:id="rId7"/>
    <p:sldId id="2147375024" r:id="rId8"/>
    <p:sldId id="2147375025" r:id="rId9"/>
    <p:sldId id="2147375026" r:id="rId10"/>
    <p:sldId id="2147375027" r:id="rId11"/>
    <p:sldId id="2147375028" r:id="rId12"/>
    <p:sldId id="2147375029" r:id="rId13"/>
    <p:sldId id="2147375030" r:id="rId14"/>
    <p:sldId id="2147375031" r:id="rId15"/>
    <p:sldId id="2147375032" r:id="rId16"/>
    <p:sldId id="2147375033" r:id="rId17"/>
    <p:sldId id="2147375034" r:id="rId18"/>
    <p:sldId id="2147375035" r:id="rId19"/>
    <p:sldId id="214737503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38" d="100"/>
          <a:sy n="38" d="100"/>
        </p:scale>
        <p:origin x="10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F1EC3-E961-C748-820A-6E91C946518F}"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E3257-F152-4A48-B3F9-0FBE953EFD52}" type="slidenum">
              <a:rPr lang="en-US" smtClean="0"/>
              <a:t>‹#›</a:t>
            </a:fld>
            <a:endParaRPr lang="en-US"/>
          </a:p>
        </p:txBody>
      </p:sp>
    </p:spTree>
    <p:extLst>
      <p:ext uri="{BB962C8B-B14F-4D97-AF65-F5344CB8AC3E}">
        <p14:creationId xmlns:p14="http://schemas.microsoft.com/office/powerpoint/2010/main" val="57536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10 percent decrease in the</a:t>
            </a:r>
            <a:endParaRPr/>
          </a:p>
          <a:p>
            <a:pPr marL="0" lvl="0" indent="0" algn="l" rtl="0">
              <a:lnSpc>
                <a:spcPct val="100000"/>
              </a:lnSpc>
              <a:spcBef>
                <a:spcPts val="0"/>
              </a:spcBef>
              <a:spcAft>
                <a:spcPts val="0"/>
              </a:spcAft>
              <a:buSzPts val="1400"/>
              <a:buNone/>
            </a:pPr>
            <a:r>
              <a:rPr lang="en-US"/>
              <a:t>cost of child care leads to a 0.5 to 2.5 percent increase in maternal employment. That effect is even stronger for</a:t>
            </a:r>
            <a:br>
              <a:rPr lang="en-US"/>
            </a:br>
            <a:endParaRPr/>
          </a:p>
          <a:p>
            <a:pPr marL="0" lvl="0" indent="0" algn="l" rtl="0">
              <a:lnSpc>
                <a:spcPct val="100000"/>
              </a:lnSpc>
              <a:spcBef>
                <a:spcPts val="0"/>
              </a:spcBef>
              <a:spcAft>
                <a:spcPts val="0"/>
              </a:spcAft>
              <a:buSzPts val="1400"/>
              <a:buNone/>
            </a:pPr>
            <a:r>
              <a:rPr lang="en-US"/>
              <a:t>mothers with lower incomes. If women participated in the labor force at the same rate as men, there would be</a:t>
            </a:r>
            <a:br>
              <a:rPr lang="en-US"/>
            </a:br>
            <a:endParaRPr/>
          </a:p>
          <a:p>
            <a:pPr marL="0" lvl="0" indent="0" algn="l" rtl="0">
              <a:lnSpc>
                <a:spcPct val="100000"/>
              </a:lnSpc>
              <a:spcBef>
                <a:spcPts val="0"/>
              </a:spcBef>
              <a:spcAft>
                <a:spcPts val="0"/>
              </a:spcAft>
              <a:buSzPts val="1400"/>
              <a:buNone/>
            </a:pPr>
            <a:r>
              <a:rPr lang="en-US"/>
              <a:t>more than 10 million additional workers. Making it easier for women to join the workforce will therefore be</a:t>
            </a:r>
            <a:br>
              <a:rPr lang="en-US"/>
            </a:br>
            <a:endParaRPr/>
          </a:p>
          <a:p>
            <a:pPr marL="0" lvl="0" indent="0" algn="l" rtl="0">
              <a:lnSpc>
                <a:spcPct val="100000"/>
              </a:lnSpc>
              <a:spcBef>
                <a:spcPts val="0"/>
              </a:spcBef>
              <a:spcAft>
                <a:spcPts val="0"/>
              </a:spcAft>
              <a:buSzPts val="1400"/>
              <a:buNone/>
            </a:pPr>
            <a:r>
              <a:rPr lang="en-US"/>
              <a:t>critical to the success of individual projects and of the program as a whole.</a:t>
            </a:r>
            <a:br>
              <a:rPr lang="en-US"/>
            </a:br>
            <a:endParaRPr/>
          </a:p>
        </p:txBody>
      </p:sp>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Brain:</a:t>
            </a:r>
            <a:r>
              <a:rPr lang="en-US" baseline="0" dirty="0"/>
              <a:t> </a:t>
            </a:r>
            <a:r>
              <a:rPr lang="en-US" dirty="0"/>
              <a:t>Brain Growth [1:26]</a:t>
            </a:r>
          </a:p>
        </p:txBody>
      </p:sp>
      <p:sp>
        <p:nvSpPr>
          <p:cNvPr id="4" name="Slide Number Placeholder 3"/>
          <p:cNvSpPr>
            <a:spLocks noGrp="1"/>
          </p:cNvSpPr>
          <p:nvPr>
            <p:ph type="sldNum" sz="quarter" idx="10"/>
          </p:nvPr>
        </p:nvSpPr>
        <p:spPr/>
        <p:txBody>
          <a:bodyPr/>
          <a:lstStyle/>
          <a:p>
            <a:fld id="{2EA492C7-7F44-444F-B5A9-7D425D542AF5}" type="slidenum">
              <a:rPr lang="en-US" smtClean="0"/>
              <a:t>2</a:t>
            </a:fld>
            <a:endParaRPr lang="en-US" dirty="0"/>
          </a:p>
        </p:txBody>
      </p:sp>
    </p:spTree>
    <p:extLst>
      <p:ext uri="{BB962C8B-B14F-4D97-AF65-F5344CB8AC3E}">
        <p14:creationId xmlns:p14="http://schemas.microsoft.com/office/powerpoint/2010/main" val="20853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FTF East Maricopa Region, there are 54,701 children (under age 6) with 14% living in poverty.</a:t>
            </a:r>
            <a:endParaRPr/>
          </a:p>
          <a:p>
            <a:pPr marL="171450" lvl="0" indent="-171450" algn="l" rtl="0">
              <a:lnSpc>
                <a:spcPct val="100000"/>
              </a:lnSpc>
              <a:spcBef>
                <a:spcPts val="0"/>
              </a:spcBef>
              <a:spcAft>
                <a:spcPts val="0"/>
              </a:spcAft>
              <a:buClr>
                <a:schemeClr val="dk1"/>
              </a:buClr>
              <a:buSzPts val="1200"/>
              <a:buFont typeface="Arial"/>
              <a:buChar char="•"/>
            </a:pPr>
            <a:r>
              <a:rPr lang="en-US"/>
              <a:t>FTF Southeast Maricopa Region, there are 68,471 children (under age 6) with 19% living in poverty.</a:t>
            </a:r>
            <a:endParaRPr/>
          </a:p>
          <a:p>
            <a:pPr marL="171450" lvl="0" indent="-171450" algn="l" rtl="0">
              <a:lnSpc>
                <a:spcPct val="100000"/>
              </a:lnSpc>
              <a:spcBef>
                <a:spcPts val="0"/>
              </a:spcBef>
              <a:spcAft>
                <a:spcPts val="0"/>
              </a:spcAft>
              <a:buClr>
                <a:schemeClr val="dk1"/>
              </a:buClr>
              <a:buSzPts val="1200"/>
              <a:buFont typeface="Arial"/>
              <a:buChar char="•"/>
            </a:pPr>
            <a:r>
              <a:rPr lang="en-US"/>
              <a:t>FTF Phoenix North Region, there are 66,337 children (under age 6) with 24% living in poverty.</a:t>
            </a:r>
            <a:endParaRPr/>
          </a:p>
          <a:p>
            <a:pPr marL="171450" lvl="0" indent="-171450" algn="l" rtl="0">
              <a:lnSpc>
                <a:spcPct val="100000"/>
              </a:lnSpc>
              <a:spcBef>
                <a:spcPts val="0"/>
              </a:spcBef>
              <a:spcAft>
                <a:spcPts val="0"/>
              </a:spcAft>
              <a:buClr>
                <a:schemeClr val="dk1"/>
              </a:buClr>
              <a:buSzPts val="1200"/>
              <a:buFont typeface="Arial"/>
              <a:buChar char="•"/>
            </a:pPr>
            <a:r>
              <a:rPr lang="en-US"/>
              <a:t>FTF Phoenix South Region, there are 65,037 children (under age 6) with 42% living in poverty.</a:t>
            </a:r>
            <a:endParaRPr/>
          </a:p>
          <a:p>
            <a:pPr marL="171450" lvl="0" indent="-9525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i="0">
                <a:solidFill>
                  <a:schemeClr val="dk1"/>
                </a:solidFill>
                <a:latin typeface="Calibri"/>
                <a:ea typeface="Calibri"/>
                <a:cs typeface="Calibri"/>
                <a:sym typeface="Calibri"/>
              </a:rPr>
              <a:t>Last year, lawmakers passed the CHIPS and Science Act, which invests more than $200 billion over five years to help the US bring back semiconductor chip manufacturing from places like China. The law is not specifically about child care, but now the Commerce Department is requiring some companies to also provide access to child care in order to be eligible for the money. In addition to submitting workforce development plans, applicants requesting Direct Funding over $150 </a:t>
            </a:r>
            <a:r>
              <a:rPr lang="en-US" sz="1800">
                <a:latin typeface="Calibri"/>
                <a:ea typeface="Calibri"/>
                <a:cs typeface="Calibri"/>
                <a:sym typeface="Calibri"/>
              </a:rPr>
              <a:t>million must submit a plan to provide their facility and construction workers with access to child care. This first-of-its kind commitment will be essential to getting people—especially women—into the workforce. A recent review of research on child care costs and women’s labor supply found that a 10 percent decrease in the cost of child care leads to a 0.5 to 2.5 percent increase in maternal employment. That effect is even stronger for mothers with lower incomes. If women participated in the labor force at the same rate as men, there would be </a:t>
            </a:r>
            <a:r>
              <a:rPr lang="en-US" sz="1800" b="0" i="0">
                <a:solidFill>
                  <a:schemeClr val="dk1"/>
                </a:solidFill>
                <a:latin typeface="Calibri"/>
                <a:ea typeface="Calibri"/>
                <a:cs typeface="Calibri"/>
                <a:sym typeface="Calibri"/>
              </a:rPr>
              <a:t>more than 10 million additional workers. Making it easier for women to join the workforce will therefore be </a:t>
            </a:r>
            <a:r>
              <a:rPr lang="en-US" sz="1800">
                <a:latin typeface="Calibri"/>
                <a:ea typeface="Calibri"/>
                <a:cs typeface="Calibri"/>
                <a:sym typeface="Calibri"/>
              </a:rPr>
              <a:t>critical to the success of individual projects and of the program as a whole.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None/>
            </a:pPr>
            <a:r>
              <a:rPr lang="en-US" sz="1200">
                <a:solidFill>
                  <a:srgbClr val="00A0E2"/>
                </a:solidFill>
              </a:rPr>
              <a:t>In addition to the limited benefit and wages, child care providers </a:t>
            </a:r>
            <a:r>
              <a:rPr lang="en-US" sz="1200"/>
              <a:t>are competing with employers who:</a:t>
            </a:r>
            <a:endParaRPr/>
          </a:p>
          <a:p>
            <a:pPr marL="228600" lvl="0" indent="-228600" algn="l" rtl="0">
              <a:lnSpc>
                <a:spcPct val="100000"/>
              </a:lnSpc>
              <a:spcBef>
                <a:spcPts val="0"/>
              </a:spcBef>
              <a:spcAft>
                <a:spcPts val="0"/>
              </a:spcAft>
              <a:buSzPts val="1400"/>
              <a:buNone/>
            </a:pPr>
            <a:r>
              <a:rPr lang="en-US"/>
              <a:t>require little experience</a:t>
            </a:r>
            <a:endParaRPr/>
          </a:p>
          <a:p>
            <a:pPr marL="228600" lvl="0" indent="-228600" algn="l" rtl="0">
              <a:lnSpc>
                <a:spcPct val="100000"/>
              </a:lnSpc>
              <a:spcBef>
                <a:spcPts val="0"/>
              </a:spcBef>
              <a:spcAft>
                <a:spcPts val="0"/>
              </a:spcAft>
              <a:buSzPts val="1400"/>
              <a:buNone/>
            </a:pPr>
            <a:r>
              <a:rPr lang="en-US"/>
              <a:t>pay more</a:t>
            </a:r>
            <a:endParaRPr/>
          </a:p>
          <a:p>
            <a:pPr marL="228600" lvl="0" indent="-228600" algn="l" rtl="0">
              <a:lnSpc>
                <a:spcPct val="100000"/>
              </a:lnSpc>
              <a:spcBef>
                <a:spcPts val="0"/>
              </a:spcBef>
              <a:spcAft>
                <a:spcPts val="0"/>
              </a:spcAft>
              <a:buSzPts val="1400"/>
              <a:buNone/>
            </a:pPr>
            <a:r>
              <a:rPr lang="en-US"/>
              <a:t>offer more benefits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582E-0C9B-58FE-D4BF-3881FB5E29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42B85-CF3B-8894-F88E-3F67D2A77A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67654A-C40C-EA58-3A37-7C5FE1365E6C}"/>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5" name="Footer Placeholder 4">
            <a:extLst>
              <a:ext uri="{FF2B5EF4-FFF2-40B4-BE49-F238E27FC236}">
                <a16:creationId xmlns:a16="http://schemas.microsoft.com/office/drawing/2014/main" id="{C17C2C32-6767-0852-CF9A-4F45999FB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E00F-5490-485C-0543-B9F2F691ABA6}"/>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119270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E8DD-0516-23E8-DA67-53DADDBA3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B9084E-0A7D-D645-BB9B-F26650DBE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21AE7-93C9-BC33-D917-A778F2531593}"/>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5" name="Footer Placeholder 4">
            <a:extLst>
              <a:ext uri="{FF2B5EF4-FFF2-40B4-BE49-F238E27FC236}">
                <a16:creationId xmlns:a16="http://schemas.microsoft.com/office/drawing/2014/main" id="{61EC512A-7F2B-5F94-2284-5A32C46E5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AFE02-CB12-77C3-C673-F155D3E96F83}"/>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113565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3095D2-DE87-3226-5C03-6FE8B55892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0811B9-0489-46D7-B3C1-45F5CBA79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F99C5-3B91-FC1B-540C-9C741E5D2E1B}"/>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5" name="Footer Placeholder 4">
            <a:extLst>
              <a:ext uri="{FF2B5EF4-FFF2-40B4-BE49-F238E27FC236}">
                <a16:creationId xmlns:a16="http://schemas.microsoft.com/office/drawing/2014/main" id="{EE0C2C2F-5AD4-8CA6-B42F-DCD1F53B8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E58BE-6FA3-37A4-4B77-5CC200B78D13}"/>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4139338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resentation Cover 01">
  <p:cSld name="Presentation Cover 01">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0" y="4063872"/>
            <a:ext cx="12192000" cy="749735"/>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body" idx="1"/>
          </p:nvPr>
        </p:nvSpPr>
        <p:spPr>
          <a:xfrm>
            <a:off x="183" y="4952646"/>
            <a:ext cx="12191551" cy="6810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34095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orizontal Photo &amp; Content">
  <p:cSld name="Horizontal Photo &amp; Content">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a:stretch/>
        </p:blipFill>
        <p:spPr>
          <a:xfrm>
            <a:off x="11687944" y="191195"/>
            <a:ext cx="329461" cy="329461"/>
          </a:xfrm>
          <a:prstGeom prst="rect">
            <a:avLst/>
          </a:prstGeom>
          <a:noFill/>
          <a:ln>
            <a:noFill/>
          </a:ln>
        </p:spPr>
      </p:pic>
      <p:sp>
        <p:nvSpPr>
          <p:cNvPr id="20" name="Google Shape;20;p4"/>
          <p:cNvSpPr txBox="1">
            <a:spLocks noGrp="1"/>
          </p:cNvSpPr>
          <p:nvPr>
            <p:ph type="body" idx="1"/>
          </p:nvPr>
        </p:nvSpPr>
        <p:spPr>
          <a:xfrm>
            <a:off x="6377723" y="5298344"/>
            <a:ext cx="5027651" cy="11052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53C10C"/>
              </a:buClr>
              <a:buSzPts val="1700"/>
              <a:buFont typeface="Arial"/>
              <a:buNone/>
              <a:defRPr sz="20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4"/>
          <p:cNvSpPr txBox="1">
            <a:spLocks noGrp="1"/>
          </p:cNvSpPr>
          <p:nvPr>
            <p:ph type="title"/>
          </p:nvPr>
        </p:nvSpPr>
        <p:spPr>
          <a:xfrm>
            <a:off x="692541" y="5285918"/>
            <a:ext cx="5138970" cy="10858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1616"/>
              </a:buClr>
              <a:buSzPts val="4000"/>
              <a:buFont typeface="Calibri"/>
              <a:buNone/>
              <a:defRPr sz="4000" b="0" i="0" u="none" strike="noStrike" cap="none">
                <a:solidFill>
                  <a:srgbClr val="17161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4"/>
          <p:cNvSpPr txBox="1"/>
          <p:nvPr/>
        </p:nvSpPr>
        <p:spPr>
          <a:xfrm>
            <a:off x="11585606" y="6403575"/>
            <a:ext cx="523127"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0" i="0" u="none" strike="noStrike" cap="none" dirty="0">
              <a:solidFill>
                <a:srgbClr val="7F7F7F"/>
              </a:solidFill>
              <a:latin typeface="Calibri"/>
              <a:ea typeface="Calibri"/>
              <a:cs typeface="Calibri"/>
              <a:sym typeface="Calibri"/>
            </a:endParaRPr>
          </a:p>
        </p:txBody>
      </p:sp>
      <p:sp>
        <p:nvSpPr>
          <p:cNvPr id="23" name="Google Shape;23;p4" descr="Photo Goes Here"/>
          <p:cNvSpPr>
            <a:spLocks noGrp="1"/>
          </p:cNvSpPr>
          <p:nvPr>
            <p:ph type="pic" idx="2"/>
          </p:nvPr>
        </p:nvSpPr>
        <p:spPr>
          <a:xfrm>
            <a:off x="114299" y="0"/>
            <a:ext cx="12077699" cy="4858248"/>
          </a:xfrm>
          <a:prstGeom prst="rect">
            <a:avLst/>
          </a:prstGeom>
          <a:noFill/>
          <a:ln>
            <a:noFill/>
          </a:ln>
        </p:spPr>
      </p:sp>
      <p:pic>
        <p:nvPicPr>
          <p:cNvPr id="24" name="Google Shape;24;p4"/>
          <p:cNvPicPr preferRelativeResize="0"/>
          <p:nvPr/>
        </p:nvPicPr>
        <p:blipFill rotWithShape="1">
          <a:blip r:embed="rId3">
            <a:alphaModFix/>
          </a:blip>
          <a:srcRect/>
          <a:stretch/>
        </p:blipFill>
        <p:spPr>
          <a:xfrm>
            <a:off x="11683026" y="191196"/>
            <a:ext cx="334379" cy="334379"/>
          </a:xfrm>
          <a:prstGeom prst="rect">
            <a:avLst/>
          </a:prstGeom>
          <a:noFill/>
          <a:ln>
            <a:noFill/>
          </a:ln>
        </p:spPr>
      </p:pic>
    </p:spTree>
    <p:extLst>
      <p:ext uri="{BB962C8B-B14F-4D97-AF65-F5344CB8AC3E}">
        <p14:creationId xmlns:p14="http://schemas.microsoft.com/office/powerpoint/2010/main" val="1351142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mp; Vertical Photo Left">
  <p:cSld name="Content &amp; Vertical Photo Left">
    <p:spTree>
      <p:nvGrpSpPr>
        <p:cNvPr id="1" name="Shape 25"/>
        <p:cNvGrpSpPr/>
        <p:nvPr/>
      </p:nvGrpSpPr>
      <p:grpSpPr>
        <a:xfrm>
          <a:off x="0" y="0"/>
          <a:ext cx="0" cy="0"/>
          <a:chOff x="0" y="0"/>
          <a:chExt cx="0" cy="0"/>
        </a:xfrm>
      </p:grpSpPr>
      <p:sp>
        <p:nvSpPr>
          <p:cNvPr id="26" name="Google Shape;26;p5"/>
          <p:cNvSpPr>
            <a:spLocks noGrp="1"/>
          </p:cNvSpPr>
          <p:nvPr>
            <p:ph type="pic" idx="2"/>
          </p:nvPr>
        </p:nvSpPr>
        <p:spPr>
          <a:xfrm>
            <a:off x="114300" y="1"/>
            <a:ext cx="5608874" cy="6857999"/>
          </a:xfrm>
          <a:prstGeom prst="rect">
            <a:avLst/>
          </a:prstGeom>
          <a:noFill/>
          <a:ln>
            <a:noFill/>
          </a:ln>
        </p:spPr>
      </p:sp>
      <p:sp>
        <p:nvSpPr>
          <p:cNvPr id="27" name="Google Shape;27;p5"/>
          <p:cNvSpPr txBox="1"/>
          <p:nvPr/>
        </p:nvSpPr>
        <p:spPr>
          <a:xfrm>
            <a:off x="11585606" y="6403575"/>
            <a:ext cx="523127"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0" i="0" u="none" strike="noStrike" cap="none" dirty="0">
              <a:solidFill>
                <a:srgbClr val="7F7F7F"/>
              </a:solidFill>
              <a:latin typeface="Calibri"/>
              <a:ea typeface="Calibri"/>
              <a:cs typeface="Calibri"/>
              <a:sym typeface="Calibri"/>
            </a:endParaRPr>
          </a:p>
        </p:txBody>
      </p:sp>
      <p:sp>
        <p:nvSpPr>
          <p:cNvPr id="28" name="Google Shape;28;p5"/>
          <p:cNvSpPr txBox="1">
            <a:spLocks noGrp="1"/>
          </p:cNvSpPr>
          <p:nvPr>
            <p:ph type="title"/>
          </p:nvPr>
        </p:nvSpPr>
        <p:spPr>
          <a:xfrm>
            <a:off x="6140564" y="1426610"/>
            <a:ext cx="5027651" cy="10858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1616"/>
              </a:buClr>
              <a:buSzPts val="4000"/>
              <a:buFont typeface="Calibri"/>
              <a:buNone/>
              <a:defRPr sz="4000" b="0" i="0" u="none" strike="noStrike" cap="none">
                <a:solidFill>
                  <a:srgbClr val="17161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5"/>
          <p:cNvSpPr txBox="1">
            <a:spLocks noGrp="1"/>
          </p:cNvSpPr>
          <p:nvPr>
            <p:ph type="body" idx="1"/>
          </p:nvPr>
        </p:nvSpPr>
        <p:spPr>
          <a:xfrm>
            <a:off x="6140602" y="3817345"/>
            <a:ext cx="5027613" cy="2586037"/>
          </a:xfrm>
          <a:prstGeom prst="rect">
            <a:avLst/>
          </a:prstGeom>
          <a:noFill/>
          <a:ln>
            <a:noFill/>
          </a:ln>
        </p:spPr>
        <p:txBody>
          <a:bodyPr spcFirstLastPara="1" wrap="square" lIns="91425" tIns="45700" rIns="91425" bIns="45700" anchor="t" anchorCtr="0">
            <a:noAutofit/>
          </a:bodyPr>
          <a:lstStyle>
            <a:lvl1pPr marL="457200" marR="0" lvl="0" indent="-370840" algn="l" rtl="0">
              <a:lnSpc>
                <a:spcPct val="90000"/>
              </a:lnSpc>
              <a:spcBef>
                <a:spcPts val="1000"/>
              </a:spcBef>
              <a:spcAft>
                <a:spcPts val="0"/>
              </a:spcAft>
              <a:buClr>
                <a:srgbClr val="53C10C"/>
              </a:buClr>
              <a:buSzPts val="2240"/>
              <a:buFont typeface="Arial"/>
              <a:buChar char="•"/>
              <a:defRPr sz="2800" b="0" i="0" u="none" strike="noStrike" cap="none">
                <a:solidFill>
                  <a:srgbClr val="171616"/>
                </a:solidFill>
                <a:latin typeface="Calibri"/>
                <a:ea typeface="Calibri"/>
                <a:cs typeface="Calibri"/>
                <a:sym typeface="Calibri"/>
              </a:defRPr>
            </a:lvl1pPr>
            <a:lvl2pPr marL="914400" marR="0" lvl="1" indent="-350519" algn="l" rtl="0">
              <a:lnSpc>
                <a:spcPct val="90000"/>
              </a:lnSpc>
              <a:spcBef>
                <a:spcPts val="500"/>
              </a:spcBef>
              <a:spcAft>
                <a:spcPts val="0"/>
              </a:spcAft>
              <a:buClr>
                <a:srgbClr val="53C10C"/>
              </a:buClr>
              <a:buSzPts val="1920"/>
              <a:buFont typeface="Arial"/>
              <a:buChar char="•"/>
              <a:defRPr sz="2400" b="0" i="0" u="none" strike="noStrike" cap="none">
                <a:solidFill>
                  <a:srgbClr val="171616"/>
                </a:solidFill>
                <a:latin typeface="Calibri"/>
                <a:ea typeface="Calibri"/>
                <a:cs typeface="Calibri"/>
                <a:sym typeface="Calibri"/>
              </a:defRPr>
            </a:lvl2pPr>
            <a:lvl3pPr marL="1371600" marR="0" lvl="2" indent="-350519" algn="l" rtl="0">
              <a:lnSpc>
                <a:spcPct val="90000"/>
              </a:lnSpc>
              <a:spcBef>
                <a:spcPts val="500"/>
              </a:spcBef>
              <a:spcAft>
                <a:spcPts val="0"/>
              </a:spcAft>
              <a:buClr>
                <a:srgbClr val="53C10C"/>
              </a:buClr>
              <a:buSzPts val="1920"/>
              <a:buFont typeface="Arial"/>
              <a:buChar char="•"/>
              <a:defRPr sz="2400" b="0" i="0" u="none" strike="noStrike" cap="none">
                <a:solidFill>
                  <a:srgbClr val="171616"/>
                </a:solidFill>
                <a:latin typeface="Calibri"/>
                <a:ea typeface="Calibri"/>
                <a:cs typeface="Calibri"/>
                <a:sym typeface="Calibri"/>
              </a:defRPr>
            </a:lvl3pPr>
            <a:lvl4pPr marL="1828800" marR="0" lvl="3"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4pPr>
            <a:lvl5pPr marL="2286000" marR="0" lvl="4"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0" name="Google Shape;30;p5"/>
          <p:cNvPicPr preferRelativeResize="0"/>
          <p:nvPr/>
        </p:nvPicPr>
        <p:blipFill rotWithShape="1">
          <a:blip r:embed="rId2">
            <a:alphaModFix/>
          </a:blip>
          <a:srcRect/>
          <a:stretch/>
        </p:blipFill>
        <p:spPr>
          <a:xfrm>
            <a:off x="11683026" y="191196"/>
            <a:ext cx="334379" cy="334379"/>
          </a:xfrm>
          <a:prstGeom prst="rect">
            <a:avLst/>
          </a:prstGeom>
          <a:noFill/>
          <a:ln>
            <a:noFill/>
          </a:ln>
        </p:spPr>
      </p:pic>
    </p:spTree>
    <p:extLst>
      <p:ext uri="{BB962C8B-B14F-4D97-AF65-F5344CB8AC3E}">
        <p14:creationId xmlns:p14="http://schemas.microsoft.com/office/powerpoint/2010/main" val="484567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mp; Vertical Photo Right">
  <p:cSld name="Content &amp; Vertical Photo Right">
    <p:spTree>
      <p:nvGrpSpPr>
        <p:cNvPr id="1" name="Shape 31"/>
        <p:cNvGrpSpPr/>
        <p:nvPr/>
      </p:nvGrpSpPr>
      <p:grpSpPr>
        <a:xfrm>
          <a:off x="0" y="0"/>
          <a:ext cx="0" cy="0"/>
          <a:chOff x="0" y="0"/>
          <a:chExt cx="0" cy="0"/>
        </a:xfrm>
      </p:grpSpPr>
      <p:sp>
        <p:nvSpPr>
          <p:cNvPr id="32" name="Google Shape;32;p6"/>
          <p:cNvSpPr>
            <a:spLocks noGrp="1"/>
          </p:cNvSpPr>
          <p:nvPr>
            <p:ph type="pic" idx="2"/>
          </p:nvPr>
        </p:nvSpPr>
        <p:spPr>
          <a:xfrm>
            <a:off x="6583126" y="0"/>
            <a:ext cx="5608874" cy="6857999"/>
          </a:xfrm>
          <a:prstGeom prst="rect">
            <a:avLst/>
          </a:prstGeom>
          <a:noFill/>
          <a:ln>
            <a:noFill/>
          </a:ln>
        </p:spPr>
      </p:sp>
      <p:sp>
        <p:nvSpPr>
          <p:cNvPr id="33" name="Google Shape;33;p6"/>
          <p:cNvSpPr txBox="1"/>
          <p:nvPr/>
        </p:nvSpPr>
        <p:spPr>
          <a:xfrm>
            <a:off x="233803" y="6403575"/>
            <a:ext cx="523127"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dirty="0">
              <a:solidFill>
                <a:srgbClr val="7F7F7F"/>
              </a:solidFill>
              <a:latin typeface="Calibri"/>
              <a:ea typeface="Calibri"/>
              <a:cs typeface="Calibri"/>
              <a:sym typeface="Calibri"/>
            </a:endParaRPr>
          </a:p>
        </p:txBody>
      </p:sp>
      <p:sp>
        <p:nvSpPr>
          <p:cNvPr id="34" name="Google Shape;34;p6"/>
          <p:cNvSpPr txBox="1">
            <a:spLocks noGrp="1"/>
          </p:cNvSpPr>
          <p:nvPr>
            <p:ph type="title"/>
          </p:nvPr>
        </p:nvSpPr>
        <p:spPr>
          <a:xfrm>
            <a:off x="581223" y="1426610"/>
            <a:ext cx="5027651" cy="10858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1616"/>
              </a:buClr>
              <a:buSzPts val="4000"/>
              <a:buFont typeface="Calibri"/>
              <a:buNone/>
              <a:defRPr sz="4000" b="0" i="0" u="none" strike="noStrike" cap="none">
                <a:solidFill>
                  <a:srgbClr val="17161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6"/>
          <p:cNvSpPr txBox="1">
            <a:spLocks noGrp="1"/>
          </p:cNvSpPr>
          <p:nvPr>
            <p:ph type="body" idx="1"/>
          </p:nvPr>
        </p:nvSpPr>
        <p:spPr>
          <a:xfrm>
            <a:off x="581261" y="3817345"/>
            <a:ext cx="5027613" cy="2586037"/>
          </a:xfrm>
          <a:prstGeom prst="rect">
            <a:avLst/>
          </a:prstGeom>
          <a:noFill/>
          <a:ln>
            <a:noFill/>
          </a:ln>
        </p:spPr>
        <p:txBody>
          <a:bodyPr spcFirstLastPara="1" wrap="square" lIns="91425" tIns="45700" rIns="91425" bIns="45700" anchor="t" anchorCtr="0">
            <a:noAutofit/>
          </a:bodyPr>
          <a:lstStyle>
            <a:lvl1pPr marL="457200" marR="0" lvl="0" indent="-370840" algn="l" rtl="0">
              <a:lnSpc>
                <a:spcPct val="90000"/>
              </a:lnSpc>
              <a:spcBef>
                <a:spcPts val="1000"/>
              </a:spcBef>
              <a:spcAft>
                <a:spcPts val="0"/>
              </a:spcAft>
              <a:buClr>
                <a:srgbClr val="53C10C"/>
              </a:buClr>
              <a:buSzPts val="2240"/>
              <a:buFont typeface="Arial"/>
              <a:buChar char="•"/>
              <a:defRPr sz="2800" b="0" i="0" u="none" strike="noStrike" cap="none">
                <a:solidFill>
                  <a:srgbClr val="171616"/>
                </a:solidFill>
                <a:latin typeface="Calibri"/>
                <a:ea typeface="Calibri"/>
                <a:cs typeface="Calibri"/>
                <a:sym typeface="Calibri"/>
              </a:defRPr>
            </a:lvl1pPr>
            <a:lvl2pPr marL="914400" marR="0" lvl="1" indent="-350519" algn="l" rtl="0">
              <a:lnSpc>
                <a:spcPct val="90000"/>
              </a:lnSpc>
              <a:spcBef>
                <a:spcPts val="500"/>
              </a:spcBef>
              <a:spcAft>
                <a:spcPts val="0"/>
              </a:spcAft>
              <a:buClr>
                <a:srgbClr val="53C10C"/>
              </a:buClr>
              <a:buSzPts val="1920"/>
              <a:buFont typeface="Arial"/>
              <a:buChar char="•"/>
              <a:defRPr sz="2400" b="0" i="0" u="none" strike="noStrike" cap="none">
                <a:solidFill>
                  <a:srgbClr val="171616"/>
                </a:solidFill>
                <a:latin typeface="Calibri"/>
                <a:ea typeface="Calibri"/>
                <a:cs typeface="Calibri"/>
                <a:sym typeface="Calibri"/>
              </a:defRPr>
            </a:lvl2pPr>
            <a:lvl3pPr marL="1371600" marR="0" lvl="2" indent="-350519" algn="l" rtl="0">
              <a:lnSpc>
                <a:spcPct val="90000"/>
              </a:lnSpc>
              <a:spcBef>
                <a:spcPts val="500"/>
              </a:spcBef>
              <a:spcAft>
                <a:spcPts val="0"/>
              </a:spcAft>
              <a:buClr>
                <a:srgbClr val="53C10C"/>
              </a:buClr>
              <a:buSzPts val="1920"/>
              <a:buFont typeface="Arial"/>
              <a:buChar char="•"/>
              <a:defRPr sz="2400" b="0" i="0" u="none" strike="noStrike" cap="none">
                <a:solidFill>
                  <a:srgbClr val="171616"/>
                </a:solidFill>
                <a:latin typeface="Calibri"/>
                <a:ea typeface="Calibri"/>
                <a:cs typeface="Calibri"/>
                <a:sym typeface="Calibri"/>
              </a:defRPr>
            </a:lvl3pPr>
            <a:lvl4pPr marL="1828800" marR="0" lvl="3"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4pPr>
            <a:lvl5pPr marL="2286000" marR="0" lvl="4"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6" name="Google Shape;36;p6"/>
          <p:cNvPicPr preferRelativeResize="0"/>
          <p:nvPr/>
        </p:nvPicPr>
        <p:blipFill rotWithShape="1">
          <a:blip r:embed="rId2">
            <a:alphaModFix/>
          </a:blip>
          <a:srcRect/>
          <a:stretch/>
        </p:blipFill>
        <p:spPr>
          <a:xfrm>
            <a:off x="11683026" y="191196"/>
            <a:ext cx="334379" cy="334379"/>
          </a:xfrm>
          <a:prstGeom prst="rect">
            <a:avLst/>
          </a:prstGeom>
          <a:noFill/>
          <a:ln>
            <a:noFill/>
          </a:ln>
        </p:spPr>
      </p:pic>
    </p:spTree>
    <p:extLst>
      <p:ext uri="{BB962C8B-B14F-4D97-AF65-F5344CB8AC3E}">
        <p14:creationId xmlns:p14="http://schemas.microsoft.com/office/powerpoint/2010/main" val="1605379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ransition">
  <p:cSld name="Transition">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1663536" y="2679264"/>
            <a:ext cx="8864927" cy="149947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5400"/>
              <a:buFont typeface="Calibri"/>
              <a:buNone/>
              <a:defRPr sz="5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9" name="Google Shape;39;p7"/>
          <p:cNvPicPr preferRelativeResize="0"/>
          <p:nvPr/>
        </p:nvPicPr>
        <p:blipFill rotWithShape="1">
          <a:blip r:embed="rId2">
            <a:alphaModFix/>
          </a:blip>
          <a:srcRect/>
          <a:stretch/>
        </p:blipFill>
        <p:spPr>
          <a:xfrm>
            <a:off x="11683026" y="191196"/>
            <a:ext cx="334379" cy="334379"/>
          </a:xfrm>
          <a:prstGeom prst="rect">
            <a:avLst/>
          </a:prstGeom>
          <a:noFill/>
          <a:ln>
            <a:noFill/>
          </a:ln>
        </p:spPr>
      </p:pic>
      <p:sp>
        <p:nvSpPr>
          <p:cNvPr id="40" name="Google Shape;40;p7"/>
          <p:cNvSpPr>
            <a:spLocks noGrp="1"/>
          </p:cNvSpPr>
          <p:nvPr>
            <p:ph type="pic" idx="2"/>
          </p:nvPr>
        </p:nvSpPr>
        <p:spPr>
          <a:xfrm>
            <a:off x="0" y="0"/>
            <a:ext cx="12192000" cy="6857999"/>
          </a:xfrm>
          <a:prstGeom prst="rect">
            <a:avLst/>
          </a:prstGeom>
          <a:noFill/>
          <a:ln>
            <a:noFill/>
          </a:ln>
        </p:spPr>
      </p:sp>
    </p:spTree>
    <p:extLst>
      <p:ext uri="{BB962C8B-B14F-4D97-AF65-F5344CB8AC3E}">
        <p14:creationId xmlns:p14="http://schemas.microsoft.com/office/powerpoint/2010/main" val="98798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Ending / Thank You">
  <p:cSld name="Ending / Thank You">
    <p:spTree>
      <p:nvGrpSpPr>
        <p:cNvPr id="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 name="Google Shape;43;p8"/>
          <p:cNvSpPr txBox="1">
            <a:spLocks noGrp="1"/>
          </p:cNvSpPr>
          <p:nvPr>
            <p:ph type="title"/>
          </p:nvPr>
        </p:nvSpPr>
        <p:spPr>
          <a:xfrm>
            <a:off x="558011" y="3533433"/>
            <a:ext cx="6319105" cy="3399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400"/>
              <a:buFont typeface="Calibri"/>
              <a:buNone/>
              <a:defRPr sz="2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8"/>
          <p:cNvSpPr txBox="1">
            <a:spLocks noGrp="1"/>
          </p:cNvSpPr>
          <p:nvPr>
            <p:ph type="body" idx="1"/>
          </p:nvPr>
        </p:nvSpPr>
        <p:spPr>
          <a:xfrm>
            <a:off x="558012" y="2181323"/>
            <a:ext cx="6319867" cy="7831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7200"/>
              <a:buFont typeface="Arial"/>
              <a:buNone/>
              <a:defRPr sz="7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5" name="Google Shape;45;p8"/>
          <p:cNvCxnSpPr/>
          <p:nvPr/>
        </p:nvCxnSpPr>
        <p:spPr>
          <a:xfrm>
            <a:off x="654369" y="3299464"/>
            <a:ext cx="400314" cy="0"/>
          </a:xfrm>
          <a:prstGeom prst="straightConnector1">
            <a:avLst/>
          </a:prstGeom>
          <a:noFill/>
          <a:ln w="19050" cap="flat" cmpd="sng">
            <a:solidFill>
              <a:schemeClr val="lt1">
                <a:alpha val="49803"/>
              </a:schemeClr>
            </a:solidFill>
            <a:prstDash val="solid"/>
            <a:miter lim="800000"/>
            <a:headEnd type="none" w="sm" len="sm"/>
            <a:tailEnd type="none" w="sm" len="sm"/>
          </a:ln>
        </p:spPr>
      </p:cxnSp>
      <p:pic>
        <p:nvPicPr>
          <p:cNvPr id="46" name="Google Shape;46;p8"/>
          <p:cNvPicPr preferRelativeResize="0"/>
          <p:nvPr/>
        </p:nvPicPr>
        <p:blipFill rotWithShape="1">
          <a:blip r:embed="rId3">
            <a:alphaModFix/>
          </a:blip>
          <a:srcRect/>
          <a:stretch/>
        </p:blipFill>
        <p:spPr>
          <a:xfrm>
            <a:off x="0" y="6223000"/>
            <a:ext cx="12192000" cy="635000"/>
          </a:xfrm>
          <a:prstGeom prst="rect">
            <a:avLst/>
          </a:prstGeom>
          <a:noFill/>
          <a:ln>
            <a:noFill/>
          </a:ln>
        </p:spPr>
      </p:pic>
    </p:spTree>
    <p:extLst>
      <p:ext uri="{BB962C8B-B14F-4D97-AF65-F5344CB8AC3E}">
        <p14:creationId xmlns:p14="http://schemas.microsoft.com/office/powerpoint/2010/main" val="88414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320F-FB89-6DCD-4B78-BFC033744F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3817A-03A6-77DC-AC8C-30DCD43BC1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727A7-777D-7427-F13E-0CD6C7AD804B}"/>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5" name="Footer Placeholder 4">
            <a:extLst>
              <a:ext uri="{FF2B5EF4-FFF2-40B4-BE49-F238E27FC236}">
                <a16:creationId xmlns:a16="http://schemas.microsoft.com/office/drawing/2014/main" id="{08D6D454-4FC8-FD1D-B536-B7E58BB33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3D7B8-311D-37A6-A63D-FB558834A6CA}"/>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180420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665A-4876-C510-1AAF-C521C122A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007CA1-0896-73B5-282E-89C9456F63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BB322C-B78A-0776-673A-EA57CC10458B}"/>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5" name="Footer Placeholder 4">
            <a:extLst>
              <a:ext uri="{FF2B5EF4-FFF2-40B4-BE49-F238E27FC236}">
                <a16:creationId xmlns:a16="http://schemas.microsoft.com/office/drawing/2014/main" id="{227001C5-370D-7428-B601-59058B110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7246F-B4A2-BED3-3275-E7682C21EEDC}"/>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216157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7DCD-A825-587E-71AB-F7C589DF3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3CE193-34C5-F161-14F0-D41B707887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65E221-1970-8D43-10CD-C5ED082E17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E946E-3A6B-13CE-B0AB-B42612490BB4}"/>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6" name="Footer Placeholder 5">
            <a:extLst>
              <a:ext uri="{FF2B5EF4-FFF2-40B4-BE49-F238E27FC236}">
                <a16:creationId xmlns:a16="http://schemas.microsoft.com/office/drawing/2014/main" id="{4B6F9CD2-AB1D-5BE6-B9FC-D6FBDA0F9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B8DD8-4B78-E86B-DC73-D194B12438CF}"/>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146482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CE95-9BD6-2753-0A6D-93C8057CD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1CC247-DB08-27EF-2B5B-6A5277BB5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D00CFE-D865-CF30-0897-96E50CD18E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14A240-A223-A45C-DB56-8576048875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49BFC-03C1-6D33-84D2-A9ADB927B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6D6DAF-084C-86C0-3C16-DB3B19D2AA1A}"/>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8" name="Footer Placeholder 7">
            <a:extLst>
              <a:ext uri="{FF2B5EF4-FFF2-40B4-BE49-F238E27FC236}">
                <a16:creationId xmlns:a16="http://schemas.microsoft.com/office/drawing/2014/main" id="{75770B39-9836-3D20-4143-033D4FB6C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3EDFC-BA5D-C840-8A9F-157BE7061C58}"/>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50154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2D1-898E-F9F5-6058-D47C5DB008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570E73-D487-8407-7EB3-8E42AEAF334E}"/>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4" name="Footer Placeholder 3">
            <a:extLst>
              <a:ext uri="{FF2B5EF4-FFF2-40B4-BE49-F238E27FC236}">
                <a16:creationId xmlns:a16="http://schemas.microsoft.com/office/drawing/2014/main" id="{678B74AD-18B6-D140-D274-22C3E832ED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B9E2E-0640-C18C-4691-6D36A32A0B36}"/>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317131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578EA-8427-5104-FCF8-9ED1436B060D}"/>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3" name="Footer Placeholder 2">
            <a:extLst>
              <a:ext uri="{FF2B5EF4-FFF2-40B4-BE49-F238E27FC236}">
                <a16:creationId xmlns:a16="http://schemas.microsoft.com/office/drawing/2014/main" id="{4D724ACF-20AF-8844-2D2C-B37C64856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22BBD0-78D8-7B2B-0D04-CBF74598704A}"/>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136721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3FCA-895C-47AE-0D21-8BD48DA87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7DF235-0978-B63C-4DBA-B81ED2A7E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83766F-AFFD-E4B2-92EF-3D3542D4D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EAEAC-F74B-3F36-7223-E0C5F1F4A56F}"/>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6" name="Footer Placeholder 5">
            <a:extLst>
              <a:ext uri="{FF2B5EF4-FFF2-40B4-BE49-F238E27FC236}">
                <a16:creationId xmlns:a16="http://schemas.microsoft.com/office/drawing/2014/main" id="{B6C1C91A-8FDF-E6EB-6A80-C8BB251CA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557D7-6C89-C122-F424-B5E5A0C8533B}"/>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2030451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6B1A-5069-C408-9FF0-0062EBD6D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5647A5-C82A-AB09-37CD-26362A769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8AA9A-342B-D644-6306-36B3BB604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19D1B-AD3B-FB44-0B8B-831463ED6C1C}"/>
              </a:ext>
            </a:extLst>
          </p:cNvPr>
          <p:cNvSpPr>
            <a:spLocks noGrp="1"/>
          </p:cNvSpPr>
          <p:nvPr>
            <p:ph type="dt" sz="half" idx="10"/>
          </p:nvPr>
        </p:nvSpPr>
        <p:spPr/>
        <p:txBody>
          <a:bodyPr/>
          <a:lstStyle/>
          <a:p>
            <a:fld id="{E3F921CA-353B-2942-AD5F-FA46F4CDE93C}" type="datetimeFigureOut">
              <a:rPr lang="en-US" smtClean="0"/>
              <a:t>5/25/2023</a:t>
            </a:fld>
            <a:endParaRPr lang="en-US"/>
          </a:p>
        </p:txBody>
      </p:sp>
      <p:sp>
        <p:nvSpPr>
          <p:cNvPr id="6" name="Footer Placeholder 5">
            <a:extLst>
              <a:ext uri="{FF2B5EF4-FFF2-40B4-BE49-F238E27FC236}">
                <a16:creationId xmlns:a16="http://schemas.microsoft.com/office/drawing/2014/main" id="{FD49817C-DDFD-6763-E23A-139899321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0AA00-F7A8-85C3-6105-AD4035BB69B9}"/>
              </a:ext>
            </a:extLst>
          </p:cNvPr>
          <p:cNvSpPr>
            <a:spLocks noGrp="1"/>
          </p:cNvSpPr>
          <p:nvPr>
            <p:ph type="sldNum" sz="quarter" idx="12"/>
          </p:nvPr>
        </p:nvSpPr>
        <p:spPr/>
        <p:txBody>
          <a:bodyPr/>
          <a:lstStyle/>
          <a:p>
            <a:fld id="{1CAC9EB2-6BA1-C04D-9C82-C959C2228EEB}" type="slidenum">
              <a:rPr lang="en-US" smtClean="0"/>
              <a:t>‹#›</a:t>
            </a:fld>
            <a:endParaRPr lang="en-US"/>
          </a:p>
        </p:txBody>
      </p:sp>
    </p:spTree>
    <p:extLst>
      <p:ext uri="{BB962C8B-B14F-4D97-AF65-F5344CB8AC3E}">
        <p14:creationId xmlns:p14="http://schemas.microsoft.com/office/powerpoint/2010/main" val="197521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1AA07-9A1E-9148-C109-7948DEFD4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8BA853-5328-424E-3B28-1115B150D9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5DBE5-42F1-F147-FEE6-EE7A33085D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921CA-353B-2942-AD5F-FA46F4CDE93C}" type="datetimeFigureOut">
              <a:rPr lang="en-US" smtClean="0"/>
              <a:t>5/25/2023</a:t>
            </a:fld>
            <a:endParaRPr lang="en-US"/>
          </a:p>
        </p:txBody>
      </p:sp>
      <p:sp>
        <p:nvSpPr>
          <p:cNvPr id="5" name="Footer Placeholder 4">
            <a:extLst>
              <a:ext uri="{FF2B5EF4-FFF2-40B4-BE49-F238E27FC236}">
                <a16:creationId xmlns:a16="http://schemas.microsoft.com/office/drawing/2014/main" id="{473BF559-F49A-9EF4-9462-AE5D20695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0BC77A-C699-9DFC-6EB6-FB4AFDA8E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C9EB2-6BA1-C04D-9C82-C959C2228EEB}" type="slidenum">
              <a:rPr lang="en-US" smtClean="0"/>
              <a:t>‹#›</a:t>
            </a:fld>
            <a:endParaRPr lang="en-US"/>
          </a:p>
        </p:txBody>
      </p:sp>
    </p:spTree>
    <p:extLst>
      <p:ext uri="{BB962C8B-B14F-4D97-AF65-F5344CB8AC3E}">
        <p14:creationId xmlns:p14="http://schemas.microsoft.com/office/powerpoint/2010/main" val="897232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0" y="4063872"/>
            <a:ext cx="12192000" cy="74973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5400"/>
              <a:buFont typeface="Calibri"/>
              <a:buNone/>
            </a:pPr>
            <a:r>
              <a:rPr lang="en-US" sz="5700"/>
              <a:t>Strengthening the Child Care Workforce</a:t>
            </a:r>
            <a:endParaRPr sz="5700"/>
          </a:p>
        </p:txBody>
      </p:sp>
      <p:sp>
        <p:nvSpPr>
          <p:cNvPr id="114" name="Google Shape;114;p21"/>
          <p:cNvSpPr txBox="1">
            <a:spLocks noGrp="1"/>
          </p:cNvSpPr>
          <p:nvPr>
            <p:ph type="body" idx="1"/>
          </p:nvPr>
        </p:nvSpPr>
        <p:spPr>
          <a:xfrm>
            <a:off x="183" y="4952646"/>
            <a:ext cx="12191551" cy="6810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en-US"/>
              <a:t>PHX East Valley Partnership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0"/>
          <p:cNvPicPr preferRelativeResize="0">
            <a:picLocks noGrp="1"/>
          </p:cNvPicPr>
          <p:nvPr>
            <p:ph type="pic" idx="2"/>
          </p:nvPr>
        </p:nvPicPr>
        <p:blipFill rotWithShape="1">
          <a:blip r:embed="rId3">
            <a:alphaModFix/>
          </a:blip>
          <a:srcRect l="91" r="90"/>
          <a:stretch/>
        </p:blipFill>
        <p:spPr>
          <a:xfrm>
            <a:off x="114300" y="1"/>
            <a:ext cx="5608874" cy="6857999"/>
          </a:xfrm>
          <a:prstGeom prst="rect">
            <a:avLst/>
          </a:prstGeom>
          <a:noFill/>
          <a:ln>
            <a:noFill/>
          </a:ln>
        </p:spPr>
      </p:pic>
      <p:sp>
        <p:nvSpPr>
          <p:cNvPr id="174" name="Google Shape;174;p30"/>
          <p:cNvSpPr txBox="1">
            <a:spLocks noGrp="1"/>
          </p:cNvSpPr>
          <p:nvPr>
            <p:ph type="title"/>
          </p:nvPr>
        </p:nvSpPr>
        <p:spPr>
          <a:xfrm>
            <a:off x="6140564" y="1426610"/>
            <a:ext cx="5245595"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A0E2"/>
              </a:buClr>
              <a:buSzPts val="4000"/>
              <a:buFont typeface="Calibri"/>
              <a:buNone/>
            </a:pPr>
            <a:r>
              <a:rPr lang="en-US">
                <a:solidFill>
                  <a:srgbClr val="00A0E2"/>
                </a:solidFill>
                <a:latin typeface="Calibri"/>
                <a:ea typeface="Calibri"/>
                <a:cs typeface="Calibri"/>
                <a:sym typeface="Calibri"/>
              </a:rPr>
              <a:t>Infant care </a:t>
            </a:r>
            <a:r>
              <a:rPr lang="en-US"/>
              <a:t>costs</a:t>
            </a:r>
            <a:endParaRPr/>
          </a:p>
        </p:txBody>
      </p:sp>
      <p:sp>
        <p:nvSpPr>
          <p:cNvPr id="175" name="Google Shape;175;p30"/>
          <p:cNvSpPr txBox="1">
            <a:spLocks noGrp="1"/>
          </p:cNvSpPr>
          <p:nvPr>
            <p:ph type="body" idx="1"/>
          </p:nvPr>
        </p:nvSpPr>
        <p:spPr>
          <a:xfrm>
            <a:off x="6140564" y="3086101"/>
            <a:ext cx="5027613" cy="297438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3C10C"/>
              </a:buClr>
              <a:buSzPts val="2240"/>
              <a:buChar char="•"/>
            </a:pPr>
            <a:r>
              <a:rPr lang="en-US"/>
              <a:t>more than sending a student to an in-state university </a:t>
            </a:r>
            <a:endParaRPr/>
          </a:p>
          <a:p>
            <a:pPr marL="228600" lvl="0" indent="-228600" algn="l" rtl="0">
              <a:lnSpc>
                <a:spcPct val="90000"/>
              </a:lnSpc>
              <a:spcBef>
                <a:spcPts val="1000"/>
              </a:spcBef>
              <a:spcAft>
                <a:spcPts val="0"/>
              </a:spcAft>
              <a:buClr>
                <a:srgbClr val="53C10C"/>
              </a:buClr>
              <a:buSzPts val="2240"/>
              <a:buChar char="•"/>
            </a:pPr>
            <a:r>
              <a:rPr lang="en-US"/>
              <a:t>20% of a median family’s income in Arizona</a:t>
            </a:r>
            <a:endParaRPr/>
          </a:p>
          <a:p>
            <a:pPr marL="228600" lvl="0" indent="-228600" algn="l" rtl="0">
              <a:lnSpc>
                <a:spcPct val="90000"/>
              </a:lnSpc>
              <a:spcBef>
                <a:spcPts val="1000"/>
              </a:spcBef>
              <a:spcAft>
                <a:spcPts val="0"/>
              </a:spcAft>
              <a:buClr>
                <a:srgbClr val="53C10C"/>
              </a:buClr>
              <a:buSzPts val="2240"/>
              <a:buChar char="•"/>
            </a:pPr>
            <a:r>
              <a:rPr lang="en-US"/>
              <a:t>44% of a minimum wage worker’s salary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1"/>
          <p:cNvPicPr preferRelativeResize="0">
            <a:picLocks noGrp="1"/>
          </p:cNvPicPr>
          <p:nvPr>
            <p:ph type="pic" idx="2"/>
          </p:nvPr>
        </p:nvPicPr>
        <p:blipFill rotWithShape="1">
          <a:blip r:embed="rId3">
            <a:alphaModFix/>
          </a:blip>
          <a:srcRect l="126" r="124"/>
          <a:stretch/>
        </p:blipFill>
        <p:spPr>
          <a:xfrm>
            <a:off x="6583126" y="0"/>
            <a:ext cx="5608874" cy="6857999"/>
          </a:xfrm>
          <a:prstGeom prst="rect">
            <a:avLst/>
          </a:prstGeom>
          <a:noFill/>
          <a:ln>
            <a:noFill/>
          </a:ln>
        </p:spPr>
      </p:pic>
      <p:sp>
        <p:nvSpPr>
          <p:cNvPr id="181" name="Google Shape;181;p31"/>
          <p:cNvSpPr txBox="1">
            <a:spLocks noGrp="1"/>
          </p:cNvSpPr>
          <p:nvPr>
            <p:ph type="title"/>
          </p:nvPr>
        </p:nvSpPr>
        <p:spPr>
          <a:xfrm>
            <a:off x="581223" y="1426610"/>
            <a:ext cx="5027651"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1616"/>
              </a:buClr>
              <a:buSzPts val="4000"/>
              <a:buFont typeface="Calibri"/>
              <a:buNone/>
            </a:pPr>
            <a:r>
              <a:rPr lang="en-US"/>
              <a:t>Child care is affordable if it costs </a:t>
            </a:r>
            <a:r>
              <a:rPr lang="en-US">
                <a:solidFill>
                  <a:srgbClr val="00A0E2"/>
                </a:solidFill>
                <a:latin typeface="Calibri"/>
                <a:ea typeface="Calibri"/>
                <a:cs typeface="Calibri"/>
                <a:sym typeface="Calibri"/>
              </a:rPr>
              <a:t>7% </a:t>
            </a:r>
            <a:r>
              <a:rPr lang="en-US"/>
              <a:t>or less of a family’s income.</a:t>
            </a:r>
            <a:endParaRPr/>
          </a:p>
        </p:txBody>
      </p:sp>
      <p:sp>
        <p:nvSpPr>
          <p:cNvPr id="182" name="Google Shape;182;p31"/>
          <p:cNvSpPr txBox="1"/>
          <p:nvPr/>
        </p:nvSpPr>
        <p:spPr>
          <a:xfrm>
            <a:off x="581222" y="3802611"/>
            <a:ext cx="5027651" cy="10858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71616"/>
              </a:buClr>
              <a:buSzPts val="4000"/>
              <a:buFont typeface="Calibri"/>
              <a:buNone/>
            </a:pPr>
            <a:r>
              <a:rPr lang="en-US" sz="4000" b="0" i="0" u="none" strike="noStrike" cap="none">
                <a:solidFill>
                  <a:srgbClr val="171616"/>
                </a:solidFill>
                <a:latin typeface="Calibri"/>
                <a:ea typeface="Calibri"/>
                <a:cs typeface="Calibri"/>
                <a:sym typeface="Calibri"/>
              </a:rPr>
              <a:t>Less than </a:t>
            </a:r>
            <a:r>
              <a:rPr lang="en-US" sz="4000" b="0" i="0" u="none" strike="noStrike" cap="none">
                <a:solidFill>
                  <a:srgbClr val="00A0E2"/>
                </a:solidFill>
                <a:latin typeface="Calibri"/>
                <a:ea typeface="Calibri"/>
                <a:cs typeface="Calibri"/>
                <a:sym typeface="Calibri"/>
              </a:rPr>
              <a:t>9% </a:t>
            </a:r>
            <a:r>
              <a:rPr lang="en-US" sz="4000" b="0" i="0" u="none" strike="noStrike" cap="none">
                <a:solidFill>
                  <a:srgbClr val="171616"/>
                </a:solidFill>
                <a:latin typeface="Calibri"/>
                <a:ea typeface="Calibri"/>
                <a:cs typeface="Calibri"/>
                <a:sym typeface="Calibri"/>
              </a:rPr>
              <a:t>of Arizona families can afford infant care.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2"/>
          <p:cNvPicPr preferRelativeResize="0">
            <a:picLocks noGrp="1"/>
          </p:cNvPicPr>
          <p:nvPr>
            <p:ph type="pic" idx="2"/>
          </p:nvPr>
        </p:nvPicPr>
        <p:blipFill rotWithShape="1">
          <a:blip r:embed="rId3">
            <a:alphaModFix/>
          </a:blip>
          <a:srcRect/>
          <a:stretch/>
        </p:blipFill>
        <p:spPr>
          <a:xfrm>
            <a:off x="0" y="0"/>
            <a:ext cx="12192000" cy="6857999"/>
          </a:xfrm>
          <a:prstGeom prst="rect">
            <a:avLst/>
          </a:prstGeom>
          <a:noFill/>
          <a:ln>
            <a:noFill/>
          </a:ln>
        </p:spPr>
      </p:pic>
      <p:sp>
        <p:nvSpPr>
          <p:cNvPr id="188" name="Google Shape;188;p32"/>
          <p:cNvSpPr txBox="1">
            <a:spLocks noGrp="1"/>
          </p:cNvSpPr>
          <p:nvPr>
            <p:ph type="title"/>
          </p:nvPr>
        </p:nvSpPr>
        <p:spPr>
          <a:xfrm>
            <a:off x="1663536" y="2679264"/>
            <a:ext cx="8864927" cy="149947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5400"/>
              <a:buFont typeface="Calibri"/>
              <a:buNone/>
            </a:pPr>
            <a:r>
              <a:rPr lang="en-US"/>
              <a:t>Impact of child care crisis</a:t>
            </a:r>
            <a:br>
              <a:rPr lang="en-US"/>
            </a:br>
            <a:r>
              <a:rPr lang="en-US"/>
              <a:t>on Arizona’s economy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3"/>
          <p:cNvPicPr preferRelativeResize="0">
            <a:picLocks noGrp="1"/>
          </p:cNvPicPr>
          <p:nvPr>
            <p:ph type="pic" idx="2"/>
          </p:nvPr>
        </p:nvPicPr>
        <p:blipFill rotWithShape="1">
          <a:blip r:embed="rId3">
            <a:alphaModFix/>
          </a:blip>
          <a:srcRect l="40" r="38"/>
          <a:stretch/>
        </p:blipFill>
        <p:spPr>
          <a:xfrm>
            <a:off x="6583126" y="0"/>
            <a:ext cx="5608874" cy="6857999"/>
          </a:xfrm>
          <a:prstGeom prst="rect">
            <a:avLst/>
          </a:prstGeom>
          <a:noFill/>
          <a:ln>
            <a:noFill/>
          </a:ln>
        </p:spPr>
      </p:pic>
      <p:sp>
        <p:nvSpPr>
          <p:cNvPr id="194" name="Google Shape;194;p33"/>
          <p:cNvSpPr txBox="1">
            <a:spLocks noGrp="1"/>
          </p:cNvSpPr>
          <p:nvPr>
            <p:ph type="title"/>
          </p:nvPr>
        </p:nvSpPr>
        <p:spPr>
          <a:xfrm>
            <a:off x="581223" y="1426611"/>
            <a:ext cx="5027651" cy="5650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1616"/>
              </a:buClr>
              <a:buSzPts val="4000"/>
              <a:buFont typeface="Calibri"/>
              <a:buNone/>
            </a:pPr>
            <a:r>
              <a:rPr lang="en-US"/>
              <a:t>Due to </a:t>
            </a:r>
            <a:r>
              <a:rPr lang="en-US">
                <a:solidFill>
                  <a:srgbClr val="00A0E2"/>
                </a:solidFill>
                <a:latin typeface="Calibri"/>
                <a:ea typeface="Calibri"/>
                <a:cs typeface="Calibri"/>
                <a:sym typeface="Calibri"/>
              </a:rPr>
              <a:t>child care </a:t>
            </a:r>
            <a:r>
              <a:rPr lang="en-US"/>
              <a:t>issues</a:t>
            </a:r>
            <a:endParaRPr/>
          </a:p>
        </p:txBody>
      </p:sp>
      <p:sp>
        <p:nvSpPr>
          <p:cNvPr id="195" name="Google Shape;195;p33"/>
          <p:cNvSpPr txBox="1">
            <a:spLocks noGrp="1"/>
          </p:cNvSpPr>
          <p:nvPr>
            <p:ph type="body" idx="1"/>
          </p:nvPr>
        </p:nvSpPr>
        <p:spPr>
          <a:xfrm>
            <a:off x="581223" y="3103363"/>
            <a:ext cx="5608873" cy="25860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3C10C"/>
              </a:buClr>
              <a:buSzPts val="2240"/>
              <a:buChar char="•"/>
            </a:pPr>
            <a:r>
              <a:rPr lang="en-US">
                <a:solidFill>
                  <a:schemeClr val="dk1"/>
                </a:solidFill>
              </a:rPr>
              <a:t>Arizona estimated a $1.7 billion loss annually to our economy</a:t>
            </a:r>
            <a:endParaRPr/>
          </a:p>
          <a:p>
            <a:pPr marL="228600" lvl="0" indent="-228600" algn="l" rtl="0">
              <a:lnSpc>
                <a:spcPct val="90000"/>
              </a:lnSpc>
              <a:spcBef>
                <a:spcPts val="1000"/>
              </a:spcBef>
              <a:spcAft>
                <a:spcPts val="0"/>
              </a:spcAft>
              <a:buClr>
                <a:srgbClr val="53C10C"/>
              </a:buClr>
              <a:buSzPts val="2240"/>
              <a:buChar char="•"/>
            </a:pPr>
            <a:r>
              <a:rPr lang="en-US">
                <a:solidFill>
                  <a:schemeClr val="dk1"/>
                </a:solidFill>
              </a:rPr>
              <a:t>the state loses $348 million in tax revenue annually</a:t>
            </a:r>
            <a:endParaRPr/>
          </a:p>
          <a:p>
            <a:pPr marL="228600" lvl="0" indent="-228600" algn="l" rtl="0">
              <a:lnSpc>
                <a:spcPct val="90000"/>
              </a:lnSpc>
              <a:spcBef>
                <a:spcPts val="1000"/>
              </a:spcBef>
              <a:spcAft>
                <a:spcPts val="0"/>
              </a:spcAft>
              <a:buClr>
                <a:srgbClr val="53C10C"/>
              </a:buClr>
              <a:buSzPts val="2240"/>
              <a:buChar char="•"/>
            </a:pPr>
            <a:r>
              <a:rPr lang="en-US">
                <a:solidFill>
                  <a:schemeClr val="dk1"/>
                </a:solidFill>
              </a:rPr>
              <a:t>Arizona employers lose $1.42 billion loss annually due to absences and employee turnover</a:t>
            </a:r>
            <a:endParaRPr/>
          </a:p>
          <a:p>
            <a:pPr marL="228600" lvl="0" indent="-86360" algn="l" rtl="0">
              <a:lnSpc>
                <a:spcPct val="90000"/>
              </a:lnSpc>
              <a:spcBef>
                <a:spcPts val="1000"/>
              </a:spcBef>
              <a:spcAft>
                <a:spcPts val="0"/>
              </a:spcAft>
              <a:buClr>
                <a:srgbClr val="53C10C"/>
              </a:buClr>
              <a:buSzPts val="2240"/>
              <a:buNone/>
            </a:pP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692541" y="5285918"/>
            <a:ext cx="11019296"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A0E2"/>
              </a:buClr>
              <a:buSzPts val="4000"/>
              <a:buFont typeface="Calibri"/>
              <a:buNone/>
            </a:pPr>
            <a:r>
              <a:rPr lang="en-US">
                <a:solidFill>
                  <a:srgbClr val="00A0E2"/>
                </a:solidFill>
                <a:latin typeface="Calibri"/>
                <a:ea typeface="Calibri"/>
                <a:cs typeface="Calibri"/>
                <a:sym typeface="Calibri"/>
              </a:rPr>
              <a:t>$1.2 billion </a:t>
            </a:r>
            <a:r>
              <a:rPr lang="en-US"/>
              <a:t>in federal assistance has been a lifeline</a:t>
            </a:r>
            <a:endParaRPr/>
          </a:p>
        </p:txBody>
      </p:sp>
      <p:pic>
        <p:nvPicPr>
          <p:cNvPr id="201" name="Google Shape;201;p34"/>
          <p:cNvPicPr preferRelativeResize="0">
            <a:picLocks noGrp="1"/>
          </p:cNvPicPr>
          <p:nvPr>
            <p:ph type="pic" idx="2"/>
          </p:nvPr>
        </p:nvPicPr>
        <p:blipFill rotWithShape="1">
          <a:blip r:embed="rId3">
            <a:alphaModFix/>
          </a:blip>
          <a:srcRect l="149" r="149"/>
          <a:stretch/>
        </p:blipFill>
        <p:spPr>
          <a:xfrm>
            <a:off x="114299" y="0"/>
            <a:ext cx="12077699" cy="48582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5"/>
          <p:cNvPicPr preferRelativeResize="0">
            <a:picLocks noGrp="1"/>
          </p:cNvPicPr>
          <p:nvPr>
            <p:ph type="pic" idx="2"/>
          </p:nvPr>
        </p:nvPicPr>
        <p:blipFill rotWithShape="1">
          <a:blip r:embed="rId3">
            <a:alphaModFix/>
          </a:blip>
          <a:srcRect/>
          <a:stretch/>
        </p:blipFill>
        <p:spPr>
          <a:xfrm>
            <a:off x="0" y="0"/>
            <a:ext cx="12192000" cy="6857999"/>
          </a:xfrm>
          <a:prstGeom prst="rect">
            <a:avLst/>
          </a:prstGeom>
          <a:noFill/>
          <a:ln>
            <a:noFill/>
          </a:ln>
        </p:spPr>
      </p:pic>
      <p:sp>
        <p:nvSpPr>
          <p:cNvPr id="207" name="Google Shape;207;p35"/>
          <p:cNvSpPr txBox="1">
            <a:spLocks noGrp="1"/>
          </p:cNvSpPr>
          <p:nvPr>
            <p:ph type="title"/>
          </p:nvPr>
        </p:nvSpPr>
        <p:spPr>
          <a:xfrm>
            <a:off x="1663536" y="2679264"/>
            <a:ext cx="8864927" cy="149947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5400"/>
              <a:buFont typeface="Calibri"/>
              <a:buNone/>
            </a:pPr>
            <a:r>
              <a:rPr lang="en-US"/>
              <a:t>Funds run out</a:t>
            </a:r>
            <a:br>
              <a:rPr lang="en-US"/>
            </a:br>
            <a:r>
              <a:rPr lang="en-US"/>
              <a:t>in 2024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6"/>
          <p:cNvPicPr preferRelativeResize="0">
            <a:picLocks noGrp="1"/>
          </p:cNvPicPr>
          <p:nvPr>
            <p:ph type="pic" idx="2"/>
          </p:nvPr>
        </p:nvPicPr>
        <p:blipFill rotWithShape="1">
          <a:blip r:embed="rId3">
            <a:alphaModFix/>
          </a:blip>
          <a:srcRect l="42" r="40"/>
          <a:stretch/>
        </p:blipFill>
        <p:spPr>
          <a:xfrm>
            <a:off x="6583126" y="0"/>
            <a:ext cx="5608874" cy="6857999"/>
          </a:xfrm>
          <a:prstGeom prst="rect">
            <a:avLst/>
          </a:prstGeom>
          <a:noFill/>
          <a:ln>
            <a:noFill/>
          </a:ln>
        </p:spPr>
      </p:pic>
      <p:sp>
        <p:nvSpPr>
          <p:cNvPr id="213" name="Google Shape;213;p36"/>
          <p:cNvSpPr txBox="1">
            <a:spLocks noGrp="1"/>
          </p:cNvSpPr>
          <p:nvPr>
            <p:ph type="title"/>
          </p:nvPr>
        </p:nvSpPr>
        <p:spPr>
          <a:xfrm>
            <a:off x="581223" y="1426610"/>
            <a:ext cx="5331062"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A0E2"/>
              </a:buClr>
              <a:buSzPts val="4000"/>
              <a:buFont typeface="Calibri"/>
              <a:buNone/>
            </a:pPr>
            <a:r>
              <a:rPr lang="en-US">
                <a:solidFill>
                  <a:srgbClr val="00A0E2"/>
                </a:solidFill>
                <a:latin typeface="Calibri"/>
                <a:ea typeface="Calibri"/>
                <a:cs typeface="Calibri"/>
                <a:sym typeface="Calibri"/>
              </a:rPr>
              <a:t>3 strategies </a:t>
            </a:r>
            <a:r>
              <a:rPr lang="en-US"/>
              <a:t>to address high operational costs and the workforce crisis</a:t>
            </a:r>
            <a:endParaRPr/>
          </a:p>
        </p:txBody>
      </p:sp>
      <p:sp>
        <p:nvSpPr>
          <p:cNvPr id="214" name="Google Shape;214;p36"/>
          <p:cNvSpPr txBox="1">
            <a:spLocks noGrp="1"/>
          </p:cNvSpPr>
          <p:nvPr>
            <p:ph type="body" idx="1"/>
          </p:nvPr>
        </p:nvSpPr>
        <p:spPr>
          <a:xfrm>
            <a:off x="581261" y="3817345"/>
            <a:ext cx="5027613" cy="25860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3C10C"/>
              </a:buClr>
              <a:buSzPts val="2240"/>
              <a:buChar char="•"/>
            </a:pPr>
            <a:r>
              <a:rPr lang="en-US"/>
              <a:t>Stabilization grants</a:t>
            </a:r>
            <a:endParaRPr/>
          </a:p>
          <a:p>
            <a:pPr marL="228600" lvl="0" indent="-228600" algn="l" rtl="0">
              <a:lnSpc>
                <a:spcPct val="90000"/>
              </a:lnSpc>
              <a:spcBef>
                <a:spcPts val="1000"/>
              </a:spcBef>
              <a:spcAft>
                <a:spcPts val="0"/>
              </a:spcAft>
              <a:buClr>
                <a:srgbClr val="53C10C"/>
              </a:buClr>
              <a:buSzPts val="2240"/>
              <a:buChar char="•"/>
            </a:pPr>
            <a:r>
              <a:rPr lang="en-US"/>
              <a:t>Workforce grants</a:t>
            </a:r>
            <a:endParaRPr/>
          </a:p>
          <a:p>
            <a:pPr marL="228600" lvl="0" indent="-228600" algn="l" rtl="0">
              <a:lnSpc>
                <a:spcPct val="90000"/>
              </a:lnSpc>
              <a:spcBef>
                <a:spcPts val="1000"/>
              </a:spcBef>
              <a:spcAft>
                <a:spcPts val="0"/>
              </a:spcAft>
              <a:buClr>
                <a:srgbClr val="53C10C"/>
              </a:buClr>
              <a:buSzPts val="2240"/>
              <a:buChar char="•"/>
            </a:pPr>
            <a:r>
              <a:rPr lang="en-US"/>
              <a:t>Subsidy reimbursement rates</a:t>
            </a:r>
            <a:endParaRPr/>
          </a:p>
          <a:p>
            <a:pPr marL="228600" lvl="0" indent="-86360" algn="l" rtl="0">
              <a:lnSpc>
                <a:spcPct val="90000"/>
              </a:lnSpc>
              <a:spcBef>
                <a:spcPts val="1000"/>
              </a:spcBef>
              <a:spcAft>
                <a:spcPts val="0"/>
              </a:spcAft>
              <a:buClr>
                <a:srgbClr val="53C10C"/>
              </a:buClr>
              <a:buSzPts val="224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7"/>
          <p:cNvPicPr preferRelativeResize="0">
            <a:picLocks noGrp="1"/>
          </p:cNvPicPr>
          <p:nvPr>
            <p:ph type="pic" idx="2"/>
          </p:nvPr>
        </p:nvPicPr>
        <p:blipFill rotWithShape="1">
          <a:blip r:embed="rId3">
            <a:alphaModFix/>
          </a:blip>
          <a:srcRect/>
          <a:stretch/>
        </p:blipFill>
        <p:spPr>
          <a:xfrm>
            <a:off x="0" y="0"/>
            <a:ext cx="12192000" cy="6857999"/>
          </a:xfrm>
          <a:prstGeom prst="rect">
            <a:avLst/>
          </a:prstGeom>
          <a:noFill/>
          <a:ln>
            <a:noFill/>
          </a:ln>
        </p:spPr>
      </p:pic>
      <p:sp>
        <p:nvSpPr>
          <p:cNvPr id="220" name="Google Shape;220;p37"/>
          <p:cNvSpPr txBox="1">
            <a:spLocks noGrp="1"/>
          </p:cNvSpPr>
          <p:nvPr>
            <p:ph type="title"/>
          </p:nvPr>
        </p:nvSpPr>
        <p:spPr>
          <a:xfrm>
            <a:off x="1663536" y="2679264"/>
            <a:ext cx="8864927" cy="149947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5400"/>
              <a:buFont typeface="Calibri"/>
              <a:buNone/>
            </a:pPr>
            <a:r>
              <a:rPr lang="en-US"/>
              <a:t>Businesses can help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8"/>
          <p:cNvPicPr preferRelativeResize="0">
            <a:picLocks noGrp="1"/>
          </p:cNvPicPr>
          <p:nvPr>
            <p:ph type="pic" idx="2"/>
          </p:nvPr>
        </p:nvPicPr>
        <p:blipFill rotWithShape="1">
          <a:blip r:embed="rId3">
            <a:alphaModFix/>
          </a:blip>
          <a:srcRect l="91" r="90"/>
          <a:stretch/>
        </p:blipFill>
        <p:spPr>
          <a:xfrm>
            <a:off x="114300" y="1"/>
            <a:ext cx="5608874" cy="6857999"/>
          </a:xfrm>
          <a:prstGeom prst="rect">
            <a:avLst/>
          </a:prstGeom>
          <a:noFill/>
          <a:ln>
            <a:noFill/>
          </a:ln>
        </p:spPr>
      </p:pic>
      <p:sp>
        <p:nvSpPr>
          <p:cNvPr id="226" name="Google Shape;226;p38"/>
          <p:cNvSpPr txBox="1">
            <a:spLocks noGrp="1"/>
          </p:cNvSpPr>
          <p:nvPr>
            <p:ph type="title"/>
          </p:nvPr>
        </p:nvSpPr>
        <p:spPr>
          <a:xfrm>
            <a:off x="6140564" y="1426610"/>
            <a:ext cx="5245595"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A0E2"/>
              </a:buClr>
              <a:buSzPts val="4000"/>
              <a:buFont typeface="Calibri"/>
              <a:buNone/>
            </a:pPr>
            <a:r>
              <a:rPr lang="en-US">
                <a:solidFill>
                  <a:srgbClr val="00A0E2"/>
                </a:solidFill>
                <a:latin typeface="Calibri"/>
                <a:ea typeface="Calibri"/>
                <a:cs typeface="Calibri"/>
                <a:sym typeface="Calibri"/>
              </a:rPr>
              <a:t>We need </a:t>
            </a:r>
            <a:r>
              <a:rPr lang="en-US"/>
              <a:t>your support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9"/>
          <p:cNvSpPr txBox="1">
            <a:spLocks noGrp="1"/>
          </p:cNvSpPr>
          <p:nvPr>
            <p:ph type="body" idx="1"/>
          </p:nvPr>
        </p:nvSpPr>
        <p:spPr>
          <a:xfrm>
            <a:off x="558012" y="2181323"/>
            <a:ext cx="6319867" cy="7831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7200"/>
              <a:buNone/>
            </a:pPr>
            <a:r>
              <a:rPr lang="en-US"/>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by-Brain-BrainGrowth-Long-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6" name="Picture 5"/>
          <p:cNvPicPr>
            <a:picLocks noChangeAspect="1"/>
          </p:cNvPicPr>
          <p:nvPr/>
        </p:nvPicPr>
        <p:blipFill>
          <a:blip r:embed="rId6">
            <a:duotone>
              <a:prstClr val="black"/>
              <a:srgbClr val="00A0E1">
                <a:tint val="45000"/>
                <a:satMod val="400000"/>
              </a:srgbClr>
            </a:duotone>
            <a:extLst>
              <a:ext uri="{28A0092B-C50C-407E-A947-70E740481C1C}">
                <a14:useLocalDpi xmlns:a14="http://schemas.microsoft.com/office/drawing/2010/main" val="0"/>
              </a:ext>
            </a:extLst>
          </a:blip>
          <a:stretch>
            <a:fillRect/>
          </a:stretch>
        </p:blipFill>
        <p:spPr>
          <a:xfrm>
            <a:off x="0" y="0"/>
            <a:ext cx="12192000" cy="6869403"/>
          </a:xfrm>
          <a:prstGeom prst="rect">
            <a:avLst/>
          </a:prstGeom>
        </p:spPr>
      </p:pic>
      <p:pic>
        <p:nvPicPr>
          <p:cNvPr id="4" name="Picture 3">
            <a:extLst>
              <a:ext uri="{FF2B5EF4-FFF2-40B4-BE49-F238E27FC236}">
                <a16:creationId xmlns:a16="http://schemas.microsoft.com/office/drawing/2014/main" id="{C29D51AC-64A5-EC49-8D67-4DE6A81883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799" y="4307182"/>
            <a:ext cx="914400" cy="923193"/>
          </a:xfrm>
          <a:prstGeom prst="rect">
            <a:avLst/>
          </a:prstGeom>
        </p:spPr>
      </p:pic>
    </p:spTree>
    <p:extLst>
      <p:ext uri="{BB962C8B-B14F-4D97-AF65-F5344CB8AC3E}">
        <p14:creationId xmlns:p14="http://schemas.microsoft.com/office/powerpoint/2010/main" val="12759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855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741527" y="5098140"/>
            <a:ext cx="9284216"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000"/>
              <a:buNone/>
            </a:pPr>
            <a:r>
              <a:rPr lang="en-US" sz="3600"/>
              <a:t>Child care is a </a:t>
            </a:r>
            <a:r>
              <a:rPr lang="en-US" sz="3600">
                <a:solidFill>
                  <a:srgbClr val="00A0E2"/>
                </a:solidFill>
              </a:rPr>
              <a:t>full-blown crisis</a:t>
            </a:r>
            <a:r>
              <a:rPr lang="en-US" sz="3600"/>
              <a:t> for Arizona</a:t>
            </a:r>
            <a:br>
              <a:rPr lang="en-US" sz="3600"/>
            </a:br>
            <a:r>
              <a:rPr lang="en-US" sz="3600"/>
              <a:t>Educators, business leaders and policymakers </a:t>
            </a:r>
            <a:r>
              <a:rPr lang="en-US" sz="3600">
                <a:solidFill>
                  <a:srgbClr val="00A0E2"/>
                </a:solidFill>
              </a:rPr>
              <a:t>must work together</a:t>
            </a:r>
            <a:endParaRPr sz="3600"/>
          </a:p>
        </p:txBody>
      </p:sp>
      <p:pic>
        <p:nvPicPr>
          <p:cNvPr id="128" name="Google Shape;128;p23"/>
          <p:cNvPicPr preferRelativeResize="0">
            <a:picLocks noGrp="1"/>
          </p:cNvPicPr>
          <p:nvPr>
            <p:ph type="pic" idx="2"/>
          </p:nvPr>
        </p:nvPicPr>
        <p:blipFill rotWithShape="1">
          <a:blip r:embed="rId3">
            <a:alphaModFix/>
          </a:blip>
          <a:srcRect l="145" r="145"/>
          <a:stretch/>
        </p:blipFill>
        <p:spPr>
          <a:xfrm>
            <a:off x="114299" y="0"/>
            <a:ext cx="12077699" cy="48582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4"/>
          <p:cNvPicPr preferRelativeResize="0">
            <a:picLocks noGrp="1"/>
          </p:cNvPicPr>
          <p:nvPr>
            <p:ph type="pic" idx="2"/>
          </p:nvPr>
        </p:nvPicPr>
        <p:blipFill rotWithShape="1">
          <a:blip r:embed="rId3">
            <a:alphaModFix/>
          </a:blip>
          <a:srcRect l="123" r="123"/>
          <a:stretch/>
        </p:blipFill>
        <p:spPr>
          <a:xfrm>
            <a:off x="114300" y="1"/>
            <a:ext cx="5608874" cy="6857999"/>
          </a:xfrm>
          <a:prstGeom prst="rect">
            <a:avLst/>
          </a:prstGeom>
          <a:noFill/>
          <a:ln>
            <a:noFill/>
          </a:ln>
        </p:spPr>
      </p:pic>
      <p:sp>
        <p:nvSpPr>
          <p:cNvPr id="134" name="Google Shape;134;p24"/>
          <p:cNvSpPr txBox="1">
            <a:spLocks noGrp="1"/>
          </p:cNvSpPr>
          <p:nvPr>
            <p:ph type="title"/>
          </p:nvPr>
        </p:nvSpPr>
        <p:spPr>
          <a:xfrm>
            <a:off x="6140564" y="1426610"/>
            <a:ext cx="5027651"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1616"/>
              </a:buClr>
              <a:buSzPts val="4000"/>
              <a:buFont typeface="Calibri"/>
              <a:buNone/>
            </a:pPr>
            <a:r>
              <a:rPr lang="en-US"/>
              <a:t>In </a:t>
            </a:r>
            <a:r>
              <a:rPr lang="en-US">
                <a:solidFill>
                  <a:srgbClr val="00A0E2"/>
                </a:solidFill>
              </a:rPr>
              <a:t>4 FTF regions</a:t>
            </a:r>
            <a:r>
              <a:rPr lang="en-US"/>
              <a:t> that include the East Valley and Phoenix, there are</a:t>
            </a:r>
            <a:br>
              <a:rPr lang="en-US"/>
            </a:br>
            <a:r>
              <a:rPr lang="en-US"/>
              <a:t>more than a quarter million children under age 6</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5"/>
          <p:cNvPicPr preferRelativeResize="0">
            <a:picLocks noGrp="1"/>
          </p:cNvPicPr>
          <p:nvPr>
            <p:ph type="pic" idx="2"/>
          </p:nvPr>
        </p:nvPicPr>
        <p:blipFill rotWithShape="1">
          <a:blip r:embed="rId3">
            <a:alphaModFix/>
          </a:blip>
          <a:srcRect l="99" r="97"/>
          <a:stretch/>
        </p:blipFill>
        <p:spPr>
          <a:xfrm>
            <a:off x="6583126" y="0"/>
            <a:ext cx="5608874" cy="6857999"/>
          </a:xfrm>
          <a:prstGeom prst="rect">
            <a:avLst/>
          </a:prstGeom>
          <a:noFill/>
          <a:ln>
            <a:noFill/>
          </a:ln>
        </p:spPr>
      </p:pic>
      <p:sp>
        <p:nvSpPr>
          <p:cNvPr id="140" name="Google Shape;140;p25"/>
          <p:cNvSpPr txBox="1">
            <a:spLocks noGrp="1"/>
          </p:cNvSpPr>
          <p:nvPr>
            <p:ph type="title"/>
          </p:nvPr>
        </p:nvSpPr>
        <p:spPr>
          <a:xfrm>
            <a:off x="581223" y="1426610"/>
            <a:ext cx="5027651"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1616"/>
              </a:buClr>
              <a:buSzPts val="4000"/>
              <a:buFont typeface="Calibri"/>
              <a:buNone/>
            </a:pPr>
            <a:r>
              <a:rPr lang="en-US">
                <a:solidFill>
                  <a:srgbClr val="00A0E2"/>
                </a:solidFill>
              </a:rPr>
              <a:t>Child care impacts the workforce of today and tomorrow. And, it's gaining national attention</a:t>
            </a:r>
            <a:endParaRPr/>
          </a:p>
          <a:p>
            <a:pPr marL="0" lvl="0" indent="0" algn="l" rtl="0">
              <a:lnSpc>
                <a:spcPct val="90000"/>
              </a:lnSpc>
              <a:spcBef>
                <a:spcPts val="0"/>
              </a:spcBef>
              <a:spcAft>
                <a:spcPts val="0"/>
              </a:spcAft>
              <a:buClr>
                <a:srgbClr val="171616"/>
              </a:buClr>
              <a:buSzPts val="4000"/>
              <a:buFont typeface="Calibri"/>
              <a:buNone/>
            </a:pPr>
            <a:endParaRPr>
              <a:solidFill>
                <a:srgbClr val="00A0E2"/>
              </a:solidFill>
            </a:endParaRPr>
          </a:p>
          <a:p>
            <a:pPr marL="0" lvl="0" indent="0" algn="l" rtl="0">
              <a:lnSpc>
                <a:spcPct val="90000"/>
              </a:lnSpc>
              <a:spcBef>
                <a:spcPts val="0"/>
              </a:spcBef>
              <a:spcAft>
                <a:spcPts val="0"/>
              </a:spcAft>
              <a:buClr>
                <a:srgbClr val="171616"/>
              </a:buClr>
              <a:buSzPts val="4000"/>
              <a:buFont typeface="Calibri"/>
              <a:buNone/>
            </a:pPr>
            <a:r>
              <a:rPr lang="en-US">
                <a:solidFill>
                  <a:srgbClr val="00A0E2"/>
                </a:solidFill>
              </a:rPr>
              <a:t>Federal </a:t>
            </a:r>
            <a:r>
              <a:rPr lang="en-US"/>
              <a:t>CHIPS Act</a:t>
            </a:r>
            <a:endParaRPr/>
          </a:p>
          <a:p>
            <a:pPr marL="0" lvl="0" indent="0" algn="l" rtl="0">
              <a:lnSpc>
                <a:spcPct val="90000"/>
              </a:lnSpc>
              <a:spcBef>
                <a:spcPts val="0"/>
              </a:spcBef>
              <a:spcAft>
                <a:spcPts val="0"/>
              </a:spcAft>
              <a:buClr>
                <a:srgbClr val="171616"/>
              </a:buClr>
              <a:buSzPts val="4000"/>
              <a:buFont typeface="Calibri"/>
              <a:buNone/>
            </a:pPr>
            <a:r>
              <a:rPr lang="en-US"/>
              <a:t>Biden Executive Order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6"/>
          <p:cNvPicPr preferRelativeResize="0">
            <a:picLocks noGrp="1"/>
          </p:cNvPicPr>
          <p:nvPr>
            <p:ph type="pic" idx="2"/>
          </p:nvPr>
        </p:nvPicPr>
        <p:blipFill rotWithShape="1">
          <a:blip r:embed="rId3">
            <a:alphaModFix/>
          </a:blip>
          <a:srcRect l="42" r="40"/>
          <a:stretch/>
        </p:blipFill>
        <p:spPr>
          <a:xfrm>
            <a:off x="6583126" y="0"/>
            <a:ext cx="5608874" cy="6857999"/>
          </a:xfrm>
          <a:prstGeom prst="rect">
            <a:avLst/>
          </a:prstGeom>
          <a:noFill/>
          <a:ln>
            <a:noFill/>
          </a:ln>
        </p:spPr>
      </p:pic>
      <p:sp>
        <p:nvSpPr>
          <p:cNvPr id="146" name="Google Shape;146;p26"/>
          <p:cNvSpPr txBox="1">
            <a:spLocks noGrp="1"/>
          </p:cNvSpPr>
          <p:nvPr>
            <p:ph type="title"/>
          </p:nvPr>
        </p:nvSpPr>
        <p:spPr>
          <a:xfrm>
            <a:off x="581223" y="1426610"/>
            <a:ext cx="5027651"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1616"/>
              </a:buClr>
              <a:buSzPts val="4000"/>
              <a:buFont typeface="Calibri"/>
              <a:buNone/>
            </a:pPr>
            <a:r>
              <a:rPr lang="en-US"/>
              <a:t>Current statistics for </a:t>
            </a:r>
            <a:r>
              <a:rPr lang="en-US">
                <a:solidFill>
                  <a:srgbClr val="00A0E2"/>
                </a:solidFill>
                <a:latin typeface="Calibri"/>
                <a:ea typeface="Calibri"/>
                <a:cs typeface="Calibri"/>
                <a:sym typeface="Calibri"/>
              </a:rPr>
              <a:t>Arizona providers</a:t>
            </a:r>
            <a:endParaRPr/>
          </a:p>
        </p:txBody>
      </p:sp>
      <p:sp>
        <p:nvSpPr>
          <p:cNvPr id="147" name="Google Shape;147;p26"/>
          <p:cNvSpPr txBox="1">
            <a:spLocks noGrp="1"/>
          </p:cNvSpPr>
          <p:nvPr>
            <p:ph type="body" idx="1"/>
          </p:nvPr>
        </p:nvSpPr>
        <p:spPr>
          <a:xfrm>
            <a:off x="581223" y="3231716"/>
            <a:ext cx="5608874" cy="348481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3C10C"/>
              </a:buClr>
              <a:buSzPts val="2240"/>
              <a:buChar char="•"/>
            </a:pPr>
            <a:r>
              <a:rPr lang="en-US"/>
              <a:t>90% have staffing shortages</a:t>
            </a:r>
            <a:endParaRPr/>
          </a:p>
          <a:p>
            <a:pPr marL="228600" lvl="0" indent="-228600" algn="l" rtl="0">
              <a:lnSpc>
                <a:spcPct val="90000"/>
              </a:lnSpc>
              <a:spcBef>
                <a:spcPts val="1000"/>
              </a:spcBef>
              <a:spcAft>
                <a:spcPts val="0"/>
              </a:spcAft>
              <a:buClr>
                <a:srgbClr val="53C10C"/>
              </a:buClr>
              <a:buSzPts val="2240"/>
              <a:buChar char="•"/>
            </a:pPr>
            <a:r>
              <a:rPr lang="en-US"/>
              <a:t>27% have longer waitlists</a:t>
            </a:r>
            <a:endParaRPr/>
          </a:p>
          <a:p>
            <a:pPr marL="228600" lvl="0" indent="-228600" algn="l" rtl="0">
              <a:lnSpc>
                <a:spcPct val="90000"/>
              </a:lnSpc>
              <a:spcBef>
                <a:spcPts val="1000"/>
              </a:spcBef>
              <a:spcAft>
                <a:spcPts val="0"/>
              </a:spcAft>
              <a:buClr>
                <a:srgbClr val="53C10C"/>
              </a:buClr>
              <a:buSzPts val="2240"/>
              <a:buChar char="•"/>
            </a:pPr>
            <a:r>
              <a:rPr lang="en-US"/>
              <a:t>20% have unopened classrooms</a:t>
            </a:r>
            <a:endParaRPr/>
          </a:p>
          <a:p>
            <a:pPr marL="228600" lvl="0" indent="-228600" algn="l" rtl="0">
              <a:lnSpc>
                <a:spcPct val="90000"/>
              </a:lnSpc>
              <a:spcBef>
                <a:spcPts val="1000"/>
              </a:spcBef>
              <a:spcAft>
                <a:spcPts val="0"/>
              </a:spcAft>
              <a:buClr>
                <a:srgbClr val="53C10C"/>
              </a:buClr>
              <a:buSzPts val="2240"/>
              <a:buChar char="•"/>
            </a:pPr>
            <a:r>
              <a:rPr lang="en-US"/>
              <a:t>23% have reduced operating hours</a:t>
            </a:r>
            <a:endParaRPr/>
          </a:p>
          <a:p>
            <a:pPr marL="228600" lvl="0" indent="-228600" algn="l" rtl="0">
              <a:lnSpc>
                <a:spcPct val="90000"/>
              </a:lnSpc>
              <a:spcBef>
                <a:spcPts val="1000"/>
              </a:spcBef>
              <a:spcAft>
                <a:spcPts val="0"/>
              </a:spcAft>
              <a:buClr>
                <a:srgbClr val="53C10C"/>
              </a:buClr>
              <a:buSzPts val="2240"/>
              <a:buChar char="•"/>
            </a:pPr>
            <a:r>
              <a:rPr lang="en-US"/>
              <a:t>45% struggle to recruit new staff</a:t>
            </a:r>
            <a:endParaRPr/>
          </a:p>
          <a:p>
            <a:pPr marL="228600" lvl="0" indent="-228600" algn="l" rtl="0">
              <a:lnSpc>
                <a:spcPct val="90000"/>
              </a:lnSpc>
              <a:spcBef>
                <a:spcPts val="1000"/>
              </a:spcBef>
              <a:spcAft>
                <a:spcPts val="0"/>
              </a:spcAft>
              <a:buClr>
                <a:srgbClr val="53C10C"/>
              </a:buClr>
              <a:buSzPts val="2240"/>
              <a:buChar char="•"/>
            </a:pPr>
            <a:r>
              <a:rPr lang="en-US"/>
              <a:t>Cost of care has increased 6-27%</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7"/>
          <p:cNvPicPr preferRelativeResize="0">
            <a:picLocks noGrp="1"/>
          </p:cNvPicPr>
          <p:nvPr>
            <p:ph type="pic" idx="2"/>
          </p:nvPr>
        </p:nvPicPr>
        <p:blipFill rotWithShape="1">
          <a:blip r:embed="rId3">
            <a:alphaModFix/>
          </a:blip>
          <a:srcRect l="42" r="40"/>
          <a:stretch/>
        </p:blipFill>
        <p:spPr>
          <a:xfrm>
            <a:off x="6583126" y="0"/>
            <a:ext cx="5608874" cy="6857999"/>
          </a:xfrm>
          <a:prstGeom prst="rect">
            <a:avLst/>
          </a:prstGeom>
          <a:noFill/>
          <a:ln>
            <a:noFill/>
          </a:ln>
        </p:spPr>
      </p:pic>
      <p:sp>
        <p:nvSpPr>
          <p:cNvPr id="153" name="Google Shape;153;p27"/>
          <p:cNvSpPr txBox="1">
            <a:spLocks noGrp="1"/>
          </p:cNvSpPr>
          <p:nvPr>
            <p:ph type="title"/>
          </p:nvPr>
        </p:nvSpPr>
        <p:spPr>
          <a:xfrm>
            <a:off x="581223" y="1426610"/>
            <a:ext cx="5027651"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1616"/>
              </a:buClr>
              <a:buSzPts val="4000"/>
              <a:buFont typeface="Calibri"/>
              <a:buNone/>
            </a:pPr>
            <a:r>
              <a:rPr lang="en-US"/>
              <a:t>Current wages for</a:t>
            </a:r>
            <a:r>
              <a:rPr lang="en-US">
                <a:solidFill>
                  <a:srgbClr val="00A0E2"/>
                </a:solidFill>
                <a:latin typeface="Calibri"/>
                <a:ea typeface="Calibri"/>
                <a:cs typeface="Calibri"/>
                <a:sym typeface="Calibri"/>
              </a:rPr>
              <a:t> child care providers</a:t>
            </a:r>
            <a:endParaRPr/>
          </a:p>
        </p:txBody>
      </p:sp>
      <p:sp>
        <p:nvSpPr>
          <p:cNvPr id="154" name="Google Shape;154;p27"/>
          <p:cNvSpPr txBox="1">
            <a:spLocks noGrp="1"/>
          </p:cNvSpPr>
          <p:nvPr>
            <p:ph type="body" idx="1"/>
          </p:nvPr>
        </p:nvSpPr>
        <p:spPr>
          <a:xfrm>
            <a:off x="581223" y="3102970"/>
            <a:ext cx="5168186" cy="258603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3C10C"/>
              </a:buClr>
              <a:buSzPts val="2240"/>
              <a:buChar char="•"/>
            </a:pPr>
            <a:r>
              <a:rPr lang="en-US"/>
              <a:t>The median wage is $13.22/hour</a:t>
            </a:r>
            <a:endParaRPr/>
          </a:p>
          <a:p>
            <a:pPr marL="228600" lvl="0" indent="-228600" algn="l" rtl="0">
              <a:lnSpc>
                <a:spcPct val="90000"/>
              </a:lnSpc>
              <a:spcBef>
                <a:spcPts val="1000"/>
              </a:spcBef>
              <a:spcAft>
                <a:spcPts val="0"/>
              </a:spcAft>
              <a:buClr>
                <a:srgbClr val="53C10C"/>
              </a:buClr>
              <a:buSzPts val="2240"/>
              <a:buChar char="•"/>
            </a:pPr>
            <a:r>
              <a:rPr lang="en-US"/>
              <a:t>Economic Policy Institute estimates they should be paid $21.11 - $25.95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8"/>
          <p:cNvPicPr preferRelativeResize="0">
            <a:picLocks noGrp="1"/>
          </p:cNvPicPr>
          <p:nvPr>
            <p:ph type="pic" idx="2"/>
          </p:nvPr>
        </p:nvPicPr>
        <p:blipFill rotWithShape="1">
          <a:blip r:embed="rId3">
            <a:alphaModFix/>
          </a:blip>
          <a:srcRect l="40" r="38"/>
          <a:stretch/>
        </p:blipFill>
        <p:spPr>
          <a:xfrm>
            <a:off x="114300" y="1"/>
            <a:ext cx="5608874" cy="6857999"/>
          </a:xfrm>
          <a:prstGeom prst="rect">
            <a:avLst/>
          </a:prstGeom>
          <a:noFill/>
          <a:ln>
            <a:noFill/>
          </a:ln>
        </p:spPr>
      </p:pic>
      <p:sp>
        <p:nvSpPr>
          <p:cNvPr id="160" name="Google Shape;160;p28"/>
          <p:cNvSpPr txBox="1">
            <a:spLocks noGrp="1"/>
          </p:cNvSpPr>
          <p:nvPr>
            <p:ph type="title"/>
          </p:nvPr>
        </p:nvSpPr>
        <p:spPr>
          <a:xfrm>
            <a:off x="6140564" y="612222"/>
            <a:ext cx="5245595" cy="10858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A0E2"/>
              </a:buClr>
              <a:buSzPts val="4000"/>
              <a:buFont typeface="Calibri"/>
              <a:buNone/>
            </a:pPr>
            <a:r>
              <a:rPr lang="en-US">
                <a:solidFill>
                  <a:srgbClr val="00A0E2"/>
                </a:solidFill>
                <a:latin typeface="Calibri"/>
                <a:ea typeface="Calibri"/>
                <a:cs typeface="Calibri"/>
                <a:sym typeface="Calibri"/>
              </a:rPr>
              <a:t>Employee benefits </a:t>
            </a:r>
            <a:r>
              <a:rPr lang="en-US"/>
              <a:t>are often limited</a:t>
            </a:r>
            <a:endParaRPr/>
          </a:p>
        </p:txBody>
      </p:sp>
      <p:sp>
        <p:nvSpPr>
          <p:cNvPr id="161" name="Google Shape;161;p28"/>
          <p:cNvSpPr txBox="1">
            <a:spLocks noGrp="1"/>
          </p:cNvSpPr>
          <p:nvPr>
            <p:ph type="body" idx="1"/>
          </p:nvPr>
        </p:nvSpPr>
        <p:spPr>
          <a:xfrm>
            <a:off x="6140564" y="2217146"/>
            <a:ext cx="5027613" cy="185683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3C10C"/>
              </a:buClr>
              <a:buSzPts val="2240"/>
              <a:buChar char="•"/>
            </a:pPr>
            <a:r>
              <a:rPr lang="en-US"/>
              <a:t>4 out of 5 have no </a:t>
            </a:r>
            <a:br>
              <a:rPr lang="en-US"/>
            </a:br>
            <a:r>
              <a:rPr lang="en-US"/>
              <a:t>employer-sponsored health insurance</a:t>
            </a:r>
            <a:endParaRPr/>
          </a:p>
          <a:p>
            <a:pPr marL="228600" lvl="0" indent="-228600" algn="l" rtl="0">
              <a:lnSpc>
                <a:spcPct val="90000"/>
              </a:lnSpc>
              <a:spcBef>
                <a:spcPts val="1000"/>
              </a:spcBef>
              <a:spcAft>
                <a:spcPts val="0"/>
              </a:spcAft>
              <a:buClr>
                <a:srgbClr val="53C10C"/>
              </a:buClr>
              <a:buSzPts val="2240"/>
              <a:buChar char="•"/>
            </a:pPr>
            <a:r>
              <a:rPr lang="en-US"/>
              <a:t>9 out of 10 have no retirement</a:t>
            </a:r>
            <a:endParaRPr/>
          </a:p>
          <a:p>
            <a:pPr marL="228600" lvl="0" indent="-86360" algn="l" rtl="0">
              <a:lnSpc>
                <a:spcPct val="90000"/>
              </a:lnSpc>
              <a:spcBef>
                <a:spcPts val="1000"/>
              </a:spcBef>
              <a:spcAft>
                <a:spcPts val="0"/>
              </a:spcAft>
              <a:buSzPts val="2240"/>
              <a:buNone/>
            </a:pPr>
            <a:endParaRPr/>
          </a:p>
        </p:txBody>
      </p:sp>
      <p:sp>
        <p:nvSpPr>
          <p:cNvPr id="162" name="Google Shape;162;p28"/>
          <p:cNvSpPr txBox="1"/>
          <p:nvPr/>
        </p:nvSpPr>
        <p:spPr>
          <a:xfrm>
            <a:off x="6140564" y="4279347"/>
            <a:ext cx="5245595" cy="10858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A0E2"/>
              </a:buClr>
              <a:buSzPts val="4000"/>
              <a:buFont typeface="Calibri"/>
              <a:buNone/>
            </a:pPr>
            <a:r>
              <a:rPr lang="en-US" sz="4000" b="0" i="0" u="none" strike="noStrike" cap="none">
                <a:solidFill>
                  <a:srgbClr val="171616"/>
                </a:solidFill>
                <a:latin typeface="Calibri"/>
                <a:ea typeface="Calibri"/>
                <a:cs typeface="Calibri"/>
                <a:sym typeface="Calibri"/>
              </a:rPr>
              <a:t>Child care employers face </a:t>
            </a:r>
            <a:r>
              <a:rPr lang="en-US" sz="4000" b="0" i="0" u="none" strike="noStrike" cap="none">
                <a:solidFill>
                  <a:srgbClr val="00A0E2"/>
                </a:solidFill>
                <a:latin typeface="Calibri"/>
                <a:ea typeface="Calibri"/>
                <a:cs typeface="Calibri"/>
                <a:sym typeface="Calibri"/>
              </a:rPr>
              <a:t>competition </a:t>
            </a:r>
            <a:r>
              <a:rPr lang="en-US" sz="4000" b="0" i="0" u="none" strike="noStrike" cap="none">
                <a:solidFill>
                  <a:srgbClr val="171616"/>
                </a:solidFill>
                <a:latin typeface="Calibri"/>
                <a:ea typeface="Calibri"/>
                <a:cs typeface="Calibri"/>
                <a:sym typeface="Calibri"/>
              </a:rPr>
              <a:t>from other industries </a:t>
            </a:r>
            <a:endParaRPr sz="4000" b="0" i="0" u="none" strike="noStrike" cap="none">
              <a:solidFill>
                <a:srgbClr val="17161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p:cNvPicPr preferRelativeResize="0">
            <a:picLocks noGrp="1"/>
          </p:cNvPicPr>
          <p:nvPr>
            <p:ph type="pic" idx="2"/>
          </p:nvPr>
        </p:nvPicPr>
        <p:blipFill rotWithShape="1">
          <a:blip r:embed="rId3">
            <a:alphaModFix/>
          </a:blip>
          <a:srcRect/>
          <a:stretch/>
        </p:blipFill>
        <p:spPr>
          <a:xfrm>
            <a:off x="0" y="0"/>
            <a:ext cx="12192000" cy="6857999"/>
          </a:xfrm>
          <a:prstGeom prst="rect">
            <a:avLst/>
          </a:prstGeom>
          <a:noFill/>
          <a:ln>
            <a:noFill/>
          </a:ln>
        </p:spPr>
      </p:pic>
      <p:sp>
        <p:nvSpPr>
          <p:cNvPr id="168" name="Google Shape;168;p29"/>
          <p:cNvSpPr txBox="1">
            <a:spLocks noGrp="1"/>
          </p:cNvSpPr>
          <p:nvPr>
            <p:ph type="title"/>
          </p:nvPr>
        </p:nvSpPr>
        <p:spPr>
          <a:xfrm>
            <a:off x="1663536" y="2679264"/>
            <a:ext cx="8864927" cy="149947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5400"/>
              <a:buFont typeface="Calibri"/>
              <a:buNone/>
            </a:pPr>
            <a:r>
              <a:rPr lang="en-US"/>
              <a:t>Families can’t afford</a:t>
            </a:r>
            <a:br>
              <a:rPr lang="en-US"/>
            </a:br>
            <a:r>
              <a:rPr lang="en-US"/>
              <a:t>to pay more</a:t>
            </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752</Words>
  <Application>Microsoft Office PowerPoint</Application>
  <PresentationFormat>Widescreen</PresentationFormat>
  <Paragraphs>59</Paragraphs>
  <Slides>19</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Open Sans</vt:lpstr>
      <vt:lpstr>Office Theme</vt:lpstr>
      <vt:lpstr>Strengthening the Child Care Workforce</vt:lpstr>
      <vt:lpstr>PowerPoint Presentation</vt:lpstr>
      <vt:lpstr>Child care is a full-blown crisis for Arizona Educators, business leaders and policymakers must work together</vt:lpstr>
      <vt:lpstr>In 4 FTF regions that include the East Valley and Phoenix, there are more than a quarter million children under age 6</vt:lpstr>
      <vt:lpstr>Child care impacts the workforce of today and tomorrow. And, it's gaining national attention  Federal CHIPS Act Biden Executive Order</vt:lpstr>
      <vt:lpstr>Current statistics for Arizona providers</vt:lpstr>
      <vt:lpstr>Current wages for child care providers</vt:lpstr>
      <vt:lpstr>Employee benefits are often limited</vt:lpstr>
      <vt:lpstr>Families can’t afford to pay more</vt:lpstr>
      <vt:lpstr>Infant care costs</vt:lpstr>
      <vt:lpstr>Child care is affordable if it costs 7% or less of a family’s income.</vt:lpstr>
      <vt:lpstr>Impact of child care crisis on Arizona’s economy</vt:lpstr>
      <vt:lpstr>Due to child care issues</vt:lpstr>
      <vt:lpstr>$1.2 billion in federal assistance has been a lifeline</vt:lpstr>
      <vt:lpstr>Funds run out in 2024</vt:lpstr>
      <vt:lpstr>3 strategies to address high operational costs and the workforce crisis</vt:lpstr>
      <vt:lpstr>Businesses can help</vt:lpstr>
      <vt:lpstr>We need your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the Child Care Workforce</dc:title>
  <dc:creator>Lisa Noble</dc:creator>
  <cp:lastModifiedBy>Mike Hutchinson</cp:lastModifiedBy>
  <cp:revision>1</cp:revision>
  <dcterms:created xsi:type="dcterms:W3CDTF">2023-05-24T17:55:39Z</dcterms:created>
  <dcterms:modified xsi:type="dcterms:W3CDTF">2023-05-25T23:39:00Z</dcterms:modified>
</cp:coreProperties>
</file>