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28"/>
  </p:notesMasterIdLst>
  <p:sldIdLst>
    <p:sldId id="288" r:id="rId6"/>
    <p:sldId id="2128752034" r:id="rId7"/>
    <p:sldId id="2128752095" r:id="rId8"/>
    <p:sldId id="2128752098" r:id="rId9"/>
    <p:sldId id="2128752059" r:id="rId10"/>
    <p:sldId id="2147375004" r:id="rId11"/>
    <p:sldId id="2147374946" r:id="rId12"/>
    <p:sldId id="2128752066" r:id="rId13"/>
    <p:sldId id="2128752068" r:id="rId14"/>
    <p:sldId id="2128752053" r:id="rId15"/>
    <p:sldId id="2128752061" r:id="rId16"/>
    <p:sldId id="2128752071" r:id="rId17"/>
    <p:sldId id="2128752082" r:id="rId18"/>
    <p:sldId id="2147375008" r:id="rId19"/>
    <p:sldId id="2128752058" r:id="rId20"/>
    <p:sldId id="2147374958" r:id="rId21"/>
    <p:sldId id="2128752087" r:id="rId22"/>
    <p:sldId id="2147375013" r:id="rId23"/>
    <p:sldId id="2128752086" r:id="rId24"/>
    <p:sldId id="2147374961" r:id="rId25"/>
    <p:sldId id="2128752088" r:id="rId26"/>
    <p:sldId id="2147374965" r:id="rId2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D378832-3624-4F2A-AA3E-60A9394552D9}">
          <p14:sldIdLst>
            <p14:sldId id="288"/>
            <p14:sldId id="2128752034"/>
            <p14:sldId id="2128752095"/>
            <p14:sldId id="2128752098"/>
            <p14:sldId id="2128752059"/>
            <p14:sldId id="2147375004"/>
            <p14:sldId id="2147374946"/>
            <p14:sldId id="2128752066"/>
            <p14:sldId id="2128752068"/>
            <p14:sldId id="2128752053"/>
            <p14:sldId id="2128752061"/>
            <p14:sldId id="2128752071"/>
            <p14:sldId id="2128752082"/>
            <p14:sldId id="2147375008"/>
            <p14:sldId id="2128752058"/>
            <p14:sldId id="2147374958"/>
            <p14:sldId id="2128752087"/>
            <p14:sldId id="2147375013"/>
            <p14:sldId id="2128752086"/>
            <p14:sldId id="2147374961"/>
            <p14:sldId id="2128752088"/>
            <p14:sldId id="2147374965"/>
          </p14:sldIdLst>
        </p14:section>
      </p14:sectionLst>
    </p:ext>
    <p:ext uri="{EFAFB233-063F-42B5-8137-9DF3F51BA10A}">
      <p15:sldGuideLst xmlns:p15="http://schemas.microsoft.com/office/powerpoint/2012/main">
        <p15:guide id="1" orient="horz" pos="2208" userDrawn="1">
          <p15:clr>
            <a:srgbClr val="A4A3A4"/>
          </p15:clr>
        </p15:guide>
        <p15:guide id="2" pos="386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427202-BDBE-C4AA-4EA9-1178123FF18F}" name="Sawyer, Mackenzie" initials="SM" userId="S::Mackenzie.Sawyer@edelmanDXI.com::c88c7163-a3c5-4cd1-82b8-e7af4c11a57d" providerId="AD"/>
  <p188:author id="{52753827-6345-9224-C5DB-A9EBF54447DC}" name="Reilly, Micaela" initials="RM" userId="S::Micaela.Reilly@edelmanDXI.com::3ea141dc-aca6-4b58-bd5d-e84db2cadca6" providerId="AD"/>
  <p188:author id="{B6641F41-BC1E-F71C-8F78-BF759531A033}" name="Everitt, Alan" initials="EA" userId="S::Alan.Everitt@EdelmanDXI.com::ce75b066-140e-4bb6-8242-09f17827eb38" providerId="AD"/>
  <p188:author id="{0688CE43-A7A2-988A-E1D0-79C5068466C4}" name="Moran, Rachel" initials="MR" userId="S::rachel.moran@edelman.com::c0bce92d-86a7-4cfd-8075-7d45d1369aeb" providerId="AD"/>
  <p188:author id="{43D03571-4B64-A97E-C38B-81B041F447DB}" name="Kelleher, Clayton" initials="KC" userId="S::Clayton.Kelleher@edelmanDXI.com::1aa876ea-d2f9-4bb2-a75e-a28b88038a3f" providerId="AD"/>
  <p188:author id="{12456FA6-C214-9D51-CFD4-80C9523F57E4}" name="Sawyer, Mackenzie" initials="SM" userId="S::mackenzie.sawyer@edelmandxi.com::c88c7163-a3c5-4cd1-82b8-e7af4c11a57d" providerId="AD"/>
  <p188:author id="{34A50CAA-ED6F-12F8-DA2E-D35536D3A497}" name="Stern, Alison" initials="SA" userId="S::alison.stern@edelmandxi.com::e2d5fb18-8c7d-4aeb-96b7-cd2379514aa2" providerId="AD"/>
  <p188:author id="{D35D2EB4-BB01-C681-7F38-D1C746C57501}" name="Vincelli, Lauren" initials="VL" userId="S::Lauren.Vincelli@edelmanDXI.com::a58888ae-3f75-45d6-98e2-899e02edcc27" providerId="AD"/>
  <p188:author id="{A6FA15BF-1438-7A30-BB18-55B20EF76541}" name="Ali, Hudabia" initials="AH" userId="S::Hudabia.Ali@edelmandxi.com::1c04c34c-be92-48a7-9165-2d6b23fb76e4" providerId="AD"/>
  <p188:author id="{3F64E5C2-A808-3394-7C64-6A2B01197664}" name="Kantor, Jenny" initials="KJ" userId="S::jenny.kantor@edelman.com::adbe83a6-25d7-41d2-bfd9-781f1e31d562" providerId="AD"/>
  <p188:author id="{A528EACC-F8DA-EC67-208A-575B60F32E72}" name="Kantor, Jenny" initials="KJ" userId="S::Jenny.Kantor@edelman.com::adbe83a6-25d7-41d2-bfd9-781f1e31d562" providerId="AD"/>
  <p188:author id="{1B4DA4D1-59C0-E7EA-1781-D03A3DE4322D}" name="Siddiqui, Maryam" initials="SM" userId="S::Maryam.Siddiqui@edelmanDXI.com::d0c1c3c8-c8fd-4982-8cf2-dba7ba09427f" providerId="AD"/>
  <p188:author id="{8DB511F4-BAE1-2EDF-8C1E-382DEE70FA8C}" name="Lam, Alice" initials="LA" userId="S::Alice.Lam@EdelmanDXI.com::f08f70f1-7a75-4152-a99b-019ba69da5f3" providerId="AD"/>
  <p188:author id="{652B70F8-A547-2215-18D2-9CFD160BE400}" name="Moran, Rachel" initials="MR" userId="S::Rachel.Moran@edelman.com::c0bce92d-86a7-4cfd-8075-7d45d1369ae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FB7B7"/>
    <a:srgbClr val="FF8989"/>
    <a:srgbClr val="EDE2F6"/>
    <a:srgbClr val="E2F0D9"/>
    <a:srgbClr val="548235"/>
    <a:srgbClr val="DE3518"/>
    <a:srgbClr val="E6E7E8"/>
    <a:srgbClr val="00A4B5"/>
    <a:srgbClr val="D2D3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62"/>
  </p:normalViewPr>
  <p:slideViewPr>
    <p:cSldViewPr snapToGrid="0">
      <p:cViewPr varScale="1">
        <p:scale>
          <a:sx n="38" d="100"/>
          <a:sy n="38" d="100"/>
        </p:scale>
        <p:origin x="1086" y="48"/>
      </p:cViewPr>
      <p:guideLst>
        <p:guide orient="horz" pos="2208"/>
        <p:guide pos="3864"/>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327373761778209E-3"/>
          <c:y val="0"/>
          <c:w val="0.9889345316100977"/>
          <c:h val="0.87456581912346298"/>
        </c:manualLayout>
      </c:layout>
      <c:barChart>
        <c:barDir val="col"/>
        <c:grouping val="clustered"/>
        <c:varyColors val="0"/>
        <c:ser>
          <c:idx val="0"/>
          <c:order val="0"/>
          <c:tx>
            <c:strRef>
              <c:f>Sheet1!$B$1</c:f>
              <c:strCache>
                <c:ptCount val="1"/>
                <c:pt idx="0">
                  <c:v>Global</c:v>
                </c:pt>
              </c:strCache>
            </c:strRef>
          </c:tx>
          <c:spPr>
            <a:solidFill>
              <a:srgbClr val="DE3518"/>
            </a:solidFill>
            <a:ln>
              <a:noFill/>
            </a:ln>
            <a:effectLst/>
          </c:spPr>
          <c:invertIfNegative val="0"/>
          <c:dPt>
            <c:idx val="0"/>
            <c:invertIfNegative val="0"/>
            <c:bubble3D val="0"/>
            <c:spPr>
              <a:solidFill>
                <a:srgbClr val="D9D9D9"/>
              </a:solidFill>
              <a:ln>
                <a:noFill/>
              </a:ln>
              <a:effectLst/>
            </c:spPr>
            <c:extLst>
              <c:ext xmlns:c16="http://schemas.microsoft.com/office/drawing/2014/chart" uri="{C3380CC4-5D6E-409C-BE32-E72D297353CC}">
                <c16:uniqueId val="{00000001-E6DB-4E9A-9880-407ECC12D134}"/>
              </c:ext>
            </c:extLst>
          </c:dPt>
          <c:dPt>
            <c:idx val="1"/>
            <c:invertIfNegative val="0"/>
            <c:bubble3D val="0"/>
            <c:spPr>
              <a:solidFill>
                <a:schemeClr val="tx1">
                  <a:lumMod val="65000"/>
                  <a:lumOff val="35000"/>
                </a:schemeClr>
              </a:solidFill>
              <a:ln>
                <a:noFill/>
              </a:ln>
              <a:effectLst/>
            </c:spPr>
            <c:extLst>
              <c:ext xmlns:c16="http://schemas.microsoft.com/office/drawing/2014/chart" uri="{C3380CC4-5D6E-409C-BE32-E72D297353CC}">
                <c16:uniqueId val="{00000003-E6DB-4E9A-9880-407ECC12D134}"/>
              </c:ext>
            </c:extLst>
          </c:dPt>
          <c:dPt>
            <c:idx val="4"/>
            <c:invertIfNegative val="0"/>
            <c:bubble3D val="0"/>
            <c:spPr>
              <a:solidFill>
                <a:srgbClr val="D9D9D9"/>
              </a:solidFill>
              <a:ln>
                <a:noFill/>
              </a:ln>
              <a:effectLst/>
            </c:spPr>
            <c:extLst>
              <c:ext xmlns:c16="http://schemas.microsoft.com/office/drawing/2014/chart" uri="{C3380CC4-5D6E-409C-BE32-E72D297353CC}">
                <c16:uniqueId val="{00000005-E6DB-4E9A-9880-407ECC12D134}"/>
              </c:ext>
            </c:extLst>
          </c:dPt>
          <c:dPt>
            <c:idx val="5"/>
            <c:invertIfNegative val="0"/>
            <c:bubble3D val="0"/>
            <c:spPr>
              <a:solidFill>
                <a:schemeClr val="tx1">
                  <a:lumMod val="65000"/>
                  <a:lumOff val="35000"/>
                </a:schemeClr>
              </a:solidFill>
              <a:ln>
                <a:noFill/>
              </a:ln>
              <a:effectLst/>
            </c:spPr>
            <c:extLst>
              <c:ext xmlns:c16="http://schemas.microsoft.com/office/drawing/2014/chart" uri="{C3380CC4-5D6E-409C-BE32-E72D297353CC}">
                <c16:uniqueId val="{00000007-E6DB-4E9A-9880-407ECC12D134}"/>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Verlag Black" panose="02000000000000000000" pitchFamily="50"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2021</c:v>
                </c:pt>
                <c:pt idx="1">
                  <c:v>2022</c:v>
                </c:pt>
                <c:pt idx="2">
                  <c:v>2023</c:v>
                </c:pt>
                <c:pt idx="4">
                  <c:v>2021</c:v>
                </c:pt>
                <c:pt idx="5">
                  <c:v>2022</c:v>
                </c:pt>
                <c:pt idx="6">
                  <c:v>2023</c:v>
                </c:pt>
              </c:numCache>
            </c:numRef>
          </c:cat>
          <c:val>
            <c:numRef>
              <c:f>Sheet1!$B$2:$B$8</c:f>
              <c:numCache>
                <c:formatCode>0%</c:formatCode>
                <c:ptCount val="7"/>
                <c:pt idx="0">
                  <c:v>0.43</c:v>
                </c:pt>
                <c:pt idx="1">
                  <c:v>0.44</c:v>
                </c:pt>
                <c:pt idx="2">
                  <c:v>0.59</c:v>
                </c:pt>
                <c:pt idx="4">
                  <c:v>0.28000000000000003</c:v>
                </c:pt>
                <c:pt idx="5">
                  <c:v>0.38</c:v>
                </c:pt>
                <c:pt idx="6">
                  <c:v>0.46</c:v>
                </c:pt>
              </c:numCache>
            </c:numRef>
          </c:val>
          <c:extLst>
            <c:ext xmlns:c16="http://schemas.microsoft.com/office/drawing/2014/chart" uri="{C3380CC4-5D6E-409C-BE32-E72D297353CC}">
              <c16:uniqueId val="{0000000C-E6DB-4E9A-9880-407ECC12D134}"/>
            </c:ext>
          </c:extLst>
        </c:ser>
        <c:dLbls>
          <c:dLblPos val="outEnd"/>
          <c:showLegendKey val="0"/>
          <c:showVal val="1"/>
          <c:showCatName val="0"/>
          <c:showSerName val="0"/>
          <c:showPercent val="0"/>
          <c:showBubbleSize val="0"/>
        </c:dLbls>
        <c:gapWidth val="9"/>
        <c:axId val="2116112752"/>
        <c:axId val="2116119824"/>
      </c:barChart>
      <c:catAx>
        <c:axId val="2116112752"/>
        <c:scaling>
          <c:orientation val="minMax"/>
        </c:scaling>
        <c:delete val="0"/>
        <c:axPos val="b"/>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marL="0" algn="ctr" defTabSz="914400" rtl="0" eaLnBrk="1" latinLnBrk="0" hangingPunct="1">
              <a:defRPr lang="en-US" sz="1400" b="1" i="0" u="none" strike="noStrike" kern="1200" spc="150" baseline="0">
                <a:solidFill>
                  <a:srgbClr val="0A0A0A"/>
                </a:solidFill>
                <a:latin typeface="Verlag Light"/>
                <a:ea typeface="+mn-ea"/>
                <a:cs typeface="+mn-cs"/>
              </a:defRPr>
            </a:pPr>
            <a:endParaRPr lang="en-US"/>
          </a:p>
        </c:txPr>
        <c:crossAx val="2116119824"/>
        <c:crosses val="autoZero"/>
        <c:auto val="0"/>
        <c:lblAlgn val="ctr"/>
        <c:lblOffset val="100"/>
        <c:noMultiLvlLbl val="0"/>
      </c:catAx>
      <c:valAx>
        <c:axId val="2116119824"/>
        <c:scaling>
          <c:orientation val="minMax"/>
          <c:max val="1"/>
        </c:scaling>
        <c:delete val="1"/>
        <c:axPos val="l"/>
        <c:numFmt formatCode="0.00%" sourceLinked="0"/>
        <c:majorTickMark val="out"/>
        <c:minorTickMark val="none"/>
        <c:tickLblPos val="nextTo"/>
        <c:crossAx val="211611275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327373761778209E-3"/>
          <c:y val="0"/>
          <c:w val="0.9889345316100977"/>
          <c:h val="0.87456581912346298"/>
        </c:manualLayout>
      </c:layout>
      <c:barChart>
        <c:barDir val="col"/>
        <c:grouping val="clustered"/>
        <c:varyColors val="0"/>
        <c:ser>
          <c:idx val="0"/>
          <c:order val="0"/>
          <c:tx>
            <c:strRef>
              <c:f>Sheet1!$B$1</c:f>
              <c:strCache>
                <c:ptCount val="1"/>
                <c:pt idx="0">
                  <c:v>Global</c:v>
                </c:pt>
              </c:strCache>
            </c:strRef>
          </c:tx>
          <c:spPr>
            <a:solidFill>
              <a:srgbClr val="DE3518"/>
            </a:solidFill>
            <a:ln>
              <a:noFill/>
            </a:ln>
            <a:effectLst/>
          </c:spPr>
          <c:invertIfNegative val="0"/>
          <c:dPt>
            <c:idx val="0"/>
            <c:invertIfNegative val="0"/>
            <c:bubble3D val="0"/>
            <c:spPr>
              <a:solidFill>
                <a:srgbClr val="D9D9D9"/>
              </a:solidFill>
              <a:ln>
                <a:noFill/>
              </a:ln>
              <a:effectLst/>
            </c:spPr>
            <c:extLst>
              <c:ext xmlns:c16="http://schemas.microsoft.com/office/drawing/2014/chart" uri="{C3380CC4-5D6E-409C-BE32-E72D297353CC}">
                <c16:uniqueId val="{00000001-5467-4A23-AEBF-55F74CA20EA0}"/>
              </c:ext>
            </c:extLst>
          </c:dPt>
          <c:dPt>
            <c:idx val="1"/>
            <c:invertIfNegative val="0"/>
            <c:bubble3D val="0"/>
            <c:spPr>
              <a:solidFill>
                <a:schemeClr val="tx1">
                  <a:lumMod val="65000"/>
                  <a:lumOff val="35000"/>
                </a:schemeClr>
              </a:solidFill>
              <a:ln>
                <a:noFill/>
              </a:ln>
              <a:effectLst/>
            </c:spPr>
            <c:extLst>
              <c:ext xmlns:c16="http://schemas.microsoft.com/office/drawing/2014/chart" uri="{C3380CC4-5D6E-409C-BE32-E72D297353CC}">
                <c16:uniqueId val="{00000003-5467-4A23-AEBF-55F74CA20EA0}"/>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Verlag Black" panose="02000000000000000000" pitchFamily="50"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2021</c:v>
                </c:pt>
                <c:pt idx="1">
                  <c:v>2022</c:v>
                </c:pt>
                <c:pt idx="2">
                  <c:v>2023</c:v>
                </c:pt>
              </c:numCache>
            </c:numRef>
          </c:cat>
          <c:val>
            <c:numRef>
              <c:f>Sheet1!$B$2:$B$4</c:f>
              <c:numCache>
                <c:formatCode>0%</c:formatCode>
                <c:ptCount val="3"/>
                <c:pt idx="0">
                  <c:v>0.43</c:v>
                </c:pt>
                <c:pt idx="1">
                  <c:v>0.56000000000000005</c:v>
                </c:pt>
                <c:pt idx="2">
                  <c:v>0.65</c:v>
                </c:pt>
              </c:numCache>
            </c:numRef>
          </c:val>
          <c:extLst>
            <c:ext xmlns:c16="http://schemas.microsoft.com/office/drawing/2014/chart" uri="{C3380CC4-5D6E-409C-BE32-E72D297353CC}">
              <c16:uniqueId val="{0000000C-5467-4A23-AEBF-55F74CA20EA0}"/>
            </c:ext>
          </c:extLst>
        </c:ser>
        <c:dLbls>
          <c:dLblPos val="outEnd"/>
          <c:showLegendKey val="0"/>
          <c:showVal val="1"/>
          <c:showCatName val="0"/>
          <c:showSerName val="0"/>
          <c:showPercent val="0"/>
          <c:showBubbleSize val="0"/>
        </c:dLbls>
        <c:gapWidth val="9"/>
        <c:axId val="2116112752"/>
        <c:axId val="2116119824"/>
      </c:barChart>
      <c:catAx>
        <c:axId val="2116112752"/>
        <c:scaling>
          <c:orientation val="minMax"/>
        </c:scaling>
        <c:delete val="0"/>
        <c:axPos val="b"/>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marL="0" algn="ctr" defTabSz="914400" rtl="0" eaLnBrk="1" latinLnBrk="0" hangingPunct="1">
              <a:defRPr lang="en-US" sz="1400" b="1" i="0" u="none" strike="noStrike" kern="1200" spc="150" baseline="0">
                <a:solidFill>
                  <a:srgbClr val="0A0A0A"/>
                </a:solidFill>
                <a:latin typeface="Verlag Light"/>
                <a:ea typeface="+mn-ea"/>
                <a:cs typeface="+mn-cs"/>
              </a:defRPr>
            </a:pPr>
            <a:endParaRPr lang="en-US"/>
          </a:p>
        </c:txPr>
        <c:crossAx val="2116119824"/>
        <c:crosses val="autoZero"/>
        <c:auto val="0"/>
        <c:lblAlgn val="ctr"/>
        <c:lblOffset val="100"/>
        <c:noMultiLvlLbl val="0"/>
      </c:catAx>
      <c:valAx>
        <c:axId val="2116119824"/>
        <c:scaling>
          <c:orientation val="minMax"/>
          <c:max val="1"/>
        </c:scaling>
        <c:delete val="1"/>
        <c:axPos val="l"/>
        <c:numFmt formatCode="0.00%" sourceLinked="0"/>
        <c:majorTickMark val="out"/>
        <c:minorTickMark val="none"/>
        <c:tickLblPos val="nextTo"/>
        <c:crossAx val="211611275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63054492014534"/>
          <c:y val="7.20650974274928E-2"/>
          <c:w val="0.63571875928258359"/>
          <c:h val="0.87915737227927415"/>
        </c:manualLayout>
      </c:layout>
      <c:doughnutChart>
        <c:varyColors val="1"/>
        <c:ser>
          <c:idx val="0"/>
          <c:order val="0"/>
          <c:tx>
            <c:strRef>
              <c:f>Sheet1!$B$1</c:f>
              <c:strCache>
                <c:ptCount val="1"/>
                <c:pt idx="0">
                  <c:v>Wave 1</c:v>
                </c:pt>
              </c:strCache>
            </c:strRef>
          </c:tx>
          <c:spPr>
            <a:solidFill>
              <a:srgbClr val="66E0FF"/>
            </a:solidFill>
            <a:ln>
              <a:noFill/>
            </a:ln>
          </c:spPr>
          <c:dPt>
            <c:idx val="0"/>
            <c:bubble3D val="0"/>
            <c:spPr>
              <a:solidFill>
                <a:schemeClr val="bg1"/>
              </a:solidFill>
              <a:ln w="19050">
                <a:noFill/>
              </a:ln>
              <a:effectLst/>
            </c:spPr>
            <c:extLst>
              <c:ext xmlns:c16="http://schemas.microsoft.com/office/drawing/2014/chart" uri="{C3380CC4-5D6E-409C-BE32-E72D297353CC}">
                <c16:uniqueId val="{00000001-8195-424A-8C76-ABA2FFD9E2C2}"/>
              </c:ext>
            </c:extLst>
          </c:dPt>
          <c:dPt>
            <c:idx val="1"/>
            <c:bubble3D val="0"/>
            <c:spPr>
              <a:solidFill>
                <a:srgbClr val="D9D9D9"/>
              </a:solidFill>
              <a:ln w="19050">
                <a:noFill/>
              </a:ln>
              <a:effectLst/>
            </c:spPr>
            <c:extLst>
              <c:ext xmlns:c16="http://schemas.microsoft.com/office/drawing/2014/chart" uri="{C3380CC4-5D6E-409C-BE32-E72D297353CC}">
                <c16:uniqueId val="{00000003-8195-424A-8C76-ABA2FFD9E2C2}"/>
              </c:ext>
            </c:extLst>
          </c:dPt>
          <c:dLbls>
            <c:delete val="1"/>
          </c:dLbls>
          <c:cat>
            <c:strRef>
              <c:f>Sheet1!$A$2:$A$3</c:f>
              <c:strCache>
                <c:ptCount val="2"/>
                <c:pt idx="0">
                  <c:v>Disagree</c:v>
                </c:pt>
                <c:pt idx="1">
                  <c:v>Agree</c:v>
                </c:pt>
              </c:strCache>
            </c:strRef>
          </c:cat>
          <c:val>
            <c:numRef>
              <c:f>Sheet1!$B$2:$B$3</c:f>
              <c:numCache>
                <c:formatCode>0%</c:formatCode>
                <c:ptCount val="2"/>
                <c:pt idx="0">
                  <c:v>0.3</c:v>
                </c:pt>
                <c:pt idx="1">
                  <c:v>0.7</c:v>
                </c:pt>
              </c:numCache>
            </c:numRef>
          </c:val>
          <c:extLst>
            <c:ext xmlns:c16="http://schemas.microsoft.com/office/drawing/2014/chart" uri="{C3380CC4-5D6E-409C-BE32-E72D297353CC}">
              <c16:uniqueId val="{00000004-8195-424A-8C76-ABA2FFD9E2C2}"/>
            </c:ext>
          </c:extLst>
        </c:ser>
        <c:ser>
          <c:idx val="1"/>
          <c:order val="1"/>
          <c:tx>
            <c:strRef>
              <c:f>Sheet1!$C$1</c:f>
              <c:strCache>
                <c:ptCount val="1"/>
                <c:pt idx="0">
                  <c:v>Wave 2</c:v>
                </c:pt>
              </c:strCache>
            </c:strRef>
          </c:tx>
          <c:spPr>
            <a:ln>
              <a:noFill/>
            </a:ln>
          </c:spPr>
          <c:dPt>
            <c:idx val="0"/>
            <c:bubble3D val="0"/>
            <c:spPr>
              <a:solidFill>
                <a:schemeClr val="bg1"/>
              </a:solidFill>
              <a:ln w="19050">
                <a:noFill/>
              </a:ln>
              <a:effectLst/>
            </c:spPr>
            <c:extLst>
              <c:ext xmlns:c16="http://schemas.microsoft.com/office/drawing/2014/chart" uri="{C3380CC4-5D6E-409C-BE32-E72D297353CC}">
                <c16:uniqueId val="{00000006-8195-424A-8C76-ABA2FFD9E2C2}"/>
              </c:ext>
            </c:extLst>
          </c:dPt>
          <c:dPt>
            <c:idx val="1"/>
            <c:bubble3D val="0"/>
            <c:spPr>
              <a:solidFill>
                <a:schemeClr val="tx1">
                  <a:lumMod val="65000"/>
                  <a:lumOff val="35000"/>
                </a:schemeClr>
              </a:solidFill>
              <a:ln w="19050">
                <a:noFill/>
              </a:ln>
              <a:effectLst/>
            </c:spPr>
            <c:extLst>
              <c:ext xmlns:c16="http://schemas.microsoft.com/office/drawing/2014/chart" uri="{C3380CC4-5D6E-409C-BE32-E72D297353CC}">
                <c16:uniqueId val="{00000008-8195-424A-8C76-ABA2FFD9E2C2}"/>
              </c:ext>
            </c:extLst>
          </c:dPt>
          <c:dLbls>
            <c:delete val="1"/>
          </c:dLbls>
          <c:cat>
            <c:strRef>
              <c:f>Sheet1!$A$2:$A$3</c:f>
              <c:strCache>
                <c:ptCount val="2"/>
                <c:pt idx="0">
                  <c:v>Disagree</c:v>
                </c:pt>
                <c:pt idx="1">
                  <c:v>Agree</c:v>
                </c:pt>
              </c:strCache>
            </c:strRef>
          </c:cat>
          <c:val>
            <c:numRef>
              <c:f>Sheet1!$C$2:$C$3</c:f>
              <c:numCache>
                <c:formatCode>0%</c:formatCode>
                <c:ptCount val="2"/>
                <c:pt idx="0">
                  <c:v>0.27</c:v>
                </c:pt>
                <c:pt idx="1">
                  <c:v>0.73</c:v>
                </c:pt>
              </c:numCache>
            </c:numRef>
          </c:val>
          <c:extLst>
            <c:ext xmlns:c16="http://schemas.microsoft.com/office/drawing/2014/chart" uri="{C3380CC4-5D6E-409C-BE32-E72D297353CC}">
              <c16:uniqueId val="{00000009-8195-424A-8C76-ABA2FFD9E2C2}"/>
            </c:ext>
          </c:extLst>
        </c:ser>
        <c:ser>
          <c:idx val="2"/>
          <c:order val="2"/>
          <c:tx>
            <c:strRef>
              <c:f>Sheet1!$D$1</c:f>
              <c:strCache>
                <c:ptCount val="1"/>
                <c:pt idx="0">
                  <c:v>Wave 3</c:v>
                </c:pt>
              </c:strCache>
            </c:strRef>
          </c:tx>
          <c:dPt>
            <c:idx val="0"/>
            <c:bubble3D val="0"/>
            <c:spPr>
              <a:noFill/>
              <a:ln w="19050">
                <a:solidFill>
                  <a:schemeClr val="lt1"/>
                </a:solidFill>
              </a:ln>
              <a:effectLst/>
            </c:spPr>
            <c:extLst>
              <c:ext xmlns:c16="http://schemas.microsoft.com/office/drawing/2014/chart" uri="{C3380CC4-5D6E-409C-BE32-E72D297353CC}">
                <c16:uniqueId val="{0000000B-8195-424A-8C76-ABA2FFD9E2C2}"/>
              </c:ext>
            </c:extLst>
          </c:dPt>
          <c:dPt>
            <c:idx val="1"/>
            <c:bubble3D val="0"/>
            <c:spPr>
              <a:solidFill>
                <a:srgbClr val="DE3518"/>
              </a:solidFill>
              <a:ln w="19050">
                <a:solidFill>
                  <a:schemeClr val="lt1"/>
                </a:solidFill>
              </a:ln>
              <a:effectLst/>
            </c:spPr>
            <c:extLst>
              <c:ext xmlns:c16="http://schemas.microsoft.com/office/drawing/2014/chart" uri="{C3380CC4-5D6E-409C-BE32-E72D297353CC}">
                <c16:uniqueId val="{0000000D-8195-424A-8C76-ABA2FFD9E2C2}"/>
              </c:ext>
            </c:extLst>
          </c:dPt>
          <c:dLbls>
            <c:delete val="1"/>
          </c:dLbls>
          <c:cat>
            <c:strRef>
              <c:f>Sheet1!$A$2:$A$3</c:f>
              <c:strCache>
                <c:ptCount val="2"/>
                <c:pt idx="0">
                  <c:v>Disagree</c:v>
                </c:pt>
                <c:pt idx="1">
                  <c:v>Agree</c:v>
                </c:pt>
              </c:strCache>
            </c:strRef>
          </c:cat>
          <c:val>
            <c:numRef>
              <c:f>Sheet1!$D$2:$D$3</c:f>
              <c:numCache>
                <c:formatCode>0%</c:formatCode>
                <c:ptCount val="2"/>
                <c:pt idx="0">
                  <c:v>0.27</c:v>
                </c:pt>
                <c:pt idx="1">
                  <c:v>0.73</c:v>
                </c:pt>
              </c:numCache>
            </c:numRef>
          </c:val>
          <c:extLst>
            <c:ext xmlns:c16="http://schemas.microsoft.com/office/drawing/2014/chart" uri="{C3380CC4-5D6E-409C-BE32-E72D297353CC}">
              <c16:uniqueId val="{0000000E-8195-424A-8C76-ABA2FFD9E2C2}"/>
            </c:ext>
          </c:extLst>
        </c:ser>
        <c:dLbls>
          <c:showLegendKey val="0"/>
          <c:showVal val="1"/>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63054492014534"/>
          <c:y val="7.20650974274928E-2"/>
          <c:w val="0.63571875928258359"/>
          <c:h val="0.87915737227927415"/>
        </c:manualLayout>
      </c:layout>
      <c:doughnutChart>
        <c:varyColors val="1"/>
        <c:ser>
          <c:idx val="0"/>
          <c:order val="0"/>
          <c:tx>
            <c:strRef>
              <c:f>Sheet1!$B$1</c:f>
              <c:strCache>
                <c:ptCount val="1"/>
                <c:pt idx="0">
                  <c:v>Wave 1</c:v>
                </c:pt>
              </c:strCache>
            </c:strRef>
          </c:tx>
          <c:spPr>
            <a:solidFill>
              <a:srgbClr val="66E0FF"/>
            </a:solidFill>
            <a:ln>
              <a:noFill/>
            </a:ln>
          </c:spPr>
          <c:dPt>
            <c:idx val="0"/>
            <c:bubble3D val="0"/>
            <c:spPr>
              <a:solidFill>
                <a:schemeClr val="bg1"/>
              </a:solidFill>
              <a:ln w="19050">
                <a:noFill/>
              </a:ln>
              <a:effectLst/>
            </c:spPr>
            <c:extLst>
              <c:ext xmlns:c16="http://schemas.microsoft.com/office/drawing/2014/chart" uri="{C3380CC4-5D6E-409C-BE32-E72D297353CC}">
                <c16:uniqueId val="{00000001-917A-4A64-87FB-67EFD5932F7B}"/>
              </c:ext>
            </c:extLst>
          </c:dPt>
          <c:dPt>
            <c:idx val="1"/>
            <c:bubble3D val="0"/>
            <c:spPr>
              <a:solidFill>
                <a:srgbClr val="D9D9D9"/>
              </a:solidFill>
              <a:ln w="19050">
                <a:noFill/>
              </a:ln>
              <a:effectLst/>
            </c:spPr>
            <c:extLst>
              <c:ext xmlns:c16="http://schemas.microsoft.com/office/drawing/2014/chart" uri="{C3380CC4-5D6E-409C-BE32-E72D297353CC}">
                <c16:uniqueId val="{00000003-917A-4A64-87FB-67EFD5932F7B}"/>
              </c:ext>
            </c:extLst>
          </c:dPt>
          <c:dLbls>
            <c:delete val="1"/>
          </c:dLbls>
          <c:cat>
            <c:strRef>
              <c:f>Sheet1!$A$2:$A$3</c:f>
              <c:strCache>
                <c:ptCount val="2"/>
                <c:pt idx="0">
                  <c:v>Disagree</c:v>
                </c:pt>
                <c:pt idx="1">
                  <c:v>Agree</c:v>
                </c:pt>
              </c:strCache>
            </c:strRef>
          </c:cat>
          <c:val>
            <c:numRef>
              <c:f>Sheet1!$B$2:$B$3</c:f>
              <c:numCache>
                <c:formatCode>0%</c:formatCode>
                <c:ptCount val="2"/>
                <c:pt idx="0">
                  <c:v>0.22</c:v>
                </c:pt>
                <c:pt idx="1">
                  <c:v>0.78</c:v>
                </c:pt>
              </c:numCache>
            </c:numRef>
          </c:val>
          <c:extLst>
            <c:ext xmlns:c16="http://schemas.microsoft.com/office/drawing/2014/chart" uri="{C3380CC4-5D6E-409C-BE32-E72D297353CC}">
              <c16:uniqueId val="{00000004-917A-4A64-87FB-67EFD5932F7B}"/>
            </c:ext>
          </c:extLst>
        </c:ser>
        <c:ser>
          <c:idx val="1"/>
          <c:order val="1"/>
          <c:tx>
            <c:strRef>
              <c:f>Sheet1!$C$1</c:f>
              <c:strCache>
                <c:ptCount val="1"/>
                <c:pt idx="0">
                  <c:v>Wave 2</c:v>
                </c:pt>
              </c:strCache>
            </c:strRef>
          </c:tx>
          <c:spPr>
            <a:ln>
              <a:noFill/>
            </a:ln>
          </c:spPr>
          <c:dPt>
            <c:idx val="0"/>
            <c:bubble3D val="0"/>
            <c:spPr>
              <a:solidFill>
                <a:schemeClr val="bg1"/>
              </a:solidFill>
              <a:ln w="19050">
                <a:noFill/>
              </a:ln>
              <a:effectLst/>
            </c:spPr>
            <c:extLst>
              <c:ext xmlns:c16="http://schemas.microsoft.com/office/drawing/2014/chart" uri="{C3380CC4-5D6E-409C-BE32-E72D297353CC}">
                <c16:uniqueId val="{00000006-917A-4A64-87FB-67EFD5932F7B}"/>
              </c:ext>
            </c:extLst>
          </c:dPt>
          <c:dPt>
            <c:idx val="1"/>
            <c:bubble3D val="0"/>
            <c:spPr>
              <a:solidFill>
                <a:schemeClr val="tx1">
                  <a:lumMod val="65000"/>
                  <a:lumOff val="35000"/>
                </a:schemeClr>
              </a:solidFill>
              <a:ln w="19050">
                <a:noFill/>
              </a:ln>
              <a:effectLst/>
            </c:spPr>
            <c:extLst>
              <c:ext xmlns:c16="http://schemas.microsoft.com/office/drawing/2014/chart" uri="{C3380CC4-5D6E-409C-BE32-E72D297353CC}">
                <c16:uniqueId val="{00000008-917A-4A64-87FB-67EFD5932F7B}"/>
              </c:ext>
            </c:extLst>
          </c:dPt>
          <c:dLbls>
            <c:delete val="1"/>
          </c:dLbls>
          <c:cat>
            <c:strRef>
              <c:f>Sheet1!$A$2:$A$3</c:f>
              <c:strCache>
                <c:ptCount val="2"/>
                <c:pt idx="0">
                  <c:v>Disagree</c:v>
                </c:pt>
                <c:pt idx="1">
                  <c:v>Agree</c:v>
                </c:pt>
              </c:strCache>
            </c:strRef>
          </c:cat>
          <c:val>
            <c:numRef>
              <c:f>Sheet1!$C$2:$C$3</c:f>
              <c:numCache>
                <c:formatCode>0%</c:formatCode>
                <c:ptCount val="2"/>
                <c:pt idx="0">
                  <c:v>0.19</c:v>
                </c:pt>
                <c:pt idx="1">
                  <c:v>0.81</c:v>
                </c:pt>
              </c:numCache>
            </c:numRef>
          </c:val>
          <c:extLst>
            <c:ext xmlns:c16="http://schemas.microsoft.com/office/drawing/2014/chart" uri="{C3380CC4-5D6E-409C-BE32-E72D297353CC}">
              <c16:uniqueId val="{00000009-917A-4A64-87FB-67EFD5932F7B}"/>
            </c:ext>
          </c:extLst>
        </c:ser>
        <c:ser>
          <c:idx val="2"/>
          <c:order val="2"/>
          <c:tx>
            <c:strRef>
              <c:f>Sheet1!$D$1</c:f>
              <c:strCache>
                <c:ptCount val="1"/>
                <c:pt idx="0">
                  <c:v>Wave 3</c:v>
                </c:pt>
              </c:strCache>
            </c:strRef>
          </c:tx>
          <c:dPt>
            <c:idx val="0"/>
            <c:bubble3D val="0"/>
            <c:spPr>
              <a:noFill/>
              <a:ln w="19050">
                <a:solidFill>
                  <a:schemeClr val="lt1"/>
                </a:solidFill>
              </a:ln>
              <a:effectLst/>
            </c:spPr>
            <c:extLst>
              <c:ext xmlns:c16="http://schemas.microsoft.com/office/drawing/2014/chart" uri="{C3380CC4-5D6E-409C-BE32-E72D297353CC}">
                <c16:uniqueId val="{0000000C-917A-4A64-87FB-67EFD5932F7B}"/>
              </c:ext>
            </c:extLst>
          </c:dPt>
          <c:dPt>
            <c:idx val="1"/>
            <c:bubble3D val="0"/>
            <c:spPr>
              <a:solidFill>
                <a:srgbClr val="DE3518"/>
              </a:solidFill>
              <a:ln w="19050">
                <a:solidFill>
                  <a:schemeClr val="lt1"/>
                </a:solidFill>
              </a:ln>
              <a:effectLst/>
            </c:spPr>
            <c:extLst>
              <c:ext xmlns:c16="http://schemas.microsoft.com/office/drawing/2014/chart" uri="{C3380CC4-5D6E-409C-BE32-E72D297353CC}">
                <c16:uniqueId val="{0000000B-917A-4A64-87FB-67EFD5932F7B}"/>
              </c:ext>
            </c:extLst>
          </c:dPt>
          <c:dLbls>
            <c:delete val="1"/>
          </c:dLbls>
          <c:cat>
            <c:strRef>
              <c:f>Sheet1!$A$2:$A$3</c:f>
              <c:strCache>
                <c:ptCount val="2"/>
                <c:pt idx="0">
                  <c:v>Disagree</c:v>
                </c:pt>
                <c:pt idx="1">
                  <c:v>Agree</c:v>
                </c:pt>
              </c:strCache>
            </c:strRef>
          </c:cat>
          <c:val>
            <c:numRef>
              <c:f>Sheet1!$D$2:$D$3</c:f>
              <c:numCache>
                <c:formatCode>0%</c:formatCode>
                <c:ptCount val="2"/>
                <c:pt idx="0">
                  <c:v>0.2</c:v>
                </c:pt>
                <c:pt idx="1">
                  <c:v>0.8</c:v>
                </c:pt>
              </c:numCache>
            </c:numRef>
          </c:val>
          <c:extLst>
            <c:ext xmlns:c16="http://schemas.microsoft.com/office/drawing/2014/chart" uri="{C3380CC4-5D6E-409C-BE32-E72D297353CC}">
              <c16:uniqueId val="{0000000A-917A-4A64-87FB-67EFD5932F7B}"/>
            </c:ext>
          </c:extLst>
        </c:ser>
        <c:dLbls>
          <c:showLegendKey val="0"/>
          <c:showVal val="1"/>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271242923038555E-2"/>
          <c:y val="1.356454556112283E-2"/>
          <c:w val="0.85044987071577904"/>
          <c:h val="0.82219546911874875"/>
        </c:manualLayout>
      </c:layout>
      <c:barChart>
        <c:barDir val="col"/>
        <c:grouping val="clustered"/>
        <c:varyColors val="0"/>
        <c:ser>
          <c:idx val="0"/>
          <c:order val="0"/>
          <c:tx>
            <c:strRef>
              <c:f>Sheet1!$B$1</c:f>
              <c:strCache>
                <c:ptCount val="1"/>
                <c:pt idx="0">
                  <c:v>Their career is part of their identity</c:v>
                </c:pt>
              </c:strCache>
            </c:strRef>
          </c:tx>
          <c:spPr>
            <a:solidFill>
              <a:schemeClr val="bg1">
                <a:lumMod val="85000"/>
              </a:schemeClr>
            </a:solidFill>
            <a:ln>
              <a:noFill/>
            </a:ln>
            <a:effectLst/>
          </c:spPr>
          <c:invertIfNegative val="0"/>
          <c:dPt>
            <c:idx val="0"/>
            <c:invertIfNegative val="0"/>
            <c:bubble3D val="0"/>
            <c:spPr>
              <a:solidFill>
                <a:schemeClr val="tx1">
                  <a:lumMod val="65000"/>
                  <a:lumOff val="35000"/>
                </a:schemeClr>
              </a:solidFill>
              <a:ln>
                <a:noFill/>
              </a:ln>
              <a:effectLst/>
            </c:spPr>
            <c:extLst>
              <c:ext xmlns:c16="http://schemas.microsoft.com/office/drawing/2014/chart" uri="{C3380CC4-5D6E-409C-BE32-E72D297353CC}">
                <c16:uniqueId val="{00000003-29D1-402D-A4C2-55E39B29DE87}"/>
              </c:ext>
            </c:extLst>
          </c:dPt>
          <c:dPt>
            <c:idx val="1"/>
            <c:invertIfNegative val="0"/>
            <c:bubble3D val="0"/>
            <c:spPr>
              <a:solidFill>
                <a:srgbClr val="DE3518"/>
              </a:solidFill>
              <a:ln>
                <a:noFill/>
              </a:ln>
              <a:effectLst/>
            </c:spPr>
            <c:extLst>
              <c:ext xmlns:c16="http://schemas.microsoft.com/office/drawing/2014/chart" uri="{C3380CC4-5D6E-409C-BE32-E72D297353CC}">
                <c16:uniqueId val="{00000001-29D1-402D-A4C2-55E39B29DE87}"/>
              </c:ext>
            </c:extLst>
          </c:dPt>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solidFill>
                    <a:latin typeface="Verlag Black" panose="02000000000000000000" pitchFamily="50"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2022</c:v>
                </c:pt>
                <c:pt idx="1">
                  <c:v>2023</c:v>
                </c:pt>
              </c:numCache>
            </c:numRef>
          </c:cat>
          <c:val>
            <c:numRef>
              <c:f>Sheet1!$B$2:$B$3</c:f>
              <c:numCache>
                <c:formatCode>0%</c:formatCode>
                <c:ptCount val="2"/>
                <c:pt idx="0">
                  <c:v>0.75</c:v>
                </c:pt>
                <c:pt idx="1">
                  <c:v>0.71</c:v>
                </c:pt>
              </c:numCache>
            </c:numRef>
          </c:val>
          <c:extLst>
            <c:ext xmlns:c16="http://schemas.microsoft.com/office/drawing/2014/chart" uri="{C3380CC4-5D6E-409C-BE32-E72D297353CC}">
              <c16:uniqueId val="{00000002-29D1-402D-A4C2-55E39B29DE87}"/>
            </c:ext>
          </c:extLst>
        </c:ser>
        <c:dLbls>
          <c:showLegendKey val="0"/>
          <c:showVal val="1"/>
          <c:showCatName val="0"/>
          <c:showSerName val="0"/>
          <c:showPercent val="0"/>
          <c:showBubbleSize val="0"/>
        </c:dLbls>
        <c:gapWidth val="40"/>
        <c:axId val="1815260800"/>
        <c:axId val="142026608"/>
      </c:barChart>
      <c:catAx>
        <c:axId val="181526080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400" b="0" i="0" u="none" strike="noStrike" kern="1200" baseline="0">
                <a:solidFill>
                  <a:schemeClr val="tx1"/>
                </a:solidFill>
                <a:latin typeface="Verlag Light" pitchFamily="50" charset="0"/>
                <a:ea typeface="+mn-ea"/>
                <a:cs typeface="+mn-cs"/>
              </a:defRPr>
            </a:pPr>
            <a:endParaRPr lang="en-US"/>
          </a:p>
        </c:txPr>
        <c:crossAx val="142026608"/>
        <c:crosses val="autoZero"/>
        <c:auto val="1"/>
        <c:lblAlgn val="ctr"/>
        <c:lblOffset val="100"/>
        <c:noMultiLvlLbl val="0"/>
      </c:catAx>
      <c:valAx>
        <c:axId val="142026608"/>
        <c:scaling>
          <c:orientation val="minMax"/>
          <c:max val="1"/>
        </c:scaling>
        <c:delete val="1"/>
        <c:axPos val="l"/>
        <c:numFmt formatCode="0%" sourceLinked="1"/>
        <c:majorTickMark val="out"/>
        <c:minorTickMark val="none"/>
        <c:tickLblPos val="nextTo"/>
        <c:crossAx val="1815260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0.35435628929897545"/>
          <c:w val="0.96562499999999996"/>
          <c:h val="0.50487806112111921"/>
        </c:manualLayout>
      </c:layout>
      <c:barChart>
        <c:barDir val="col"/>
        <c:grouping val="clustered"/>
        <c:varyColors val="0"/>
        <c:ser>
          <c:idx val="0"/>
          <c:order val="0"/>
          <c:tx>
            <c:strRef>
              <c:f>Sheet1!$B$1</c:f>
              <c:strCache>
                <c:ptCount val="1"/>
                <c:pt idx="0">
                  <c:v>Workers</c:v>
                </c:pt>
              </c:strCache>
            </c:strRef>
          </c:tx>
          <c:spPr>
            <a:solidFill>
              <a:srgbClr val="DE351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Verlag Black" panose="02000000000000000000" pitchFamily="50"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They/their employees are dissatisfied in their current jobs</c:v>
                </c:pt>
              </c:strCache>
            </c:strRef>
          </c:cat>
          <c:val>
            <c:numRef>
              <c:f>Sheet1!$B$2</c:f>
              <c:numCache>
                <c:formatCode>0%</c:formatCode>
                <c:ptCount val="1"/>
                <c:pt idx="0">
                  <c:v>0.22</c:v>
                </c:pt>
              </c:numCache>
            </c:numRef>
          </c:val>
          <c:extLst>
            <c:ext xmlns:c16="http://schemas.microsoft.com/office/drawing/2014/chart" uri="{C3380CC4-5D6E-409C-BE32-E72D297353CC}">
              <c16:uniqueId val="{00000000-A3CA-4F8F-A593-F266CA280C11}"/>
            </c:ext>
          </c:extLst>
        </c:ser>
        <c:ser>
          <c:idx val="1"/>
          <c:order val="1"/>
          <c:tx>
            <c:strRef>
              <c:f>Sheet1!$C$1</c:f>
              <c:strCache>
                <c:ptCount val="1"/>
                <c:pt idx="0">
                  <c:v>Employers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solidFill>
                    <a:latin typeface="Verlag Black" panose="02000000000000000000" pitchFamily="50"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They/their employees are dissatisfied in their current jobs</c:v>
                </c:pt>
              </c:strCache>
            </c:strRef>
          </c:cat>
          <c:val>
            <c:numRef>
              <c:f>Sheet1!$C$2</c:f>
              <c:numCache>
                <c:formatCode>0%</c:formatCode>
                <c:ptCount val="1"/>
                <c:pt idx="0">
                  <c:v>0.15</c:v>
                </c:pt>
              </c:numCache>
            </c:numRef>
          </c:val>
          <c:extLst>
            <c:ext xmlns:c16="http://schemas.microsoft.com/office/drawing/2014/chart" uri="{C3380CC4-5D6E-409C-BE32-E72D297353CC}">
              <c16:uniqueId val="{00000001-A3CA-4F8F-A593-F266CA280C11}"/>
            </c:ext>
          </c:extLst>
        </c:ser>
        <c:dLbls>
          <c:dLblPos val="outEnd"/>
          <c:showLegendKey val="0"/>
          <c:showVal val="1"/>
          <c:showCatName val="0"/>
          <c:showSerName val="0"/>
          <c:showPercent val="0"/>
          <c:showBubbleSize val="0"/>
        </c:dLbls>
        <c:gapWidth val="158"/>
        <c:overlap val="-27"/>
        <c:axId val="243656911"/>
        <c:axId val="243669391"/>
      </c:barChart>
      <c:catAx>
        <c:axId val="243656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Verlag Light" pitchFamily="50" charset="0"/>
                <a:ea typeface="+mn-ea"/>
                <a:cs typeface="+mn-cs"/>
              </a:defRPr>
            </a:pPr>
            <a:endParaRPr lang="en-US"/>
          </a:p>
        </c:txPr>
        <c:crossAx val="243669391"/>
        <c:crosses val="autoZero"/>
        <c:auto val="1"/>
        <c:lblAlgn val="ctr"/>
        <c:lblOffset val="100"/>
        <c:tickMarkSkip val="1"/>
        <c:noMultiLvlLbl val="0"/>
      </c:catAx>
      <c:valAx>
        <c:axId val="243669391"/>
        <c:scaling>
          <c:orientation val="minMax"/>
          <c:max val="1"/>
        </c:scaling>
        <c:delete val="1"/>
        <c:axPos val="l"/>
        <c:numFmt formatCode="0%" sourceLinked="1"/>
        <c:majorTickMark val="out"/>
        <c:minorTickMark val="none"/>
        <c:tickLblPos val="nextTo"/>
        <c:crossAx val="243656911"/>
        <c:crosses val="autoZero"/>
        <c:crossBetween val="between"/>
      </c:valAx>
      <c:spPr>
        <a:noFill/>
        <a:ln>
          <a:noFill/>
        </a:ln>
        <a:effectLst/>
      </c:spPr>
    </c:plotArea>
    <c:legend>
      <c:legendPos val="t"/>
      <c:layout>
        <c:manualLayout>
          <c:xMode val="edge"/>
          <c:yMode val="edge"/>
          <c:x val="0.16883264014720564"/>
          <c:y val="0.33805120858751703"/>
          <c:w val="0.61536624593243894"/>
          <c:h val="6.322945707000433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Verlag Book" pitchFamily="50"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0.48976</cdr:x>
      <cdr:y>0.12184</cdr:y>
    </cdr:from>
    <cdr:to>
      <cdr:x>0.73583</cdr:x>
      <cdr:y>0.19046</cdr:y>
    </cdr:to>
    <cdr:sp macro="" textlink="">
      <cdr:nvSpPr>
        <cdr:cNvPr id="2" name="TextBox 89">
          <a:extLst xmlns:a="http://schemas.openxmlformats.org/drawingml/2006/main">
            <a:ext uri="{FF2B5EF4-FFF2-40B4-BE49-F238E27FC236}">
              <a16:creationId xmlns:a16="http://schemas.microsoft.com/office/drawing/2014/main" id="{BBA93055-F770-4AE6-9795-9FFD302E67F2}"/>
            </a:ext>
          </a:extLst>
        </cdr:cNvPr>
        <cdr:cNvSpPr txBox="1"/>
      </cdr:nvSpPr>
      <cdr:spPr>
        <a:xfrm xmlns:a="http://schemas.openxmlformats.org/drawingml/2006/main">
          <a:off x="2601738" y="382562"/>
          <a:ext cx="1307180" cy="215444"/>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defTabSz="914400" rtl="0" eaLnBrk="1" fontAlgn="auto" latinLnBrk="0" hangingPunct="1">
            <a:lnSpc>
              <a:spcPct val="100000"/>
            </a:lnSpc>
            <a:spcBef>
              <a:spcPts val="0"/>
            </a:spcBef>
            <a:spcAft>
              <a:spcPts val="0"/>
            </a:spcAft>
            <a:buClrTx/>
            <a:buSzTx/>
            <a:buFontTx/>
            <a:buNone/>
            <a:tabLst/>
            <a:defRPr/>
          </a:pPr>
          <a:r>
            <a:rPr lang="en-US" sz="1400" noProof="0" dirty="0">
              <a:solidFill>
                <a:prstClr val="black"/>
              </a:solidFill>
              <a:latin typeface="Verlag Black" panose="02000000000000000000" pitchFamily="50" charset="0"/>
              <a:cs typeface="Arial Bold" panose="020B0704020202020204" pitchFamily="34" charset="0"/>
            </a:rPr>
            <a:t>73</a:t>
          </a:r>
          <a:r>
            <a:rPr kumimoji="0" lang="en-US" sz="1400" b="0" i="0" u="none" strike="noStrike" kern="1200" cap="none" spc="0" normalizeH="0" baseline="0" noProof="0" dirty="0">
              <a:ln>
                <a:noFill/>
              </a:ln>
              <a:solidFill>
                <a:prstClr val="black"/>
              </a:solidFill>
              <a:effectLst/>
              <a:uLnTx/>
              <a:uFillTx/>
              <a:latin typeface="Verlag Black" panose="02000000000000000000" pitchFamily="50" charset="0"/>
              <a:cs typeface="Arial Bold" panose="020B0704020202020204" pitchFamily="34" charset="0"/>
            </a:rPr>
            <a:t>% </a:t>
          </a:r>
          <a:r>
            <a:rPr lang="en-US" sz="1000" dirty="0">
              <a:solidFill>
                <a:prstClr val="black"/>
              </a:solidFill>
              <a:latin typeface="Verlag Light" pitchFamily="50" charset="0"/>
              <a:cs typeface="Arial Bold" panose="020B0704020202020204" pitchFamily="34" charset="0"/>
            </a:rPr>
            <a:t>202</a:t>
          </a:r>
          <a:r>
            <a:rPr kumimoji="0" lang="en-US" sz="1000" b="0" i="0" u="none" strike="noStrike" kern="1200" cap="none" spc="0" normalizeH="0" baseline="0" noProof="0" dirty="0">
              <a:ln>
                <a:noFill/>
              </a:ln>
              <a:solidFill>
                <a:prstClr val="black"/>
              </a:solidFill>
              <a:effectLst/>
              <a:uLnTx/>
              <a:uFillTx/>
              <a:latin typeface="Verlag Light" pitchFamily="50" charset="0"/>
              <a:cs typeface="Arial Bold" panose="020B0704020202020204" pitchFamily="34" charset="0"/>
            </a:rPr>
            <a:t>2</a:t>
          </a:r>
          <a:endParaRPr kumimoji="0" lang="en-US" sz="1400" b="0" i="0" u="none" strike="noStrike" kern="1200" cap="none" spc="0" normalizeH="0" baseline="0" noProof="0" dirty="0">
            <a:ln>
              <a:noFill/>
            </a:ln>
            <a:solidFill>
              <a:prstClr val="black"/>
            </a:solidFill>
            <a:effectLst/>
            <a:uLnTx/>
            <a:uFillTx/>
            <a:latin typeface="Verlag Light" pitchFamily="50" charset="0"/>
            <a:cs typeface="Arial Bold" panose="020B0704020202020204" pitchFamily="34" charset="0"/>
          </a:endParaRPr>
        </a:p>
      </cdr:txBody>
    </cdr:sp>
  </cdr:relSizeAnchor>
  <cdr:relSizeAnchor xmlns:cdr="http://schemas.openxmlformats.org/drawingml/2006/chartDrawing">
    <cdr:from>
      <cdr:x>0.48976</cdr:x>
      <cdr:y>0.18545</cdr:y>
    </cdr:from>
    <cdr:to>
      <cdr:x>0.73583</cdr:x>
      <cdr:y>0.25406</cdr:y>
    </cdr:to>
    <cdr:sp macro="" textlink="">
      <cdr:nvSpPr>
        <cdr:cNvPr id="3" name="TextBox 90">
          <a:extLst xmlns:a="http://schemas.openxmlformats.org/drawingml/2006/main">
            <a:ext uri="{FF2B5EF4-FFF2-40B4-BE49-F238E27FC236}">
              <a16:creationId xmlns:a16="http://schemas.microsoft.com/office/drawing/2014/main" id="{E6A43780-EFA3-475A-B5C4-DB43D96FA43B}"/>
            </a:ext>
          </a:extLst>
        </cdr:cNvPr>
        <cdr:cNvSpPr txBox="1"/>
      </cdr:nvSpPr>
      <cdr:spPr>
        <a:xfrm xmlns:a="http://schemas.openxmlformats.org/drawingml/2006/main">
          <a:off x="2601738" y="582267"/>
          <a:ext cx="1307180" cy="215444"/>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Verlag Black" panose="02000000000000000000" pitchFamily="50" charset="0"/>
              <a:ea typeface="+mn-ea"/>
              <a:cs typeface="Arial Bold" panose="020B0704020202020204" pitchFamily="34" charset="0"/>
            </a:rPr>
            <a:t>70% </a:t>
          </a:r>
          <a:r>
            <a:rPr lang="en-US" sz="1000" dirty="0">
              <a:solidFill>
                <a:prstClr val="black"/>
              </a:solidFill>
              <a:latin typeface="Verlag Light" pitchFamily="50" charset="0"/>
              <a:cs typeface="Arial Bold" panose="020B0704020202020204" pitchFamily="34" charset="0"/>
            </a:rPr>
            <a:t>2021</a:t>
          </a:r>
          <a:endParaRPr kumimoji="0" lang="en-US" sz="1400" b="0" i="0" u="none" strike="noStrike" kern="1200" cap="none" spc="0" normalizeH="0" baseline="0" noProof="0" dirty="0">
            <a:ln>
              <a:noFill/>
            </a:ln>
            <a:solidFill>
              <a:prstClr val="black"/>
            </a:solidFill>
            <a:effectLst/>
            <a:uLnTx/>
            <a:uFillTx/>
            <a:latin typeface="Verlag Light" pitchFamily="50" charset="0"/>
            <a:cs typeface="Arial Bold" panose="020B0704020202020204" pitchFamily="34" charset="0"/>
          </a:endParaRPr>
        </a:p>
      </cdr:txBody>
    </cdr:sp>
  </cdr:relSizeAnchor>
  <cdr:relSizeAnchor xmlns:cdr="http://schemas.openxmlformats.org/drawingml/2006/chartDrawing">
    <cdr:from>
      <cdr:x>0.60686</cdr:x>
      <cdr:y>0.15159</cdr:y>
    </cdr:from>
    <cdr:to>
      <cdr:x>0.72483</cdr:x>
      <cdr:y>0.23491</cdr:y>
    </cdr:to>
    <cdr:sp macro="" textlink="">
      <cdr:nvSpPr>
        <cdr:cNvPr id="4" name="TextBox 91">
          <a:extLst xmlns:a="http://schemas.openxmlformats.org/drawingml/2006/main">
            <a:ext uri="{FF2B5EF4-FFF2-40B4-BE49-F238E27FC236}">
              <a16:creationId xmlns:a16="http://schemas.microsoft.com/office/drawing/2014/main" id="{92BB9114-FC8A-458E-9941-F83EF50B6A16}"/>
            </a:ext>
          </a:extLst>
        </cdr:cNvPr>
        <cdr:cNvSpPr txBox="1"/>
      </cdr:nvSpPr>
      <cdr:spPr>
        <a:xfrm xmlns:a="http://schemas.openxmlformats.org/drawingml/2006/main">
          <a:off x="3223779" y="475962"/>
          <a:ext cx="626683" cy="261607"/>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indent="0" algn="l">
            <a:buFont typeface="Arial" panose="020B0604020202020204" pitchFamily="34" charset="0"/>
            <a:buNone/>
          </a:pPr>
          <a:r>
            <a:rPr lang="en-US" sz="1050" dirty="0">
              <a:solidFill>
                <a:srgbClr val="0A364A"/>
              </a:solidFill>
              <a:latin typeface="Verlag Light" pitchFamily="50" charset="0"/>
              <a:cs typeface="Arial" panose="020B0604020202020204" pitchFamily="34" charset="0"/>
            </a:rPr>
            <a:t>∆</a:t>
          </a:r>
          <a:r>
            <a:rPr lang="en-US" sz="1050" dirty="0">
              <a:solidFill>
                <a:schemeClr val="bg1">
                  <a:lumMod val="50000"/>
                </a:schemeClr>
              </a:solidFill>
              <a:latin typeface="Verlag Light" pitchFamily="50" charset="0"/>
              <a:cs typeface="Arial" panose="020B0604020202020204" pitchFamily="34" charset="0"/>
            </a:rPr>
            <a:t> </a:t>
          </a:r>
          <a:r>
            <a:rPr lang="en-US" sz="1050" b="1" dirty="0">
              <a:solidFill>
                <a:schemeClr val="accent6">
                  <a:lumMod val="75000"/>
                </a:schemeClr>
              </a:solidFill>
              <a:latin typeface="Verlag Light" pitchFamily="50" charset="0"/>
              <a:cs typeface="Arial" panose="020B0604020202020204" pitchFamily="34" charset="0"/>
            </a:rPr>
            <a:t>+3</a:t>
          </a:r>
          <a:endParaRPr lang="en-US" sz="1050" b="1" u="none" dirty="0">
            <a:solidFill>
              <a:schemeClr val="accent6">
                <a:lumMod val="75000"/>
              </a:schemeClr>
            </a:solidFill>
            <a:latin typeface="Verlag Light" pitchFamily="50" charset="0"/>
          </a:endParaRPr>
        </a:p>
      </cdr:txBody>
    </cdr:sp>
  </cdr:relSizeAnchor>
  <cdr:relSizeAnchor xmlns:cdr="http://schemas.openxmlformats.org/drawingml/2006/chartDrawing">
    <cdr:from>
      <cdr:x>0.48976</cdr:x>
      <cdr:y>0.05824</cdr:y>
    </cdr:from>
    <cdr:to>
      <cdr:x>0.73583</cdr:x>
      <cdr:y>0.12686</cdr:y>
    </cdr:to>
    <cdr:sp macro="" textlink="">
      <cdr:nvSpPr>
        <cdr:cNvPr id="5" name="TextBox 89">
          <a:extLst xmlns:a="http://schemas.openxmlformats.org/drawingml/2006/main">
            <a:ext uri="{FF2B5EF4-FFF2-40B4-BE49-F238E27FC236}">
              <a16:creationId xmlns:a16="http://schemas.microsoft.com/office/drawing/2014/main" id="{9A4F2160-47C6-DC56-0D4E-CF5F4AD45DD9}"/>
            </a:ext>
          </a:extLst>
        </cdr:cNvPr>
        <cdr:cNvSpPr txBox="1"/>
      </cdr:nvSpPr>
      <cdr:spPr>
        <a:xfrm xmlns:a="http://schemas.openxmlformats.org/drawingml/2006/main">
          <a:off x="2601738" y="182856"/>
          <a:ext cx="1307180" cy="215444"/>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rtl="0" eaLnBrk="1" fontAlgn="auto" latinLnBrk="0" hangingPunct="1">
            <a:lnSpc>
              <a:spcPct val="100000"/>
            </a:lnSpc>
            <a:spcBef>
              <a:spcPts val="0"/>
            </a:spcBef>
            <a:spcAft>
              <a:spcPts val="0"/>
            </a:spcAft>
            <a:buClrTx/>
            <a:buSzTx/>
            <a:buFontTx/>
            <a:buNone/>
            <a:tabLst/>
            <a:defRPr/>
          </a:pPr>
          <a:r>
            <a:rPr lang="en-US" sz="1400" noProof="0" dirty="0">
              <a:solidFill>
                <a:prstClr val="black"/>
              </a:solidFill>
              <a:latin typeface="Verlag Black" panose="02000000000000000000" pitchFamily="50" charset="0"/>
              <a:cs typeface="Arial Bold" panose="020B0704020202020204" pitchFamily="34" charset="0"/>
            </a:rPr>
            <a:t>73</a:t>
          </a:r>
          <a:r>
            <a:rPr kumimoji="0" lang="en-US" sz="1400" b="0" i="0" u="none" strike="noStrike" kern="1200" cap="none" spc="0" normalizeH="0" baseline="0" noProof="0" dirty="0">
              <a:ln>
                <a:noFill/>
              </a:ln>
              <a:solidFill>
                <a:prstClr val="black"/>
              </a:solidFill>
              <a:effectLst/>
              <a:uLnTx/>
              <a:uFillTx/>
              <a:latin typeface="Verlag Black" panose="02000000000000000000" pitchFamily="50" charset="0"/>
              <a:cs typeface="Arial Bold" panose="020B0704020202020204" pitchFamily="34" charset="0"/>
            </a:rPr>
            <a:t>% </a:t>
          </a:r>
          <a:r>
            <a:rPr lang="en-US" sz="1000" dirty="0">
              <a:solidFill>
                <a:prstClr val="black"/>
              </a:solidFill>
              <a:latin typeface="Verlag Light" pitchFamily="50" charset="0"/>
              <a:cs typeface="Arial Bold" panose="020B0704020202020204" pitchFamily="34" charset="0"/>
            </a:rPr>
            <a:t>2023</a:t>
          </a:r>
          <a:endParaRPr kumimoji="0" lang="en-US" sz="1400" b="0" i="0" u="none" strike="noStrike" kern="1200" cap="none" spc="0" normalizeH="0" baseline="0" noProof="0" dirty="0">
            <a:ln>
              <a:noFill/>
            </a:ln>
            <a:solidFill>
              <a:prstClr val="black"/>
            </a:solidFill>
            <a:effectLst/>
            <a:uLnTx/>
            <a:uFillTx/>
            <a:latin typeface="Verlag Light" pitchFamily="50" charset="0"/>
            <a:cs typeface="Arial Bold" panose="020B0704020202020204" pitchFamily="34" charset="0"/>
          </a:endParaRPr>
        </a:p>
      </cdr:txBody>
    </cdr:sp>
  </cdr:relSizeAnchor>
  <cdr:relSizeAnchor xmlns:cdr="http://schemas.openxmlformats.org/drawingml/2006/chartDrawing">
    <cdr:from>
      <cdr:x>0.60686</cdr:x>
      <cdr:y>0.07719</cdr:y>
    </cdr:from>
    <cdr:to>
      <cdr:x>0.72483</cdr:x>
      <cdr:y>0.16051</cdr:y>
    </cdr:to>
    <cdr:sp macro="" textlink="">
      <cdr:nvSpPr>
        <cdr:cNvPr id="6" name="TextBox 91">
          <a:extLst xmlns:a="http://schemas.openxmlformats.org/drawingml/2006/main">
            <a:ext uri="{FF2B5EF4-FFF2-40B4-BE49-F238E27FC236}">
              <a16:creationId xmlns:a16="http://schemas.microsoft.com/office/drawing/2014/main" id="{D6B12303-C9E6-CE80-7ACC-2B317C2AB985}"/>
            </a:ext>
          </a:extLst>
        </cdr:cNvPr>
        <cdr:cNvSpPr txBox="1"/>
      </cdr:nvSpPr>
      <cdr:spPr>
        <a:xfrm xmlns:a="http://schemas.openxmlformats.org/drawingml/2006/main">
          <a:off x="3223779" y="242361"/>
          <a:ext cx="626684" cy="261607"/>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l">
            <a:buFont typeface="Arial" panose="020B0604020202020204" pitchFamily="34" charset="0"/>
            <a:buNone/>
          </a:pPr>
          <a:r>
            <a:rPr lang="en-US" sz="1050" dirty="0">
              <a:solidFill>
                <a:srgbClr val="0A364A"/>
              </a:solidFill>
              <a:latin typeface="Verlag Light" pitchFamily="50" charset="0"/>
              <a:cs typeface="Arial" panose="020B0604020202020204" pitchFamily="34" charset="0"/>
            </a:rPr>
            <a:t>∆</a:t>
          </a:r>
          <a:r>
            <a:rPr lang="en-US" sz="1050" dirty="0">
              <a:solidFill>
                <a:schemeClr val="bg1">
                  <a:lumMod val="50000"/>
                </a:schemeClr>
              </a:solidFill>
              <a:latin typeface="Verlag Light" pitchFamily="50" charset="0"/>
              <a:cs typeface="Arial" panose="020B0604020202020204" pitchFamily="34" charset="0"/>
            </a:rPr>
            <a:t>  </a:t>
          </a:r>
          <a:r>
            <a:rPr lang="en-US" sz="1050" b="1" dirty="0">
              <a:solidFill>
                <a:schemeClr val="tx1"/>
              </a:solidFill>
              <a:latin typeface="Verlag Light" pitchFamily="50" charset="0"/>
              <a:cs typeface="Arial" panose="020B0604020202020204" pitchFamily="34" charset="0"/>
            </a:rPr>
            <a:t>-</a:t>
          </a:r>
          <a:endParaRPr lang="en-US" sz="1050" b="1" u="none" dirty="0">
            <a:solidFill>
              <a:schemeClr val="tx1"/>
            </a:solidFill>
            <a:latin typeface="Verlag Light" pitchFamily="50"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0.49047</cdr:x>
      <cdr:y>0.13024</cdr:y>
    </cdr:from>
    <cdr:to>
      <cdr:x>0.73654</cdr:x>
      <cdr:y>0.19886</cdr:y>
    </cdr:to>
    <cdr:sp macro="" textlink="">
      <cdr:nvSpPr>
        <cdr:cNvPr id="2" name="TextBox 89">
          <a:extLst xmlns:a="http://schemas.openxmlformats.org/drawingml/2006/main">
            <a:ext uri="{FF2B5EF4-FFF2-40B4-BE49-F238E27FC236}">
              <a16:creationId xmlns:a16="http://schemas.microsoft.com/office/drawing/2014/main" id="{BBA93055-F770-4AE6-9795-9FFD302E67F2}"/>
            </a:ext>
          </a:extLst>
        </cdr:cNvPr>
        <cdr:cNvSpPr txBox="1"/>
      </cdr:nvSpPr>
      <cdr:spPr>
        <a:xfrm xmlns:a="http://schemas.openxmlformats.org/drawingml/2006/main">
          <a:off x="2605505" y="408927"/>
          <a:ext cx="1307179" cy="215444"/>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Verlag Black" panose="02000000000000000000" pitchFamily="50" charset="0"/>
              <a:cs typeface="Arial Bold" panose="020B0704020202020204" pitchFamily="34" charset="0"/>
            </a:rPr>
            <a:t>81</a:t>
          </a:r>
          <a:r>
            <a:rPr kumimoji="0" lang="en-US" sz="1400" b="0" i="0" u="none" strike="noStrike" kern="1200" cap="none" spc="0" normalizeH="0" baseline="0" noProof="0" dirty="0">
              <a:ln>
                <a:noFill/>
              </a:ln>
              <a:solidFill>
                <a:prstClr val="black"/>
              </a:solidFill>
              <a:effectLst/>
              <a:uLnTx/>
              <a:uFillTx/>
              <a:latin typeface="Verlag Black" panose="02000000000000000000" pitchFamily="50" charset="0"/>
              <a:cs typeface="Arial Bold" panose="020B0704020202020204" pitchFamily="34" charset="0"/>
            </a:rPr>
            <a:t>% </a:t>
          </a:r>
          <a:r>
            <a:rPr lang="en-US" sz="1000" dirty="0">
              <a:solidFill>
                <a:prstClr val="black"/>
              </a:solidFill>
              <a:latin typeface="Verlag Light" pitchFamily="50" charset="0"/>
              <a:cs typeface="Arial Bold" panose="020B0704020202020204" pitchFamily="34" charset="0"/>
            </a:rPr>
            <a:t>202</a:t>
          </a:r>
          <a:r>
            <a:rPr kumimoji="0" lang="en-US" sz="1000" b="0" i="0" u="none" strike="noStrike" kern="1200" cap="none" spc="0" normalizeH="0" baseline="0" noProof="0" dirty="0">
              <a:ln>
                <a:noFill/>
              </a:ln>
              <a:solidFill>
                <a:prstClr val="black"/>
              </a:solidFill>
              <a:effectLst/>
              <a:uLnTx/>
              <a:uFillTx/>
              <a:latin typeface="Verlag Light" pitchFamily="50" charset="0"/>
              <a:cs typeface="Arial Bold" panose="020B0704020202020204" pitchFamily="34" charset="0"/>
            </a:rPr>
            <a:t>2</a:t>
          </a:r>
          <a:endParaRPr kumimoji="0" lang="en-US" sz="1400" b="0" i="0" u="none" strike="noStrike" kern="1200" cap="none" spc="0" normalizeH="0" baseline="0" noProof="0" dirty="0">
            <a:ln>
              <a:noFill/>
            </a:ln>
            <a:solidFill>
              <a:prstClr val="black"/>
            </a:solidFill>
            <a:effectLst/>
            <a:uLnTx/>
            <a:uFillTx/>
            <a:latin typeface="Verlag Light" pitchFamily="50" charset="0"/>
            <a:cs typeface="Arial Bold" panose="020B0704020202020204" pitchFamily="34" charset="0"/>
          </a:endParaRPr>
        </a:p>
      </cdr:txBody>
    </cdr:sp>
  </cdr:relSizeAnchor>
  <cdr:relSizeAnchor xmlns:cdr="http://schemas.openxmlformats.org/drawingml/2006/chartDrawing">
    <cdr:from>
      <cdr:x>0.49047</cdr:x>
      <cdr:y>0.19919</cdr:y>
    </cdr:from>
    <cdr:to>
      <cdr:x>0.73654</cdr:x>
      <cdr:y>0.26781</cdr:y>
    </cdr:to>
    <cdr:sp macro="" textlink="">
      <cdr:nvSpPr>
        <cdr:cNvPr id="3" name="TextBox 90">
          <a:extLst xmlns:a="http://schemas.openxmlformats.org/drawingml/2006/main">
            <a:ext uri="{FF2B5EF4-FFF2-40B4-BE49-F238E27FC236}">
              <a16:creationId xmlns:a16="http://schemas.microsoft.com/office/drawing/2014/main" id="{E6A43780-EFA3-475A-B5C4-DB43D96FA43B}"/>
            </a:ext>
          </a:extLst>
        </cdr:cNvPr>
        <cdr:cNvSpPr txBox="1"/>
      </cdr:nvSpPr>
      <cdr:spPr>
        <a:xfrm xmlns:a="http://schemas.openxmlformats.org/drawingml/2006/main">
          <a:off x="2605505" y="625412"/>
          <a:ext cx="1307179" cy="215444"/>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Verlag Black" panose="02000000000000000000" pitchFamily="50" charset="0"/>
              <a:ea typeface="+mn-ea"/>
              <a:cs typeface="Arial Bold" panose="020B0704020202020204" pitchFamily="34" charset="0"/>
            </a:rPr>
            <a:t>78% </a:t>
          </a:r>
          <a:r>
            <a:rPr lang="en-US" sz="1000" dirty="0">
              <a:solidFill>
                <a:prstClr val="black"/>
              </a:solidFill>
              <a:latin typeface="Verlag Light" pitchFamily="50" charset="0"/>
              <a:cs typeface="Arial Bold" panose="020B0704020202020204" pitchFamily="34" charset="0"/>
            </a:rPr>
            <a:t>2021</a:t>
          </a:r>
          <a:endParaRPr kumimoji="0" lang="en-US" sz="1400" b="0" i="0" u="none" strike="noStrike" kern="1200" cap="none" spc="0" normalizeH="0" baseline="0" noProof="0" dirty="0">
            <a:ln>
              <a:noFill/>
            </a:ln>
            <a:solidFill>
              <a:prstClr val="black"/>
            </a:solidFill>
            <a:effectLst/>
            <a:uLnTx/>
            <a:uFillTx/>
            <a:latin typeface="Verlag Light" pitchFamily="50" charset="0"/>
            <a:cs typeface="Arial Bold" panose="020B0704020202020204" pitchFamily="34" charset="0"/>
          </a:endParaRPr>
        </a:p>
      </cdr:txBody>
    </cdr:sp>
  </cdr:relSizeAnchor>
  <cdr:relSizeAnchor xmlns:cdr="http://schemas.openxmlformats.org/drawingml/2006/chartDrawing">
    <cdr:from>
      <cdr:x>0.61187</cdr:x>
      <cdr:y>0.15018</cdr:y>
    </cdr:from>
    <cdr:to>
      <cdr:x>0.72984</cdr:x>
      <cdr:y>0.2335</cdr:y>
    </cdr:to>
    <cdr:sp macro="" textlink="">
      <cdr:nvSpPr>
        <cdr:cNvPr id="4" name="TextBox 91">
          <a:extLst xmlns:a="http://schemas.openxmlformats.org/drawingml/2006/main">
            <a:ext uri="{FF2B5EF4-FFF2-40B4-BE49-F238E27FC236}">
              <a16:creationId xmlns:a16="http://schemas.microsoft.com/office/drawing/2014/main" id="{92BB9114-FC8A-458E-9941-F83EF50B6A16}"/>
            </a:ext>
          </a:extLst>
        </cdr:cNvPr>
        <cdr:cNvSpPr txBox="1"/>
      </cdr:nvSpPr>
      <cdr:spPr>
        <a:xfrm xmlns:a="http://schemas.openxmlformats.org/drawingml/2006/main">
          <a:off x="3250394" y="471534"/>
          <a:ext cx="626683" cy="261608"/>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indent="0" algn="l">
            <a:buFont typeface="Arial" panose="020B0604020202020204" pitchFamily="34" charset="0"/>
            <a:buNone/>
          </a:pPr>
          <a:r>
            <a:rPr lang="en-US" sz="1050" dirty="0">
              <a:solidFill>
                <a:srgbClr val="0A364A"/>
              </a:solidFill>
              <a:latin typeface="Verlag Light" pitchFamily="50" charset="0"/>
              <a:cs typeface="Arial" panose="020B0604020202020204" pitchFamily="34" charset="0"/>
            </a:rPr>
            <a:t>∆</a:t>
          </a:r>
          <a:r>
            <a:rPr lang="en-US" sz="1050" dirty="0">
              <a:solidFill>
                <a:srgbClr val="548235"/>
              </a:solidFill>
              <a:latin typeface="Verlag Light" pitchFamily="50" charset="0"/>
              <a:cs typeface="Arial" panose="020B0604020202020204" pitchFamily="34" charset="0"/>
            </a:rPr>
            <a:t> </a:t>
          </a:r>
          <a:r>
            <a:rPr lang="en-US" sz="1050" b="1" dirty="0">
              <a:solidFill>
                <a:srgbClr val="548235"/>
              </a:solidFill>
              <a:latin typeface="Verlag Light" pitchFamily="50" charset="0"/>
              <a:cs typeface="Arial" panose="020B0604020202020204" pitchFamily="34" charset="0"/>
            </a:rPr>
            <a:t>+3</a:t>
          </a:r>
          <a:endParaRPr lang="en-US" sz="1050" b="1" u="none" dirty="0">
            <a:solidFill>
              <a:srgbClr val="548235"/>
            </a:solidFill>
            <a:latin typeface="Verlag Light" pitchFamily="50" charset="0"/>
          </a:endParaRPr>
        </a:p>
      </cdr:txBody>
    </cdr:sp>
  </cdr:relSizeAnchor>
  <cdr:relSizeAnchor xmlns:cdr="http://schemas.openxmlformats.org/drawingml/2006/chartDrawing">
    <cdr:from>
      <cdr:x>0.49047</cdr:x>
      <cdr:y>0.06129</cdr:y>
    </cdr:from>
    <cdr:to>
      <cdr:x>0.73654</cdr:x>
      <cdr:y>0.12991</cdr:y>
    </cdr:to>
    <cdr:sp macro="" textlink="">
      <cdr:nvSpPr>
        <cdr:cNvPr id="5" name="TextBox 89">
          <a:extLst xmlns:a="http://schemas.openxmlformats.org/drawingml/2006/main">
            <a:ext uri="{FF2B5EF4-FFF2-40B4-BE49-F238E27FC236}">
              <a16:creationId xmlns:a16="http://schemas.microsoft.com/office/drawing/2014/main" id="{F20F4787-8BD7-9E2D-E468-8B220E96B478}"/>
            </a:ext>
          </a:extLst>
        </cdr:cNvPr>
        <cdr:cNvSpPr txBox="1"/>
      </cdr:nvSpPr>
      <cdr:spPr>
        <a:xfrm xmlns:a="http://schemas.openxmlformats.org/drawingml/2006/main">
          <a:off x="2605505" y="192441"/>
          <a:ext cx="1307179" cy="215444"/>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Verlag Black" panose="02000000000000000000" pitchFamily="50" charset="0"/>
              <a:cs typeface="Arial Bold" panose="020B0704020202020204" pitchFamily="34" charset="0"/>
            </a:rPr>
            <a:t>80</a:t>
          </a:r>
          <a:r>
            <a:rPr kumimoji="0" lang="en-US" sz="1400" b="0" i="0" u="none" strike="noStrike" kern="1200" cap="none" spc="0" normalizeH="0" baseline="0" noProof="0" dirty="0">
              <a:ln>
                <a:noFill/>
              </a:ln>
              <a:solidFill>
                <a:prstClr val="black"/>
              </a:solidFill>
              <a:effectLst/>
              <a:uLnTx/>
              <a:uFillTx/>
              <a:latin typeface="Verlag Black" panose="02000000000000000000" pitchFamily="50" charset="0"/>
              <a:cs typeface="Arial Bold" panose="020B0704020202020204" pitchFamily="34" charset="0"/>
            </a:rPr>
            <a:t>% </a:t>
          </a:r>
          <a:r>
            <a:rPr lang="en-US" sz="1000" dirty="0">
              <a:solidFill>
                <a:prstClr val="black"/>
              </a:solidFill>
              <a:latin typeface="Verlag Light" pitchFamily="50" charset="0"/>
              <a:cs typeface="Arial Bold" panose="020B0704020202020204" pitchFamily="34" charset="0"/>
            </a:rPr>
            <a:t>202</a:t>
          </a:r>
          <a:r>
            <a:rPr lang="en-US" sz="1000" kern="1200" dirty="0">
              <a:solidFill>
                <a:prstClr val="black"/>
              </a:solidFill>
              <a:latin typeface="Verlag Light" pitchFamily="50" charset="0"/>
              <a:cs typeface="Arial Bold" panose="020B0704020202020204" pitchFamily="34" charset="0"/>
            </a:rPr>
            <a:t>3</a:t>
          </a:r>
          <a:endParaRPr kumimoji="0" lang="en-US" sz="1400" b="0" i="0" u="none" strike="noStrike" kern="1200" cap="none" spc="0" normalizeH="0" baseline="0" noProof="0" dirty="0">
            <a:ln>
              <a:noFill/>
            </a:ln>
            <a:solidFill>
              <a:prstClr val="black"/>
            </a:solidFill>
            <a:effectLst/>
            <a:uLnTx/>
            <a:uFillTx/>
            <a:latin typeface="Verlag Light" pitchFamily="50" charset="0"/>
            <a:cs typeface="Arial Bold" panose="020B0704020202020204" pitchFamily="34" charset="0"/>
          </a:endParaRPr>
        </a:p>
      </cdr:txBody>
    </cdr:sp>
  </cdr:relSizeAnchor>
  <cdr:relSizeAnchor xmlns:cdr="http://schemas.openxmlformats.org/drawingml/2006/chartDrawing">
    <cdr:from>
      <cdr:x>0.61187</cdr:x>
      <cdr:y>0.08225</cdr:y>
    </cdr:from>
    <cdr:to>
      <cdr:x>0.72984</cdr:x>
      <cdr:y>0.16557</cdr:y>
    </cdr:to>
    <cdr:sp macro="" textlink="">
      <cdr:nvSpPr>
        <cdr:cNvPr id="6" name="TextBox 91">
          <a:extLst xmlns:a="http://schemas.openxmlformats.org/drawingml/2006/main">
            <a:ext uri="{FF2B5EF4-FFF2-40B4-BE49-F238E27FC236}">
              <a16:creationId xmlns:a16="http://schemas.microsoft.com/office/drawing/2014/main" id="{451B75CE-3694-FB4F-9BFE-143C39507ABB}"/>
            </a:ext>
          </a:extLst>
        </cdr:cNvPr>
        <cdr:cNvSpPr txBox="1"/>
      </cdr:nvSpPr>
      <cdr:spPr>
        <a:xfrm xmlns:a="http://schemas.openxmlformats.org/drawingml/2006/main">
          <a:off x="3250394" y="258248"/>
          <a:ext cx="626683" cy="261608"/>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l">
            <a:buFont typeface="Arial" panose="020B0604020202020204" pitchFamily="34" charset="0"/>
            <a:buNone/>
          </a:pPr>
          <a:r>
            <a:rPr lang="en-US" sz="1050" dirty="0">
              <a:solidFill>
                <a:srgbClr val="0A364A"/>
              </a:solidFill>
              <a:latin typeface="Verlag Light" pitchFamily="50" charset="0"/>
              <a:cs typeface="Arial" panose="020B0604020202020204" pitchFamily="34" charset="0"/>
            </a:rPr>
            <a:t>∆</a:t>
          </a:r>
          <a:r>
            <a:rPr lang="en-US" sz="1050" dirty="0">
              <a:solidFill>
                <a:schemeClr val="bg1">
                  <a:lumMod val="50000"/>
                </a:schemeClr>
              </a:solidFill>
              <a:latin typeface="Verlag Light" pitchFamily="50" charset="0"/>
              <a:cs typeface="Arial" panose="020B0604020202020204" pitchFamily="34" charset="0"/>
            </a:rPr>
            <a:t> </a:t>
          </a:r>
          <a:r>
            <a:rPr lang="en-US" sz="1050" dirty="0">
              <a:solidFill>
                <a:schemeClr val="tx1"/>
              </a:solidFill>
              <a:latin typeface="Verlag Light" pitchFamily="50" charset="0"/>
              <a:cs typeface="Arial" panose="020B0604020202020204" pitchFamily="34" charset="0"/>
            </a:rPr>
            <a:t>-1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1" tIns="47111" rIns="94221" bIns="47111" rtlCol="0"/>
          <a:lstStyle>
            <a:lvl1pPr algn="l">
              <a:defRPr sz="1200"/>
            </a:lvl1pPr>
          </a:lstStyle>
          <a:p>
            <a:endParaRPr lang="en-US"/>
          </a:p>
        </p:txBody>
      </p:sp>
      <p:sp>
        <p:nvSpPr>
          <p:cNvPr id="3" name="Date Placeholder 2"/>
          <p:cNvSpPr>
            <a:spLocks noGrp="1"/>
          </p:cNvSpPr>
          <p:nvPr>
            <p:ph type="dt" idx="1"/>
          </p:nvPr>
        </p:nvSpPr>
        <p:spPr>
          <a:xfrm>
            <a:off x="4023093" y="0"/>
            <a:ext cx="3077739" cy="471054"/>
          </a:xfrm>
          <a:prstGeom prst="rect">
            <a:avLst/>
          </a:prstGeom>
        </p:spPr>
        <p:txBody>
          <a:bodyPr vert="horz" lIns="94221" tIns="47111" rIns="94221" bIns="47111" rtlCol="0"/>
          <a:lstStyle>
            <a:lvl1pPr algn="r">
              <a:defRPr sz="1200"/>
            </a:lvl1pPr>
          </a:lstStyle>
          <a:p>
            <a:fld id="{0B526F7B-F841-48D4-9810-F74CB6CAC42C}" type="datetimeFigureOut">
              <a:rPr lang="en-US" smtClean="0"/>
              <a:t>5/25/2023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1" tIns="47111" rIns="94221" bIns="47111" rtlCol="0" anchor="ctr"/>
          <a:lstStyle/>
          <a:p>
            <a:endParaRPr lang="en-US"/>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1" tIns="47111" rIns="94221" bIns="471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3"/>
          </a:xfrm>
          <a:prstGeom prst="rect">
            <a:avLst/>
          </a:prstGeom>
        </p:spPr>
        <p:txBody>
          <a:bodyPr vert="horz" lIns="94221" tIns="47111" rIns="94221" bIns="47111"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3"/>
            <a:ext cx="3077739" cy="471053"/>
          </a:xfrm>
          <a:prstGeom prst="rect">
            <a:avLst/>
          </a:prstGeom>
        </p:spPr>
        <p:txBody>
          <a:bodyPr vert="horz" lIns="94221" tIns="47111" rIns="94221" bIns="47111" rtlCol="0" anchor="b"/>
          <a:lstStyle>
            <a:lvl1pPr algn="r">
              <a:defRPr sz="1200"/>
            </a:lvl1pPr>
          </a:lstStyle>
          <a:p>
            <a:fld id="{77AC4F01-646D-4C22-B1AB-8F1555AECA9C}" type="slidenum">
              <a:rPr lang="en-US" smtClean="0"/>
              <a:t>‹#›</a:t>
            </a:fld>
            <a:endParaRPr lang="en-US"/>
          </a:p>
        </p:txBody>
      </p:sp>
    </p:spTree>
    <p:extLst>
      <p:ext uri="{BB962C8B-B14F-4D97-AF65-F5344CB8AC3E}">
        <p14:creationId xmlns:p14="http://schemas.microsoft.com/office/powerpoint/2010/main" val="883277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pPr defTabSz="1000561">
              <a:defRPr/>
            </a:pPr>
            <a:fld id="{EA21996A-19BC-48FF-B725-BFB83DAD87AD}" type="slidenum">
              <a:rPr lang="en-US">
                <a:solidFill>
                  <a:prstClr val="black"/>
                </a:solidFill>
                <a:latin typeface="Calibri" panose="020F0502020204030204"/>
              </a:rPr>
              <a:pPr defTabSz="1000561">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1785566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AC4F01-646D-4C22-B1AB-8F1555AECA9C}" type="slidenum">
              <a:rPr lang="en-US" smtClean="0"/>
              <a:t>12</a:t>
            </a:fld>
            <a:endParaRPr lang="en-US"/>
          </a:p>
        </p:txBody>
      </p:sp>
    </p:spTree>
    <p:extLst>
      <p:ext uri="{BB962C8B-B14F-4D97-AF65-F5344CB8AC3E}">
        <p14:creationId xmlns:p14="http://schemas.microsoft.com/office/powerpoint/2010/main" val="2175562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AC4F01-646D-4C22-B1AB-8F1555AECA9C}" type="slidenum">
              <a:rPr lang="en-US" smtClean="0"/>
              <a:t>13</a:t>
            </a:fld>
            <a:endParaRPr lang="en-US"/>
          </a:p>
        </p:txBody>
      </p:sp>
    </p:spTree>
    <p:extLst>
      <p:ext uri="{BB962C8B-B14F-4D97-AF65-F5344CB8AC3E}">
        <p14:creationId xmlns:p14="http://schemas.microsoft.com/office/powerpoint/2010/main" val="1386417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24641">
              <a:defRPr/>
            </a:pPr>
            <a:fld id="{05BA6B32-AB99-4C0E-BEE8-BBC77769DAC7}" type="slidenum">
              <a:rPr lang="en-US">
                <a:solidFill>
                  <a:prstClr val="black"/>
                </a:solidFill>
                <a:latin typeface="Calibri" panose="020F0502020204030204"/>
              </a:rPr>
              <a:pPr defTabSz="924641">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2200107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AC4F01-646D-4C22-B1AB-8F1555AECA9C}" type="slidenum">
              <a:rPr lang="en-US" smtClean="0"/>
              <a:t>17</a:t>
            </a:fld>
            <a:endParaRPr lang="en-US"/>
          </a:p>
        </p:txBody>
      </p:sp>
    </p:spTree>
    <p:extLst>
      <p:ext uri="{BB962C8B-B14F-4D97-AF65-F5344CB8AC3E}">
        <p14:creationId xmlns:p14="http://schemas.microsoft.com/office/powerpoint/2010/main" val="4078271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AC4F01-646D-4C22-B1AB-8F1555AECA9C}" type="slidenum">
              <a:rPr lang="en-US" smtClean="0"/>
              <a:t>18</a:t>
            </a:fld>
            <a:endParaRPr lang="en-US"/>
          </a:p>
        </p:txBody>
      </p:sp>
    </p:spTree>
    <p:extLst>
      <p:ext uri="{BB962C8B-B14F-4D97-AF65-F5344CB8AC3E}">
        <p14:creationId xmlns:p14="http://schemas.microsoft.com/office/powerpoint/2010/main" val="413478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AC4F01-646D-4C22-B1AB-8F1555AECA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3082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AC4F01-646D-4C22-B1AB-8F1555AECA9C}" type="slidenum">
              <a:rPr lang="en-US" smtClean="0"/>
              <a:t>20</a:t>
            </a:fld>
            <a:endParaRPr lang="en-US"/>
          </a:p>
        </p:txBody>
      </p:sp>
    </p:spTree>
    <p:extLst>
      <p:ext uri="{BB962C8B-B14F-4D97-AF65-F5344CB8AC3E}">
        <p14:creationId xmlns:p14="http://schemas.microsoft.com/office/powerpoint/2010/main" val="2356802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AC4F01-646D-4C22-B1AB-8F1555AECA9C}" type="slidenum">
              <a:rPr lang="en-US" smtClean="0"/>
              <a:t>21</a:t>
            </a:fld>
            <a:endParaRPr lang="en-US"/>
          </a:p>
        </p:txBody>
      </p:sp>
    </p:spTree>
    <p:extLst>
      <p:ext uri="{BB962C8B-B14F-4D97-AF65-F5344CB8AC3E}">
        <p14:creationId xmlns:p14="http://schemas.microsoft.com/office/powerpoint/2010/main" val="901098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AC4F01-646D-4C22-B1AB-8F1555AECA9C}" type="slidenum">
              <a:rPr lang="en-US" smtClean="0"/>
              <a:t>2</a:t>
            </a:fld>
            <a:endParaRPr lang="en-US"/>
          </a:p>
        </p:txBody>
      </p:sp>
    </p:spTree>
    <p:extLst>
      <p:ext uri="{BB962C8B-B14F-4D97-AF65-F5344CB8AC3E}">
        <p14:creationId xmlns:p14="http://schemas.microsoft.com/office/powerpoint/2010/main" val="1521237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AC4F01-646D-4C22-B1AB-8F1555AECA9C}" type="slidenum">
              <a:rPr lang="en-US" smtClean="0"/>
              <a:t>3</a:t>
            </a:fld>
            <a:endParaRPr lang="en-US"/>
          </a:p>
        </p:txBody>
      </p:sp>
    </p:spTree>
    <p:extLst>
      <p:ext uri="{BB962C8B-B14F-4D97-AF65-F5344CB8AC3E}">
        <p14:creationId xmlns:p14="http://schemas.microsoft.com/office/powerpoint/2010/main" val="2267559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AC4F01-646D-4C22-B1AB-8F1555AECA9C}" type="slidenum">
              <a:rPr lang="en-US" smtClean="0"/>
              <a:t>4</a:t>
            </a:fld>
            <a:endParaRPr lang="en-US"/>
          </a:p>
        </p:txBody>
      </p:sp>
    </p:spTree>
    <p:extLst>
      <p:ext uri="{BB962C8B-B14F-4D97-AF65-F5344CB8AC3E}">
        <p14:creationId xmlns:p14="http://schemas.microsoft.com/office/powerpoint/2010/main" val="907390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42210">
              <a:defRPr/>
            </a:pPr>
            <a:fld id="{05BA6B32-AB99-4C0E-BEE8-BBC77769DAC7}" type="slidenum">
              <a:rPr lang="en-US">
                <a:solidFill>
                  <a:prstClr val="black"/>
                </a:solidFill>
                <a:latin typeface="Calibri" panose="020F0502020204030204"/>
              </a:rPr>
              <a:pPr defTabSz="942210">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826121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42210">
              <a:defRPr/>
            </a:pPr>
            <a:fld id="{05BA6B32-AB99-4C0E-BEE8-BBC77769DAC7}" type="slidenum">
              <a:rPr lang="en-US">
                <a:solidFill>
                  <a:prstClr val="black"/>
                </a:solidFill>
                <a:latin typeface="Calibri" panose="020F0502020204030204"/>
              </a:rPr>
              <a:pPr defTabSz="942210">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223507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24641">
              <a:defRPr/>
            </a:pPr>
            <a:fld id="{05BA6B32-AB99-4C0E-BEE8-BBC77769DAC7}" type="slidenum">
              <a:rPr lang="en-US">
                <a:solidFill>
                  <a:prstClr val="black"/>
                </a:solidFill>
                <a:latin typeface="Calibri" panose="020F0502020204030204"/>
              </a:rPr>
              <a:pPr defTabSz="924641">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307312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AC4F01-646D-4C22-B1AB-8F1555AECA9C}" type="slidenum">
              <a:rPr lang="en-US" smtClean="0"/>
              <a:t>9</a:t>
            </a:fld>
            <a:endParaRPr lang="en-US"/>
          </a:p>
        </p:txBody>
      </p:sp>
    </p:spTree>
    <p:extLst>
      <p:ext uri="{BB962C8B-B14F-4D97-AF65-F5344CB8AC3E}">
        <p14:creationId xmlns:p14="http://schemas.microsoft.com/office/powerpoint/2010/main" val="1407174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24641">
              <a:defRPr/>
            </a:pPr>
            <a:fld id="{05BA6B32-AB99-4C0E-BEE8-BBC77769DAC7}" type="slidenum">
              <a:rPr lang="en-US">
                <a:solidFill>
                  <a:prstClr val="black"/>
                </a:solidFill>
                <a:latin typeface="Calibri" panose="020F0502020204030204"/>
              </a:rPr>
              <a:pPr defTabSz="924641">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1249090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7D6DD-16A7-4BD5-7723-0D8CAB4099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92CC51-75D6-01C4-7FC8-461D5A6AF5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0B2940-8FE3-7A05-D1F8-A93DAC786E30}"/>
              </a:ext>
            </a:extLst>
          </p:cNvPr>
          <p:cNvSpPr>
            <a:spLocks noGrp="1"/>
          </p:cNvSpPr>
          <p:nvPr>
            <p:ph type="dt" sz="half" idx="10"/>
          </p:nvPr>
        </p:nvSpPr>
        <p:spPr/>
        <p:txBody>
          <a:bodyPr/>
          <a:lstStyle/>
          <a:p>
            <a:fld id="{979C0D31-7994-4C8E-B7BB-261E3E08FFA5}" type="datetimeFigureOut">
              <a:rPr lang="en-US" smtClean="0"/>
              <a:t>5/25/2023</a:t>
            </a:fld>
            <a:endParaRPr lang="en-US"/>
          </a:p>
        </p:txBody>
      </p:sp>
      <p:sp>
        <p:nvSpPr>
          <p:cNvPr id="5" name="Footer Placeholder 4">
            <a:extLst>
              <a:ext uri="{FF2B5EF4-FFF2-40B4-BE49-F238E27FC236}">
                <a16:creationId xmlns:a16="http://schemas.microsoft.com/office/drawing/2014/main" id="{3EDB9658-BEB8-3891-F1B5-0C5F30A797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F0D16B-FBB9-26BA-04B6-D5871B10D524}"/>
              </a:ext>
            </a:extLst>
          </p:cNvPr>
          <p:cNvSpPr>
            <a:spLocks noGrp="1"/>
          </p:cNvSpPr>
          <p:nvPr>
            <p:ph type="sldNum" sz="quarter" idx="12"/>
          </p:nvPr>
        </p:nvSpPr>
        <p:spPr/>
        <p:txBody>
          <a:bodyPr/>
          <a:lstStyle/>
          <a:p>
            <a:fld id="{2576681C-6013-4694-BC06-4AE52E793E48}" type="slidenum">
              <a:rPr lang="en-US" smtClean="0"/>
              <a:t>‹#›</a:t>
            </a:fld>
            <a:endParaRPr lang="en-US"/>
          </a:p>
        </p:txBody>
      </p:sp>
    </p:spTree>
    <p:extLst>
      <p:ext uri="{BB962C8B-B14F-4D97-AF65-F5344CB8AC3E}">
        <p14:creationId xmlns:p14="http://schemas.microsoft.com/office/powerpoint/2010/main" val="2074685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1FA5B-0B43-1618-5DD9-7BFE27DCBB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02BD42-8DE1-7FD2-C928-B00F23F55E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90D615-CEFC-95B1-3192-0D689D2F2C9F}"/>
              </a:ext>
            </a:extLst>
          </p:cNvPr>
          <p:cNvSpPr>
            <a:spLocks noGrp="1"/>
          </p:cNvSpPr>
          <p:nvPr>
            <p:ph type="dt" sz="half" idx="10"/>
          </p:nvPr>
        </p:nvSpPr>
        <p:spPr/>
        <p:txBody>
          <a:bodyPr/>
          <a:lstStyle/>
          <a:p>
            <a:fld id="{979C0D31-7994-4C8E-B7BB-261E3E08FFA5}" type="datetimeFigureOut">
              <a:rPr lang="en-US" smtClean="0"/>
              <a:t>5/25/2023</a:t>
            </a:fld>
            <a:endParaRPr lang="en-US"/>
          </a:p>
        </p:txBody>
      </p:sp>
      <p:sp>
        <p:nvSpPr>
          <p:cNvPr id="5" name="Footer Placeholder 4">
            <a:extLst>
              <a:ext uri="{FF2B5EF4-FFF2-40B4-BE49-F238E27FC236}">
                <a16:creationId xmlns:a16="http://schemas.microsoft.com/office/drawing/2014/main" id="{AC5EE383-F380-8A15-6F00-CEC71404C1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B6560D-1A47-090D-8EE6-F4E4D2D1A600}"/>
              </a:ext>
            </a:extLst>
          </p:cNvPr>
          <p:cNvSpPr>
            <a:spLocks noGrp="1"/>
          </p:cNvSpPr>
          <p:nvPr>
            <p:ph type="sldNum" sz="quarter" idx="12"/>
          </p:nvPr>
        </p:nvSpPr>
        <p:spPr/>
        <p:txBody>
          <a:bodyPr/>
          <a:lstStyle/>
          <a:p>
            <a:fld id="{2576681C-6013-4694-BC06-4AE52E793E48}" type="slidenum">
              <a:rPr lang="en-US" smtClean="0"/>
              <a:t>‹#›</a:t>
            </a:fld>
            <a:endParaRPr lang="en-US"/>
          </a:p>
        </p:txBody>
      </p:sp>
    </p:spTree>
    <p:extLst>
      <p:ext uri="{BB962C8B-B14F-4D97-AF65-F5344CB8AC3E}">
        <p14:creationId xmlns:p14="http://schemas.microsoft.com/office/powerpoint/2010/main" val="4050006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46121B-520E-CDD2-765D-249F2482EE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0474D1-F655-0C5A-EE8E-2B0851764A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2D39BE-33E2-A386-B17E-1C253A37550C}"/>
              </a:ext>
            </a:extLst>
          </p:cNvPr>
          <p:cNvSpPr>
            <a:spLocks noGrp="1"/>
          </p:cNvSpPr>
          <p:nvPr>
            <p:ph type="dt" sz="half" idx="10"/>
          </p:nvPr>
        </p:nvSpPr>
        <p:spPr/>
        <p:txBody>
          <a:bodyPr/>
          <a:lstStyle/>
          <a:p>
            <a:fld id="{979C0D31-7994-4C8E-B7BB-261E3E08FFA5}" type="datetimeFigureOut">
              <a:rPr lang="en-US" smtClean="0"/>
              <a:t>5/25/2023</a:t>
            </a:fld>
            <a:endParaRPr lang="en-US"/>
          </a:p>
        </p:txBody>
      </p:sp>
      <p:sp>
        <p:nvSpPr>
          <p:cNvPr id="5" name="Footer Placeholder 4">
            <a:extLst>
              <a:ext uri="{FF2B5EF4-FFF2-40B4-BE49-F238E27FC236}">
                <a16:creationId xmlns:a16="http://schemas.microsoft.com/office/drawing/2014/main" id="{808EB332-0FB1-AD33-A6F7-822AD110D5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92C049-55A0-B181-D8DC-129C44BD4C1F}"/>
              </a:ext>
            </a:extLst>
          </p:cNvPr>
          <p:cNvSpPr>
            <a:spLocks noGrp="1"/>
          </p:cNvSpPr>
          <p:nvPr>
            <p:ph type="sldNum" sz="quarter" idx="12"/>
          </p:nvPr>
        </p:nvSpPr>
        <p:spPr/>
        <p:txBody>
          <a:bodyPr/>
          <a:lstStyle/>
          <a:p>
            <a:fld id="{2576681C-6013-4694-BC06-4AE52E793E48}" type="slidenum">
              <a:rPr lang="en-US" smtClean="0"/>
              <a:t>‹#›</a:t>
            </a:fld>
            <a:endParaRPr lang="en-US"/>
          </a:p>
        </p:txBody>
      </p:sp>
    </p:spTree>
    <p:extLst>
      <p:ext uri="{BB962C8B-B14F-4D97-AF65-F5344CB8AC3E}">
        <p14:creationId xmlns:p14="http://schemas.microsoft.com/office/powerpoint/2010/main" val="2020271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2" name="Parallelogram 41">
            <a:extLst>
              <a:ext uri="{FF2B5EF4-FFF2-40B4-BE49-F238E27FC236}">
                <a16:creationId xmlns:a16="http://schemas.microsoft.com/office/drawing/2014/main" id="{B04A9182-AFB8-4AB9-A122-7C52B4CDDD8A}"/>
              </a:ext>
            </a:extLst>
          </p:cNvPr>
          <p:cNvSpPr/>
          <p:nvPr userDrawn="1"/>
        </p:nvSpPr>
        <p:spPr>
          <a:xfrm>
            <a:off x="8452121" y="1625647"/>
            <a:ext cx="1280160" cy="265420"/>
          </a:xfrm>
          <a:prstGeom prst="parallelogram">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Parallelogram 42">
            <a:extLst>
              <a:ext uri="{FF2B5EF4-FFF2-40B4-BE49-F238E27FC236}">
                <a16:creationId xmlns:a16="http://schemas.microsoft.com/office/drawing/2014/main" id="{5BB0B11D-1E27-446A-AFB6-30DB21628D00}"/>
              </a:ext>
            </a:extLst>
          </p:cNvPr>
          <p:cNvSpPr/>
          <p:nvPr userDrawn="1"/>
        </p:nvSpPr>
        <p:spPr>
          <a:xfrm>
            <a:off x="4486029" y="1618092"/>
            <a:ext cx="1280160" cy="265420"/>
          </a:xfrm>
          <a:prstGeom prst="parallelogram">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a:extLst>
              <a:ext uri="{FF2B5EF4-FFF2-40B4-BE49-F238E27FC236}">
                <a16:creationId xmlns:a16="http://schemas.microsoft.com/office/drawing/2014/main" id="{612970A0-5CD9-423A-8C3C-5C85109E178C}"/>
              </a:ext>
            </a:extLst>
          </p:cNvPr>
          <p:cNvSpPr/>
          <p:nvPr userDrawn="1"/>
        </p:nvSpPr>
        <p:spPr>
          <a:xfrm>
            <a:off x="523700" y="1622509"/>
            <a:ext cx="1280160" cy="265420"/>
          </a:xfrm>
          <a:prstGeom prst="parallelogram">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56">
            <a:extLst>
              <a:ext uri="{FF2B5EF4-FFF2-40B4-BE49-F238E27FC236}">
                <a16:creationId xmlns:a16="http://schemas.microsoft.com/office/drawing/2014/main" id="{AB78A2C7-E5F7-4CDE-B593-9A10A47115D7}"/>
              </a:ext>
            </a:extLst>
          </p:cNvPr>
          <p:cNvSpPr>
            <a:spLocks noGrp="1"/>
          </p:cNvSpPr>
          <p:nvPr>
            <p:ph type="body" sz="quarter" idx="14" hasCustomPrompt="1"/>
          </p:nvPr>
        </p:nvSpPr>
        <p:spPr>
          <a:xfrm>
            <a:off x="623460" y="1620894"/>
            <a:ext cx="2225091" cy="259815"/>
          </a:xfrm>
        </p:spPr>
        <p:txBody>
          <a:bodyPr/>
          <a:lstStyle>
            <a:lvl1pPr>
              <a:defRPr>
                <a:solidFill>
                  <a:schemeClr val="tx1"/>
                </a:solidFill>
                <a:latin typeface="Verlag Bold" pitchFamily="50" charset="0"/>
              </a:defRPr>
            </a:lvl1p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1600" b="0" i="0" u="none" strike="noStrike" kern="1200" cap="none" spc="0" normalizeH="0" baseline="0" noProof="0">
                <a:ln>
                  <a:noFill/>
                </a:ln>
                <a:solidFill>
                  <a:srgbClr val="0A0A0A"/>
                </a:solidFill>
                <a:effectLst/>
                <a:uLnTx/>
                <a:uFillTx/>
                <a:latin typeface="Verlag Bold" pitchFamily="50" charset="0"/>
                <a:ea typeface="+mn-ea"/>
                <a:cs typeface="+mn-cs"/>
              </a:rPr>
              <a:t>Subtitle Text</a:t>
            </a:r>
          </a:p>
        </p:txBody>
      </p:sp>
      <p:sp>
        <p:nvSpPr>
          <p:cNvPr id="58" name="Text Placeholder 56">
            <a:extLst>
              <a:ext uri="{FF2B5EF4-FFF2-40B4-BE49-F238E27FC236}">
                <a16:creationId xmlns:a16="http://schemas.microsoft.com/office/drawing/2014/main" id="{8B479F38-959B-499F-848D-75C7A2F208AB}"/>
              </a:ext>
            </a:extLst>
          </p:cNvPr>
          <p:cNvSpPr>
            <a:spLocks noGrp="1"/>
          </p:cNvSpPr>
          <p:nvPr>
            <p:ph type="body" sz="quarter" idx="15" hasCustomPrompt="1"/>
          </p:nvPr>
        </p:nvSpPr>
        <p:spPr>
          <a:xfrm>
            <a:off x="4585859" y="1620894"/>
            <a:ext cx="2225091" cy="259815"/>
          </a:xfrm>
        </p:spPr>
        <p:txBody>
          <a:bodyPr vert="horz" wrap="square" lIns="0" tIns="0" rIns="0" bIns="0" rtlCol="0" anchor="t" anchorCtr="0">
            <a:spAutoFit/>
          </a:bodyPr>
          <a:lstStyle>
            <a:lvl1pPr>
              <a:defRPr kumimoji="0" lang="en-US" sz="1600" b="0" i="0" u="none" strike="noStrike" cap="none" normalizeH="0" baseline="0" noProof="0" dirty="0">
                <a:ln>
                  <a:noFill/>
                </a:ln>
                <a:solidFill>
                  <a:srgbClr val="0A0A0A"/>
                </a:solidFill>
                <a:effectLst/>
                <a:uLnTx/>
                <a:uFillTx/>
                <a:latin typeface="Verlag Bold" pitchFamily="50" charset="0"/>
              </a:defRPr>
            </a:lvl1pPr>
          </a:lstStyle>
          <a:p>
            <a:pPr marR="0" lvl="0" fontAlgn="auto">
              <a:lnSpc>
                <a:spcPct val="114000"/>
              </a:lnSpc>
              <a:spcBef>
                <a:spcPts val="0"/>
              </a:spcBef>
              <a:spcAft>
                <a:spcPts val="0"/>
              </a:spcAft>
              <a:buClrTx/>
              <a:buSzTx/>
              <a:buFontTx/>
              <a:tabLst/>
            </a:pPr>
            <a:r>
              <a:rPr kumimoji="0" lang="en-US" sz="1600" b="0" i="0" u="none" strike="noStrike" kern="1200" cap="none" spc="0" normalizeH="0" baseline="0" noProof="0">
                <a:ln>
                  <a:noFill/>
                </a:ln>
                <a:solidFill>
                  <a:srgbClr val="0A0A0A"/>
                </a:solidFill>
                <a:effectLst/>
                <a:uLnTx/>
                <a:uFillTx/>
                <a:latin typeface="Verlag Bold" pitchFamily="50" charset="0"/>
                <a:ea typeface="+mn-ea"/>
                <a:cs typeface="+mn-cs"/>
              </a:rPr>
              <a:t>Subtitle Text</a:t>
            </a:r>
          </a:p>
        </p:txBody>
      </p:sp>
      <p:sp>
        <p:nvSpPr>
          <p:cNvPr id="59" name="Text Placeholder 56">
            <a:extLst>
              <a:ext uri="{FF2B5EF4-FFF2-40B4-BE49-F238E27FC236}">
                <a16:creationId xmlns:a16="http://schemas.microsoft.com/office/drawing/2014/main" id="{E0629B29-BE8B-4BF2-935D-1B86D9BF23A2}"/>
              </a:ext>
            </a:extLst>
          </p:cNvPr>
          <p:cNvSpPr>
            <a:spLocks noGrp="1"/>
          </p:cNvSpPr>
          <p:nvPr>
            <p:ph type="body" sz="quarter" idx="16" hasCustomPrompt="1"/>
          </p:nvPr>
        </p:nvSpPr>
        <p:spPr>
          <a:xfrm>
            <a:off x="8548688" y="1620893"/>
            <a:ext cx="2225091" cy="259815"/>
          </a:xfrm>
        </p:spPr>
        <p:txBody>
          <a:bodyPr vert="horz" wrap="square" lIns="0" tIns="0" rIns="0" bIns="0" rtlCol="0" anchor="t" anchorCtr="0">
            <a:spAutoFit/>
          </a:bodyPr>
          <a:lstStyle>
            <a:lvl1pPr>
              <a:defRPr kumimoji="0" lang="en-US" sz="1600" b="0" i="0" u="none" strike="noStrike" cap="none" normalizeH="0" baseline="0" noProof="0" dirty="0">
                <a:ln>
                  <a:noFill/>
                </a:ln>
                <a:solidFill>
                  <a:srgbClr val="0A0A0A"/>
                </a:solidFill>
                <a:effectLst/>
                <a:uLnTx/>
                <a:uFillTx/>
                <a:latin typeface="Verlag Bold" pitchFamily="50" charset="0"/>
              </a:defRPr>
            </a:lvl1pPr>
          </a:lstStyle>
          <a:p>
            <a:pPr marR="0" lvl="0" fontAlgn="auto">
              <a:lnSpc>
                <a:spcPct val="114000"/>
              </a:lnSpc>
              <a:spcBef>
                <a:spcPts val="0"/>
              </a:spcBef>
              <a:spcAft>
                <a:spcPts val="0"/>
              </a:spcAft>
              <a:buClrTx/>
              <a:buSzTx/>
              <a:buFontTx/>
              <a:tabLst/>
            </a:pPr>
            <a:r>
              <a:rPr kumimoji="0" lang="en-US" sz="1600" b="0" i="0" u="none" strike="noStrike" kern="1200" cap="none" spc="0" normalizeH="0" baseline="0" noProof="0">
                <a:ln>
                  <a:noFill/>
                </a:ln>
                <a:solidFill>
                  <a:srgbClr val="0A0A0A"/>
                </a:solidFill>
                <a:effectLst/>
                <a:uLnTx/>
                <a:uFillTx/>
                <a:latin typeface="Verlag Bold" pitchFamily="50" charset="0"/>
                <a:ea typeface="+mn-ea"/>
                <a:cs typeface="+mn-cs"/>
              </a:rPr>
              <a:t>Subtitle Text</a:t>
            </a:r>
          </a:p>
        </p:txBody>
      </p:sp>
      <p:sp>
        <p:nvSpPr>
          <p:cNvPr id="54" name="Text Placeholder 40">
            <a:extLst>
              <a:ext uri="{FF2B5EF4-FFF2-40B4-BE49-F238E27FC236}">
                <a16:creationId xmlns:a16="http://schemas.microsoft.com/office/drawing/2014/main" id="{6BB6FEB8-D799-4A1B-A99C-FAD40377071F}"/>
              </a:ext>
            </a:extLst>
          </p:cNvPr>
          <p:cNvSpPr>
            <a:spLocks noGrp="1"/>
          </p:cNvSpPr>
          <p:nvPr>
            <p:ph type="body" sz="quarter" idx="12" hasCustomPrompt="1"/>
          </p:nvPr>
        </p:nvSpPr>
        <p:spPr>
          <a:xfrm>
            <a:off x="4579144" y="2159113"/>
            <a:ext cx="3033712" cy="2683107"/>
          </a:xfrm>
        </p:spPr>
        <p:txBody>
          <a:bodyPr vert="horz" wrap="square" lIns="0" tIns="0" rIns="0" bIns="0" rtlCol="0" anchor="t" anchorCtr="0">
            <a:spAutoFit/>
          </a:bodyPr>
          <a:lstStyle>
            <a:lvl1pPr>
              <a:lnSpc>
                <a:spcPct val="114000"/>
              </a:lnSpc>
              <a:defRPr lang="en-US" b="0" i="0" baseline="0" dirty="0">
                <a:solidFill>
                  <a:schemeClr val="tx1"/>
                </a:solidFill>
                <a:effectLst/>
              </a:defRPr>
            </a:lvl1pPr>
          </a:lstStyle>
          <a:p>
            <a:pPr lvl="0">
              <a:lnSpc>
                <a:spcPct val="114000"/>
              </a:lnSpc>
            </a:pPr>
            <a:r>
              <a:rPr lang="en-US" sz="1400" b="0" i="0">
                <a:effectLst/>
                <a:latin typeface="Verlag Light" pitchFamily="50" charset="0"/>
              </a:rPr>
              <a:t>Lorem ipsum dolor sit amet, consectetur </a:t>
            </a:r>
            <a:r>
              <a:rPr lang="en-US" sz="1400" b="0" i="0" err="1">
                <a:effectLst/>
                <a:latin typeface="Verlag Light" pitchFamily="50" charset="0"/>
              </a:rPr>
              <a:t>adipiscing</a:t>
            </a:r>
            <a:r>
              <a:rPr lang="en-US" sz="1400" b="0" i="0">
                <a:effectLst/>
                <a:latin typeface="Verlag Light" pitchFamily="50" charset="0"/>
              </a:rPr>
              <a:t> elit, sed do eiusmod tempor incididunt ut labore et dolore magna aliqua. Ut enim ad minim veniam, quis nostrud exercitation ullamco laboris nisi ut aliquip ex ea </a:t>
            </a:r>
            <a:r>
              <a:rPr lang="en-US" sz="1400" b="0" i="0" err="1">
                <a:effectLst/>
                <a:latin typeface="Verlag Light" pitchFamily="50" charset="0"/>
              </a:rPr>
              <a:t>commodo</a:t>
            </a:r>
            <a:r>
              <a:rPr lang="en-US" sz="1400" b="0" i="0">
                <a:effectLst/>
                <a:latin typeface="Verlag Light" pitchFamily="50" charset="0"/>
              </a:rPr>
              <a:t> </a:t>
            </a:r>
            <a:r>
              <a:rPr lang="en-US" sz="1400" b="0" i="0" err="1">
                <a:effectLst/>
                <a:latin typeface="Verlag Light" pitchFamily="50" charset="0"/>
              </a:rPr>
              <a:t>consequat</a:t>
            </a:r>
            <a:r>
              <a:rPr lang="en-US" sz="1400" b="0" i="0">
                <a:effectLst/>
                <a:latin typeface="Verlag Light" pitchFamily="50" charset="0"/>
              </a:rPr>
              <a:t>. Duis </a:t>
            </a:r>
            <a:r>
              <a:rPr lang="en-US" sz="1400" b="0" i="0" err="1">
                <a:effectLst/>
                <a:latin typeface="Verlag Light" pitchFamily="50" charset="0"/>
              </a:rPr>
              <a:t>aute</a:t>
            </a:r>
            <a:r>
              <a:rPr lang="en-US" sz="1400" b="0" i="0">
                <a:effectLst/>
                <a:latin typeface="Verlag Light" pitchFamily="50" charset="0"/>
              </a:rPr>
              <a:t> </a:t>
            </a:r>
            <a:r>
              <a:rPr lang="en-US" sz="1400" b="0" i="0" err="1">
                <a:effectLst/>
                <a:latin typeface="Verlag Light" pitchFamily="50" charset="0"/>
              </a:rPr>
              <a:t>irure</a:t>
            </a:r>
            <a:r>
              <a:rPr lang="en-US" sz="1400" b="0" i="0">
                <a:effectLst/>
                <a:latin typeface="Verlag Light" pitchFamily="50" charset="0"/>
              </a:rPr>
              <a:t> dolor in </a:t>
            </a:r>
            <a:r>
              <a:rPr lang="en-US" sz="1400" b="0" i="0" err="1">
                <a:effectLst/>
                <a:latin typeface="Verlag Light" pitchFamily="50" charset="0"/>
              </a:rPr>
              <a:t>reprehenderit</a:t>
            </a:r>
            <a:r>
              <a:rPr lang="en-US" sz="1400" b="0" i="0">
                <a:effectLst/>
                <a:latin typeface="Verlag Light" pitchFamily="50" charset="0"/>
              </a:rPr>
              <a:t> in </a:t>
            </a:r>
            <a:r>
              <a:rPr lang="en-US" sz="1400" b="0" i="0" err="1">
                <a:effectLst/>
                <a:latin typeface="Verlag Light" pitchFamily="50" charset="0"/>
              </a:rPr>
              <a:t>voluptate</a:t>
            </a:r>
            <a:r>
              <a:rPr lang="en-US" sz="1400" b="0" i="0">
                <a:effectLst/>
                <a:latin typeface="Verlag Light" pitchFamily="50" charset="0"/>
              </a:rPr>
              <a:t> </a:t>
            </a:r>
            <a:r>
              <a:rPr lang="en-US" sz="1400" b="0" i="0" err="1">
                <a:effectLst/>
                <a:latin typeface="Verlag Light" pitchFamily="50" charset="0"/>
              </a:rPr>
              <a:t>velit</a:t>
            </a:r>
            <a:r>
              <a:rPr lang="en-US" sz="1400" b="0" i="0">
                <a:effectLst/>
                <a:latin typeface="Verlag Light" pitchFamily="50" charset="0"/>
              </a:rPr>
              <a:t> </a:t>
            </a:r>
            <a:r>
              <a:rPr lang="en-US" sz="1400" b="0" i="0" err="1">
                <a:effectLst/>
                <a:latin typeface="Verlag Light" pitchFamily="50" charset="0"/>
              </a:rPr>
              <a:t>esse</a:t>
            </a:r>
            <a:r>
              <a:rPr lang="en-US" sz="1400" b="0" i="0">
                <a:effectLst/>
                <a:latin typeface="Verlag Light" pitchFamily="50" charset="0"/>
              </a:rPr>
              <a:t> </a:t>
            </a:r>
            <a:r>
              <a:rPr lang="en-US" sz="1400" b="0" i="0" err="1">
                <a:effectLst/>
                <a:latin typeface="Verlag Light" pitchFamily="50" charset="0"/>
              </a:rPr>
              <a:t>cillum</a:t>
            </a:r>
            <a:r>
              <a:rPr lang="en-US" sz="1400" b="0" i="0">
                <a:effectLst/>
                <a:latin typeface="Verlag Light" pitchFamily="50" charset="0"/>
              </a:rPr>
              <a:t> dolore </a:t>
            </a:r>
            <a:r>
              <a:rPr lang="en-US" sz="1400" b="0" i="0" err="1">
                <a:effectLst/>
                <a:latin typeface="Verlag Light" pitchFamily="50" charset="0"/>
              </a:rPr>
              <a:t>eu</a:t>
            </a:r>
            <a:r>
              <a:rPr lang="en-US" sz="1400" b="0" i="0">
                <a:effectLst/>
                <a:latin typeface="Verlag Light" pitchFamily="50" charset="0"/>
              </a:rPr>
              <a:t> </a:t>
            </a:r>
            <a:r>
              <a:rPr lang="en-US" sz="1400" b="0" i="0" err="1">
                <a:effectLst/>
                <a:latin typeface="Verlag Light" pitchFamily="50" charset="0"/>
              </a:rPr>
              <a:t>fugiat</a:t>
            </a:r>
            <a:r>
              <a:rPr lang="en-US" sz="1400" b="0" i="0">
                <a:effectLst/>
                <a:latin typeface="Verlag Light" pitchFamily="50" charset="0"/>
              </a:rPr>
              <a:t> </a:t>
            </a:r>
            <a:r>
              <a:rPr lang="en-US" sz="1400" b="0" i="0" err="1">
                <a:effectLst/>
                <a:latin typeface="Verlag Light" pitchFamily="50" charset="0"/>
              </a:rPr>
              <a:t>nulla</a:t>
            </a:r>
            <a:r>
              <a:rPr lang="en-US" sz="1400" b="0" i="0">
                <a:effectLst/>
                <a:latin typeface="Verlag Light" pitchFamily="50" charset="0"/>
              </a:rPr>
              <a:t> pariatur. Excepteur sint occaecat cupidatat non proident, sunt in culpa qui officia deserunt mollit anim id est laborum.</a:t>
            </a:r>
            <a:endParaRPr lang="en-US" sz="1400">
              <a:latin typeface="Verlag Light" pitchFamily="50" charset="0"/>
            </a:endParaRPr>
          </a:p>
        </p:txBody>
      </p:sp>
      <p:sp>
        <p:nvSpPr>
          <p:cNvPr id="55" name="Text Placeholder 40">
            <a:extLst>
              <a:ext uri="{FF2B5EF4-FFF2-40B4-BE49-F238E27FC236}">
                <a16:creationId xmlns:a16="http://schemas.microsoft.com/office/drawing/2014/main" id="{E4C165CC-5F7D-4B9E-BFDA-0BABC01716C9}"/>
              </a:ext>
            </a:extLst>
          </p:cNvPr>
          <p:cNvSpPr>
            <a:spLocks noGrp="1"/>
          </p:cNvSpPr>
          <p:nvPr>
            <p:ph type="body" sz="quarter" idx="13" hasCustomPrompt="1"/>
          </p:nvPr>
        </p:nvSpPr>
        <p:spPr>
          <a:xfrm>
            <a:off x="8548688" y="2159112"/>
            <a:ext cx="3033712" cy="2683107"/>
          </a:xfrm>
        </p:spPr>
        <p:txBody>
          <a:bodyPr vert="horz" wrap="square" lIns="0" tIns="0" rIns="0" bIns="0" rtlCol="0" anchor="t" anchorCtr="0">
            <a:spAutoFit/>
          </a:bodyPr>
          <a:lstStyle>
            <a:lvl1pPr>
              <a:lnSpc>
                <a:spcPct val="114000"/>
              </a:lnSpc>
              <a:defRPr lang="en-US" b="0" i="0" baseline="0" dirty="0">
                <a:solidFill>
                  <a:schemeClr val="tx1"/>
                </a:solidFill>
                <a:effectLst/>
              </a:defRPr>
            </a:lvl1pPr>
          </a:lstStyle>
          <a:p>
            <a:pPr lvl="0">
              <a:lnSpc>
                <a:spcPct val="114000"/>
              </a:lnSpc>
            </a:pPr>
            <a:r>
              <a:rPr lang="en-US" sz="1400" b="0" i="0">
                <a:effectLst/>
                <a:latin typeface="Verlag Light" pitchFamily="50" charset="0"/>
              </a:rPr>
              <a:t>Lorem ipsum dolor sit amet, consectetur </a:t>
            </a:r>
            <a:r>
              <a:rPr lang="en-US" sz="1400" b="0" i="0" err="1">
                <a:effectLst/>
                <a:latin typeface="Verlag Light" pitchFamily="50" charset="0"/>
              </a:rPr>
              <a:t>adipiscing</a:t>
            </a:r>
            <a:r>
              <a:rPr lang="en-US" sz="1400" b="0" i="0">
                <a:effectLst/>
                <a:latin typeface="Verlag Light" pitchFamily="50" charset="0"/>
              </a:rPr>
              <a:t> elit, sed do eiusmod tempor incididunt ut labore et dolore magna aliqua. Ut enim ad minim veniam, quis nostrud exercitation ullamco laboris nisi ut aliquip ex ea </a:t>
            </a:r>
            <a:r>
              <a:rPr lang="en-US" sz="1400" b="0" i="0" err="1">
                <a:effectLst/>
                <a:latin typeface="Verlag Light" pitchFamily="50" charset="0"/>
              </a:rPr>
              <a:t>commodo</a:t>
            </a:r>
            <a:r>
              <a:rPr lang="en-US" sz="1400" b="0" i="0">
                <a:effectLst/>
                <a:latin typeface="Verlag Light" pitchFamily="50" charset="0"/>
              </a:rPr>
              <a:t> </a:t>
            </a:r>
            <a:r>
              <a:rPr lang="en-US" sz="1400" b="0" i="0" err="1">
                <a:effectLst/>
                <a:latin typeface="Verlag Light" pitchFamily="50" charset="0"/>
              </a:rPr>
              <a:t>consequat</a:t>
            </a:r>
            <a:r>
              <a:rPr lang="en-US" sz="1400" b="0" i="0">
                <a:effectLst/>
                <a:latin typeface="Verlag Light" pitchFamily="50" charset="0"/>
              </a:rPr>
              <a:t>. Duis </a:t>
            </a:r>
            <a:r>
              <a:rPr lang="en-US" sz="1400" b="0" i="0" err="1">
                <a:effectLst/>
                <a:latin typeface="Verlag Light" pitchFamily="50" charset="0"/>
              </a:rPr>
              <a:t>aute</a:t>
            </a:r>
            <a:r>
              <a:rPr lang="en-US" sz="1400" b="0" i="0">
                <a:effectLst/>
                <a:latin typeface="Verlag Light" pitchFamily="50" charset="0"/>
              </a:rPr>
              <a:t> </a:t>
            </a:r>
            <a:r>
              <a:rPr lang="en-US" sz="1400" b="0" i="0" err="1">
                <a:effectLst/>
                <a:latin typeface="Verlag Light" pitchFamily="50" charset="0"/>
              </a:rPr>
              <a:t>irure</a:t>
            </a:r>
            <a:r>
              <a:rPr lang="en-US" sz="1400" b="0" i="0">
                <a:effectLst/>
                <a:latin typeface="Verlag Light" pitchFamily="50" charset="0"/>
              </a:rPr>
              <a:t> dolor in </a:t>
            </a:r>
            <a:r>
              <a:rPr lang="en-US" sz="1400" b="0" i="0" err="1">
                <a:effectLst/>
                <a:latin typeface="Verlag Light" pitchFamily="50" charset="0"/>
              </a:rPr>
              <a:t>reprehenderit</a:t>
            </a:r>
            <a:r>
              <a:rPr lang="en-US" sz="1400" b="0" i="0">
                <a:effectLst/>
                <a:latin typeface="Verlag Light" pitchFamily="50" charset="0"/>
              </a:rPr>
              <a:t> in </a:t>
            </a:r>
            <a:r>
              <a:rPr lang="en-US" sz="1400" b="0" i="0" err="1">
                <a:effectLst/>
                <a:latin typeface="Verlag Light" pitchFamily="50" charset="0"/>
              </a:rPr>
              <a:t>voluptate</a:t>
            </a:r>
            <a:r>
              <a:rPr lang="en-US" sz="1400" b="0" i="0">
                <a:effectLst/>
                <a:latin typeface="Verlag Light" pitchFamily="50" charset="0"/>
              </a:rPr>
              <a:t> </a:t>
            </a:r>
            <a:r>
              <a:rPr lang="en-US" sz="1400" b="0" i="0" err="1">
                <a:effectLst/>
                <a:latin typeface="Verlag Light" pitchFamily="50" charset="0"/>
              </a:rPr>
              <a:t>velit</a:t>
            </a:r>
            <a:r>
              <a:rPr lang="en-US" sz="1400" b="0" i="0">
                <a:effectLst/>
                <a:latin typeface="Verlag Light" pitchFamily="50" charset="0"/>
              </a:rPr>
              <a:t> </a:t>
            </a:r>
            <a:r>
              <a:rPr lang="en-US" sz="1400" b="0" i="0" err="1">
                <a:effectLst/>
                <a:latin typeface="Verlag Light" pitchFamily="50" charset="0"/>
              </a:rPr>
              <a:t>esse</a:t>
            </a:r>
            <a:r>
              <a:rPr lang="en-US" sz="1400" b="0" i="0">
                <a:effectLst/>
                <a:latin typeface="Verlag Light" pitchFamily="50" charset="0"/>
              </a:rPr>
              <a:t> </a:t>
            </a:r>
            <a:r>
              <a:rPr lang="en-US" sz="1400" b="0" i="0" err="1">
                <a:effectLst/>
                <a:latin typeface="Verlag Light" pitchFamily="50" charset="0"/>
              </a:rPr>
              <a:t>cillum</a:t>
            </a:r>
            <a:r>
              <a:rPr lang="en-US" sz="1400" b="0" i="0">
                <a:effectLst/>
                <a:latin typeface="Verlag Light" pitchFamily="50" charset="0"/>
              </a:rPr>
              <a:t> dolore </a:t>
            </a:r>
            <a:r>
              <a:rPr lang="en-US" sz="1400" b="0" i="0" err="1">
                <a:effectLst/>
                <a:latin typeface="Verlag Light" pitchFamily="50" charset="0"/>
              </a:rPr>
              <a:t>eu</a:t>
            </a:r>
            <a:r>
              <a:rPr lang="en-US" sz="1400" b="0" i="0">
                <a:effectLst/>
                <a:latin typeface="Verlag Light" pitchFamily="50" charset="0"/>
              </a:rPr>
              <a:t> </a:t>
            </a:r>
            <a:r>
              <a:rPr lang="en-US" sz="1400" b="0" i="0" err="1">
                <a:effectLst/>
                <a:latin typeface="Verlag Light" pitchFamily="50" charset="0"/>
              </a:rPr>
              <a:t>fugiat</a:t>
            </a:r>
            <a:r>
              <a:rPr lang="en-US" sz="1400" b="0" i="0">
                <a:effectLst/>
                <a:latin typeface="Verlag Light" pitchFamily="50" charset="0"/>
              </a:rPr>
              <a:t> </a:t>
            </a:r>
            <a:r>
              <a:rPr lang="en-US" sz="1400" b="0" i="0" err="1">
                <a:effectLst/>
                <a:latin typeface="Verlag Light" pitchFamily="50" charset="0"/>
              </a:rPr>
              <a:t>nulla</a:t>
            </a:r>
            <a:r>
              <a:rPr lang="en-US" sz="1400" b="0" i="0">
                <a:effectLst/>
                <a:latin typeface="Verlag Light" pitchFamily="50" charset="0"/>
              </a:rPr>
              <a:t> pariatur. Excepteur sint occaecat cupidatat non proident, sunt in culpa qui officia deserunt mollit anim id est laborum.</a:t>
            </a:r>
            <a:endParaRPr lang="en-US" sz="1400">
              <a:latin typeface="Verlag Light" pitchFamily="50" charset="0"/>
            </a:endParaRPr>
          </a:p>
        </p:txBody>
      </p:sp>
      <p:sp>
        <p:nvSpPr>
          <p:cNvPr id="2" name="Title 1"/>
          <p:cNvSpPr>
            <a:spLocks noGrp="1"/>
          </p:cNvSpPr>
          <p:nvPr>
            <p:ph type="title" hasCustomPrompt="1"/>
          </p:nvPr>
        </p:nvSpPr>
        <p:spPr>
          <a:xfrm>
            <a:off x="609600" y="612397"/>
            <a:ext cx="10972800" cy="452432"/>
          </a:xfrm>
        </p:spPr>
        <p:txBody>
          <a:bodyPr vert="horz" wrap="square" lIns="0" tIns="0" rIns="0" bIns="118872" rtlCol="0" anchor="t" anchorCtr="0">
            <a:spAutoFit/>
          </a:bodyPr>
          <a:lstStyle>
            <a:lvl1pPr>
              <a:defRPr lang="en-US" sz="2400"/>
            </a:lvl1pPr>
          </a:lstStyle>
          <a:p>
            <a:pPr lvl="0"/>
            <a:r>
              <a:rPr lang="en-US"/>
              <a:t>CLICK TO EDIT MASTER TITLE STYLE</a:t>
            </a:r>
          </a:p>
        </p:txBody>
      </p:sp>
      <p:cxnSp>
        <p:nvCxnSpPr>
          <p:cNvPr id="27" name="Straight Connector 26">
            <a:extLst>
              <a:ext uri="{FF2B5EF4-FFF2-40B4-BE49-F238E27FC236}">
                <a16:creationId xmlns:a16="http://schemas.microsoft.com/office/drawing/2014/main" id="{31854AC9-F61B-421D-A67B-30194EB2E9B9}"/>
              </a:ext>
            </a:extLst>
          </p:cNvPr>
          <p:cNvCxnSpPr>
            <a:cxnSpLocks/>
          </p:cNvCxnSpPr>
          <p:nvPr userDrawn="1"/>
        </p:nvCxnSpPr>
        <p:spPr>
          <a:xfrm flipH="1">
            <a:off x="623460" y="412866"/>
            <a:ext cx="20116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0"/>
          </p:nvPr>
        </p:nvSpPr>
        <p:spPr/>
        <p:txBody>
          <a:bodyPr/>
          <a:lstStyle/>
          <a:p>
            <a:fld id="{E9625C4B-B71B-4BE7-9266-E8021570290B}" type="slidenum">
              <a:rPr lang="en-US" smtClean="0"/>
              <a:pPr/>
              <a:t>‹#›</a:t>
            </a:fld>
            <a:endParaRPr lang="en-US"/>
          </a:p>
        </p:txBody>
      </p:sp>
      <p:sp>
        <p:nvSpPr>
          <p:cNvPr id="41" name="Text Placeholder 40">
            <a:extLst>
              <a:ext uri="{FF2B5EF4-FFF2-40B4-BE49-F238E27FC236}">
                <a16:creationId xmlns:a16="http://schemas.microsoft.com/office/drawing/2014/main" id="{36A9D436-F1E4-41FE-8E7D-31E3835D5070}"/>
              </a:ext>
            </a:extLst>
          </p:cNvPr>
          <p:cNvSpPr>
            <a:spLocks noGrp="1"/>
          </p:cNvSpPr>
          <p:nvPr>
            <p:ph type="body" sz="quarter" idx="11" hasCustomPrompt="1"/>
          </p:nvPr>
        </p:nvSpPr>
        <p:spPr>
          <a:xfrm>
            <a:off x="623888" y="2159114"/>
            <a:ext cx="3033712" cy="2683107"/>
          </a:xfrm>
        </p:spPr>
        <p:txBody>
          <a:bodyPr vert="horz" wrap="square" lIns="0" tIns="0" rIns="0" bIns="0" rtlCol="0" anchor="t" anchorCtr="0">
            <a:spAutoFit/>
          </a:bodyPr>
          <a:lstStyle>
            <a:lvl1pPr>
              <a:lnSpc>
                <a:spcPct val="114000"/>
              </a:lnSpc>
              <a:defRPr lang="en-US" b="0" i="0" baseline="0" dirty="0">
                <a:solidFill>
                  <a:schemeClr val="tx1"/>
                </a:solidFill>
                <a:effectLst/>
              </a:defRPr>
            </a:lvl1pPr>
          </a:lstStyle>
          <a:p>
            <a:pPr lvl="0">
              <a:lnSpc>
                <a:spcPct val="114000"/>
              </a:lnSpc>
            </a:pPr>
            <a:r>
              <a:rPr lang="en-US" sz="1400" b="0" i="0">
                <a:effectLst/>
                <a:latin typeface="Verlag Light" pitchFamily="50" charset="0"/>
              </a:rPr>
              <a:t>Lorem ipsum dolor sit amet, consectetur </a:t>
            </a:r>
            <a:r>
              <a:rPr lang="en-US" sz="1400" b="0" i="0" err="1">
                <a:effectLst/>
                <a:latin typeface="Verlag Light" pitchFamily="50" charset="0"/>
              </a:rPr>
              <a:t>adipiscing</a:t>
            </a:r>
            <a:r>
              <a:rPr lang="en-US" sz="1400" b="0" i="0">
                <a:effectLst/>
                <a:latin typeface="Verlag Light" pitchFamily="50" charset="0"/>
              </a:rPr>
              <a:t> elit, sed do eiusmod tempor incididunt ut labore et dolore magna aliqua. Ut enim ad minim veniam, quis nostrud exercitation ullamco laboris nisi ut aliquip ex ea </a:t>
            </a:r>
            <a:r>
              <a:rPr lang="en-US" sz="1400" b="0" i="0" err="1">
                <a:effectLst/>
                <a:latin typeface="Verlag Light" pitchFamily="50" charset="0"/>
              </a:rPr>
              <a:t>commodo</a:t>
            </a:r>
            <a:r>
              <a:rPr lang="en-US" sz="1400" b="0" i="0">
                <a:effectLst/>
                <a:latin typeface="Verlag Light" pitchFamily="50" charset="0"/>
              </a:rPr>
              <a:t> </a:t>
            </a:r>
            <a:r>
              <a:rPr lang="en-US" sz="1400" b="0" i="0" err="1">
                <a:effectLst/>
                <a:latin typeface="Verlag Light" pitchFamily="50" charset="0"/>
              </a:rPr>
              <a:t>consequat</a:t>
            </a:r>
            <a:r>
              <a:rPr lang="en-US" sz="1400" b="0" i="0">
                <a:effectLst/>
                <a:latin typeface="Verlag Light" pitchFamily="50" charset="0"/>
              </a:rPr>
              <a:t>. Duis </a:t>
            </a:r>
            <a:r>
              <a:rPr lang="en-US" sz="1400" b="0" i="0" err="1">
                <a:effectLst/>
                <a:latin typeface="Verlag Light" pitchFamily="50" charset="0"/>
              </a:rPr>
              <a:t>aute</a:t>
            </a:r>
            <a:r>
              <a:rPr lang="en-US" sz="1400" b="0" i="0">
                <a:effectLst/>
                <a:latin typeface="Verlag Light" pitchFamily="50" charset="0"/>
              </a:rPr>
              <a:t> </a:t>
            </a:r>
            <a:r>
              <a:rPr lang="en-US" sz="1400" b="0" i="0" err="1">
                <a:effectLst/>
                <a:latin typeface="Verlag Light" pitchFamily="50" charset="0"/>
              </a:rPr>
              <a:t>irure</a:t>
            </a:r>
            <a:r>
              <a:rPr lang="en-US" sz="1400" b="0" i="0">
                <a:effectLst/>
                <a:latin typeface="Verlag Light" pitchFamily="50" charset="0"/>
              </a:rPr>
              <a:t> dolor in </a:t>
            </a:r>
            <a:r>
              <a:rPr lang="en-US" sz="1400" b="0" i="0" err="1">
                <a:effectLst/>
                <a:latin typeface="Verlag Light" pitchFamily="50" charset="0"/>
              </a:rPr>
              <a:t>reprehenderit</a:t>
            </a:r>
            <a:r>
              <a:rPr lang="en-US" sz="1400" b="0" i="0">
                <a:effectLst/>
                <a:latin typeface="Verlag Light" pitchFamily="50" charset="0"/>
              </a:rPr>
              <a:t> in </a:t>
            </a:r>
            <a:r>
              <a:rPr lang="en-US" sz="1400" b="0" i="0" err="1">
                <a:effectLst/>
                <a:latin typeface="Verlag Light" pitchFamily="50" charset="0"/>
              </a:rPr>
              <a:t>voluptate</a:t>
            </a:r>
            <a:r>
              <a:rPr lang="en-US" sz="1400" b="0" i="0">
                <a:effectLst/>
                <a:latin typeface="Verlag Light" pitchFamily="50" charset="0"/>
              </a:rPr>
              <a:t> </a:t>
            </a:r>
            <a:r>
              <a:rPr lang="en-US" sz="1400" b="0" i="0" err="1">
                <a:effectLst/>
                <a:latin typeface="Verlag Light" pitchFamily="50" charset="0"/>
              </a:rPr>
              <a:t>velit</a:t>
            </a:r>
            <a:r>
              <a:rPr lang="en-US" sz="1400" b="0" i="0">
                <a:effectLst/>
                <a:latin typeface="Verlag Light" pitchFamily="50" charset="0"/>
              </a:rPr>
              <a:t> </a:t>
            </a:r>
            <a:r>
              <a:rPr lang="en-US" sz="1400" b="0" i="0" err="1">
                <a:effectLst/>
                <a:latin typeface="Verlag Light" pitchFamily="50" charset="0"/>
              </a:rPr>
              <a:t>esse</a:t>
            </a:r>
            <a:r>
              <a:rPr lang="en-US" sz="1400" b="0" i="0">
                <a:effectLst/>
                <a:latin typeface="Verlag Light" pitchFamily="50" charset="0"/>
              </a:rPr>
              <a:t> </a:t>
            </a:r>
            <a:r>
              <a:rPr lang="en-US" sz="1400" b="0" i="0" err="1">
                <a:effectLst/>
                <a:latin typeface="Verlag Light" pitchFamily="50" charset="0"/>
              </a:rPr>
              <a:t>cillum</a:t>
            </a:r>
            <a:r>
              <a:rPr lang="en-US" sz="1400" b="0" i="0">
                <a:effectLst/>
                <a:latin typeface="Verlag Light" pitchFamily="50" charset="0"/>
              </a:rPr>
              <a:t> dolore </a:t>
            </a:r>
            <a:r>
              <a:rPr lang="en-US" sz="1400" b="0" i="0" err="1">
                <a:effectLst/>
                <a:latin typeface="Verlag Light" pitchFamily="50" charset="0"/>
              </a:rPr>
              <a:t>eu</a:t>
            </a:r>
            <a:r>
              <a:rPr lang="en-US" sz="1400" b="0" i="0">
                <a:effectLst/>
                <a:latin typeface="Verlag Light" pitchFamily="50" charset="0"/>
              </a:rPr>
              <a:t> </a:t>
            </a:r>
            <a:r>
              <a:rPr lang="en-US" sz="1400" b="0" i="0" err="1">
                <a:effectLst/>
                <a:latin typeface="Verlag Light" pitchFamily="50" charset="0"/>
              </a:rPr>
              <a:t>fugiat</a:t>
            </a:r>
            <a:r>
              <a:rPr lang="en-US" sz="1400" b="0" i="0">
                <a:effectLst/>
                <a:latin typeface="Verlag Light" pitchFamily="50" charset="0"/>
              </a:rPr>
              <a:t> </a:t>
            </a:r>
            <a:r>
              <a:rPr lang="en-US" sz="1400" b="0" i="0" err="1">
                <a:effectLst/>
                <a:latin typeface="Verlag Light" pitchFamily="50" charset="0"/>
              </a:rPr>
              <a:t>nulla</a:t>
            </a:r>
            <a:r>
              <a:rPr lang="en-US" sz="1400" b="0" i="0">
                <a:effectLst/>
                <a:latin typeface="Verlag Light" pitchFamily="50" charset="0"/>
              </a:rPr>
              <a:t> pariatur. Excepteur sint occaecat cupidatat non proident, sunt in culpa qui officia deserunt mollit anim id est laborum.</a:t>
            </a:r>
            <a:endParaRPr lang="en-US" sz="1400">
              <a:latin typeface="Verlag Light" pitchFamily="50" charset="0"/>
            </a:endParaRPr>
          </a:p>
        </p:txBody>
      </p:sp>
      <p:grpSp>
        <p:nvGrpSpPr>
          <p:cNvPr id="51" name="Group 50">
            <a:extLst>
              <a:ext uri="{FF2B5EF4-FFF2-40B4-BE49-F238E27FC236}">
                <a16:creationId xmlns:a16="http://schemas.microsoft.com/office/drawing/2014/main" id="{1F89F2D4-CC2F-4F51-BA95-291C494487CA}"/>
              </a:ext>
            </a:extLst>
          </p:cNvPr>
          <p:cNvGrpSpPr/>
          <p:nvPr userDrawn="1"/>
        </p:nvGrpSpPr>
        <p:grpSpPr>
          <a:xfrm>
            <a:off x="4114800" y="1625647"/>
            <a:ext cx="3962400" cy="3311553"/>
            <a:chOff x="4114800" y="1750802"/>
            <a:chExt cx="3962400" cy="3186398"/>
          </a:xfrm>
        </p:grpSpPr>
        <p:cxnSp>
          <p:nvCxnSpPr>
            <p:cNvPr id="52" name="Straight Connector 51">
              <a:extLst>
                <a:ext uri="{FF2B5EF4-FFF2-40B4-BE49-F238E27FC236}">
                  <a16:creationId xmlns:a16="http://schemas.microsoft.com/office/drawing/2014/main" id="{589F5398-95E7-4FF2-BD4C-B9A08946C9B3}"/>
                </a:ext>
              </a:extLst>
            </p:cNvPr>
            <p:cNvCxnSpPr/>
            <p:nvPr/>
          </p:nvCxnSpPr>
          <p:spPr>
            <a:xfrm>
              <a:off x="4114800" y="1750803"/>
              <a:ext cx="0" cy="31863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B5FFFE8-716B-43C0-961E-DA48DAD1E2BC}"/>
                </a:ext>
              </a:extLst>
            </p:cNvPr>
            <p:cNvCxnSpPr/>
            <p:nvPr/>
          </p:nvCxnSpPr>
          <p:spPr>
            <a:xfrm>
              <a:off x="8077200" y="1750802"/>
              <a:ext cx="0" cy="31863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10512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_Slide_Image">
    <p:bg>
      <p:bgRef idx="1001">
        <a:schemeClr val="bg1"/>
      </p:bgRef>
    </p:bg>
    <p:spTree>
      <p:nvGrpSpPr>
        <p:cNvPr id="1" name=""/>
        <p:cNvGrpSpPr/>
        <p:nvPr/>
      </p:nvGrpSpPr>
      <p:grpSpPr>
        <a:xfrm>
          <a:off x="0" y="0"/>
          <a:ext cx="0" cy="0"/>
          <a:chOff x="0" y="0"/>
          <a:chExt cx="0" cy="0"/>
        </a:xfrm>
      </p:grpSpPr>
      <p:sp>
        <p:nvSpPr>
          <p:cNvPr id="3" name="Picture Placeholder 7" descr="This photo is a 'placeholder' only. Drag or drop your photo here, or click and tap the center to insert a photo.">
            <a:extLst>
              <a:ext uri="{FF2B5EF4-FFF2-40B4-BE49-F238E27FC236}">
                <a16:creationId xmlns:a16="http://schemas.microsoft.com/office/drawing/2014/main" id="{4488104B-F8AD-410F-BFE6-4CF742ED0131}"/>
              </a:ext>
            </a:extLst>
          </p:cNvPr>
          <p:cNvSpPr>
            <a:spLocks noGrp="1"/>
          </p:cNvSpPr>
          <p:nvPr>
            <p:ph type="pic" sz="quarter" idx="10" hasCustomPrompt="1"/>
          </p:nvPr>
        </p:nvSpPr>
        <p:spPr bwMode="ltGray">
          <a:xfrm>
            <a:off x="0" y="0"/>
            <a:ext cx="12192000" cy="6858000"/>
          </a:xfrm>
          <a:blipFill>
            <a:blip r:embed="rId2" cstate="email">
              <a:extLst>
                <a:ext uri="{28A0092B-C50C-407E-A947-70E740481C1C}">
                  <a14:useLocalDpi xmlns:a14="http://schemas.microsoft.com/office/drawing/2010/main"/>
                </a:ext>
              </a:extLst>
            </a:blip>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8329897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_Slide_Blue">
    <p:bg>
      <p:bgPr>
        <a:solidFill>
          <a:schemeClr val="accent4"/>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sp>
        <p:nvSpPr>
          <p:cNvPr id="2" name="Right Triangle 1">
            <a:extLst>
              <a:ext uri="{FF2B5EF4-FFF2-40B4-BE49-F238E27FC236}">
                <a16:creationId xmlns:a16="http://schemas.microsoft.com/office/drawing/2014/main" id="{CFF6949B-2D56-4189-8DE1-ABCB5B89294A}"/>
              </a:ext>
            </a:extLst>
          </p:cNvPr>
          <p:cNvSpPr/>
          <p:nvPr userDrawn="1"/>
        </p:nvSpPr>
        <p:spPr>
          <a:xfrm rot="5400000" flipH="1" flipV="1">
            <a:off x="8861324" y="3537614"/>
            <a:ext cx="4129195" cy="2543662"/>
          </a:xfrm>
          <a:prstGeom prst="rtTriangl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D929EFB-892B-46A9-8594-1C1F4EECF6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40971" y="5665560"/>
            <a:ext cx="1521500" cy="800308"/>
          </a:xfrm>
          <a:prstGeom prst="rect">
            <a:avLst/>
          </a:prstGeom>
        </p:spPr>
      </p:pic>
    </p:spTree>
    <p:extLst>
      <p:ext uri="{BB962C8B-B14F-4D97-AF65-F5344CB8AC3E}">
        <p14:creationId xmlns:p14="http://schemas.microsoft.com/office/powerpoint/2010/main" val="37712367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_Slide_Gray">
    <p:bg>
      <p:bgPr>
        <a:solidFill>
          <a:schemeClr val="tx1">
            <a:lumMod val="95000"/>
          </a:schemeClr>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accent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bg1"/>
                </a:solidFill>
                <a:latin typeface="+mn-lt"/>
                <a:cs typeface="Segoe UI" panose="020B0502040204020203" pitchFamily="34" charset="0"/>
              </a:defRPr>
            </a:lvl1pPr>
          </a:lstStyle>
          <a:p>
            <a:pPr lvl="0"/>
            <a:r>
              <a:rPr lang="en-US"/>
              <a:t>Speaker name or subtitle text</a:t>
            </a:r>
          </a:p>
        </p:txBody>
      </p:sp>
      <p:sp>
        <p:nvSpPr>
          <p:cNvPr id="2" name="Right Triangle 1">
            <a:extLst>
              <a:ext uri="{FF2B5EF4-FFF2-40B4-BE49-F238E27FC236}">
                <a16:creationId xmlns:a16="http://schemas.microsoft.com/office/drawing/2014/main" id="{CFF6949B-2D56-4189-8DE1-ABCB5B89294A}"/>
              </a:ext>
            </a:extLst>
          </p:cNvPr>
          <p:cNvSpPr/>
          <p:nvPr userDrawn="1"/>
        </p:nvSpPr>
        <p:spPr>
          <a:xfrm rot="5400000" flipH="1" flipV="1">
            <a:off x="8861324" y="3537614"/>
            <a:ext cx="4129195" cy="2543662"/>
          </a:xfrm>
          <a:prstGeom prst="rtTriangl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D929EFB-892B-46A9-8594-1C1F4EECF6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40971" y="5665560"/>
            <a:ext cx="1521500" cy="800308"/>
          </a:xfrm>
          <a:prstGeom prst="rect">
            <a:avLst/>
          </a:prstGeom>
        </p:spPr>
      </p:pic>
    </p:spTree>
    <p:extLst>
      <p:ext uri="{BB962C8B-B14F-4D97-AF65-F5344CB8AC3E}">
        <p14:creationId xmlns:p14="http://schemas.microsoft.com/office/powerpoint/2010/main" val="12762796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am_Slide_Gray">
    <p:spTree>
      <p:nvGrpSpPr>
        <p:cNvPr id="1" name=""/>
        <p:cNvGrpSpPr/>
        <p:nvPr/>
      </p:nvGrpSpPr>
      <p:grpSpPr>
        <a:xfrm>
          <a:off x="0" y="0"/>
          <a:ext cx="0" cy="0"/>
          <a:chOff x="0" y="0"/>
          <a:chExt cx="0" cy="0"/>
        </a:xfrm>
      </p:grpSpPr>
      <p:sp>
        <p:nvSpPr>
          <p:cNvPr id="8" name="Rectangle 7"/>
          <p:cNvSpPr/>
          <p:nvPr userDrawn="1"/>
        </p:nvSpPr>
        <p:spPr>
          <a:xfrm>
            <a:off x="336885" y="355060"/>
            <a:ext cx="11518232" cy="54692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a:extLst>
              <a:ext uri="{FF2B5EF4-FFF2-40B4-BE49-F238E27FC236}">
                <a16:creationId xmlns:a16="http://schemas.microsoft.com/office/drawing/2014/main" id="{246BA1D8-D699-204B-BAC6-664D1883549F}"/>
              </a:ext>
            </a:extLst>
          </p:cNvPr>
          <p:cNvSpPr txBox="1">
            <a:spLocks/>
          </p:cNvSpPr>
          <p:nvPr userDrawn="1"/>
        </p:nvSpPr>
        <p:spPr>
          <a:xfrm>
            <a:off x="149895" y="6257924"/>
            <a:ext cx="797487" cy="472795"/>
          </a:xfrm>
          <a:prstGeom prst="rect">
            <a:avLst/>
          </a:prstGeom>
        </p:spPr>
        <p:txBody>
          <a:bodyPr vert="horz" lIns="91440" tIns="45720" rIns="91440" bIns="45720" rtlCol="0" anchor="ctr"/>
          <a:lstStyle>
            <a:defPPr>
              <a:defRPr lang="en-US"/>
            </a:defPPr>
            <a:lvl1pPr marL="0" algn="ctr" defTabSz="914400" rtl="0" eaLnBrk="1" latinLnBrk="0" hangingPunct="1">
              <a:defRPr sz="900" b="0" i="0" kern="1200">
                <a:solidFill>
                  <a:srgbClr val="0062CF"/>
                </a:solidFill>
                <a:latin typeface="Segoe UI Light" panose="020B0502040204020203" pitchFamily="34" charset="0"/>
                <a:ea typeface="+mn-ea"/>
                <a:cs typeface="Segoe UI Light"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rPr>
              <a:t>PAGE </a:t>
            </a:r>
            <a:fld id="{19C658C0-AC4E-6049-9298-D599250AF0B2}" type="slidenum">
              <a:rPr lang="en-US" smtClean="0">
                <a:solidFill>
                  <a:schemeClr val="tx1"/>
                </a:solidFill>
              </a:rPr>
              <a:pPr/>
              <a:t>‹#›</a:t>
            </a:fld>
            <a:endParaRPr lang="en-US">
              <a:solidFill>
                <a:schemeClr val="tx1"/>
              </a:solidFill>
            </a:endParaRPr>
          </a:p>
        </p:txBody>
      </p:sp>
      <p:sp>
        <p:nvSpPr>
          <p:cNvPr id="3" name="Trapezoid 2">
            <a:extLst>
              <a:ext uri="{FF2B5EF4-FFF2-40B4-BE49-F238E27FC236}">
                <a16:creationId xmlns:a16="http://schemas.microsoft.com/office/drawing/2014/main" id="{4FE70EDA-5CB3-AA4D-BA8E-9C753934504A}"/>
              </a:ext>
            </a:extLst>
          </p:cNvPr>
          <p:cNvSpPr/>
          <p:nvPr userDrawn="1"/>
        </p:nvSpPr>
        <p:spPr>
          <a:xfrm rot="10800000">
            <a:off x="336883" y="5824330"/>
            <a:ext cx="11518232" cy="742537"/>
          </a:xfrm>
          <a:prstGeom prst="trapezoid">
            <a:avLst>
              <a:gd name="adj" fmla="val 11234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97427B0-3293-4DDC-B1B8-55C2CBE40B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99127" y="6257924"/>
            <a:ext cx="555988" cy="292449"/>
          </a:xfrm>
          <a:prstGeom prst="rect">
            <a:avLst/>
          </a:prstGeom>
        </p:spPr>
      </p:pic>
      <p:sp>
        <p:nvSpPr>
          <p:cNvPr id="14" name="Title 1">
            <a:extLst>
              <a:ext uri="{FF2B5EF4-FFF2-40B4-BE49-F238E27FC236}">
                <a16:creationId xmlns:a16="http://schemas.microsoft.com/office/drawing/2014/main" id="{27B00151-DA14-4560-8B1A-B11281B3C44C}"/>
              </a:ext>
            </a:extLst>
          </p:cNvPr>
          <p:cNvSpPr>
            <a:spLocks noGrp="1"/>
          </p:cNvSpPr>
          <p:nvPr>
            <p:ph type="title"/>
          </p:nvPr>
        </p:nvSpPr>
        <p:spPr>
          <a:xfrm>
            <a:off x="588263" y="457200"/>
            <a:ext cx="11018520" cy="553998"/>
          </a:xfrm>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91316024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plitScree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46BA1D8-D699-204B-BAC6-664D1883549F}"/>
              </a:ext>
            </a:extLst>
          </p:cNvPr>
          <p:cNvSpPr txBox="1">
            <a:spLocks/>
          </p:cNvSpPr>
          <p:nvPr userDrawn="1"/>
        </p:nvSpPr>
        <p:spPr>
          <a:xfrm>
            <a:off x="149895" y="6257924"/>
            <a:ext cx="797487" cy="472795"/>
          </a:xfrm>
          <a:prstGeom prst="rect">
            <a:avLst/>
          </a:prstGeom>
        </p:spPr>
        <p:txBody>
          <a:bodyPr vert="horz" lIns="91440" tIns="45720" rIns="91440" bIns="45720" rtlCol="0" anchor="ctr"/>
          <a:lstStyle>
            <a:defPPr>
              <a:defRPr lang="en-US"/>
            </a:defPPr>
            <a:lvl1pPr marL="0" algn="ctr" defTabSz="914400" rtl="0" eaLnBrk="1" latinLnBrk="0" hangingPunct="1">
              <a:defRPr sz="900" b="0" i="0" kern="1200">
                <a:solidFill>
                  <a:srgbClr val="0062CF"/>
                </a:solidFill>
                <a:latin typeface="Segoe UI Light" panose="020B0502040204020203" pitchFamily="34" charset="0"/>
                <a:ea typeface="+mn-ea"/>
                <a:cs typeface="Segoe UI Light"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rPr>
              <a:t>PAGE </a:t>
            </a:r>
            <a:fld id="{19C658C0-AC4E-6049-9298-D599250AF0B2}" type="slidenum">
              <a:rPr lang="en-US" smtClean="0">
                <a:solidFill>
                  <a:schemeClr val="tx1"/>
                </a:solidFill>
              </a:rPr>
              <a:pPr/>
              <a:t>‹#›</a:t>
            </a:fld>
            <a:endParaRPr lang="en-US">
              <a:solidFill>
                <a:schemeClr val="tx1"/>
              </a:solidFill>
            </a:endParaRPr>
          </a:p>
        </p:txBody>
      </p:sp>
      <p:pic>
        <p:nvPicPr>
          <p:cNvPr id="2" name="Picture 1">
            <a:extLst>
              <a:ext uri="{FF2B5EF4-FFF2-40B4-BE49-F238E27FC236}">
                <a16:creationId xmlns:a16="http://schemas.microsoft.com/office/drawing/2014/main" id="{A97427B0-3293-4DDC-B1B8-55C2CBE40B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99127" y="6257924"/>
            <a:ext cx="555988" cy="292449"/>
          </a:xfrm>
          <a:prstGeom prst="rect">
            <a:avLst/>
          </a:prstGeom>
        </p:spPr>
      </p:pic>
      <p:sp>
        <p:nvSpPr>
          <p:cNvPr id="14" name="Title 1">
            <a:extLst>
              <a:ext uri="{FF2B5EF4-FFF2-40B4-BE49-F238E27FC236}">
                <a16:creationId xmlns:a16="http://schemas.microsoft.com/office/drawing/2014/main" id="{27B00151-DA14-4560-8B1A-B11281B3C44C}"/>
              </a:ext>
            </a:extLst>
          </p:cNvPr>
          <p:cNvSpPr>
            <a:spLocks noGrp="1"/>
          </p:cNvSpPr>
          <p:nvPr>
            <p:ph type="title"/>
          </p:nvPr>
        </p:nvSpPr>
        <p:spPr>
          <a:xfrm>
            <a:off x="588263" y="1876926"/>
            <a:ext cx="5259084" cy="1224988"/>
          </a:xfrm>
        </p:spPr>
        <p:txBody>
          <a:bodyPr/>
          <a:lstStyle>
            <a:lvl1pPr>
              <a:defRPr>
                <a:solidFill>
                  <a:schemeClr val="accent1"/>
                </a:solidFill>
              </a:defRPr>
            </a:lvl1pPr>
          </a:lstStyle>
          <a:p>
            <a:r>
              <a:rPr lang="en-US"/>
              <a:t>Click to edit Master title style</a:t>
            </a:r>
          </a:p>
        </p:txBody>
      </p:sp>
      <p:grpSp>
        <p:nvGrpSpPr>
          <p:cNvPr id="5" name="Group 4">
            <a:extLst>
              <a:ext uri="{FF2B5EF4-FFF2-40B4-BE49-F238E27FC236}">
                <a16:creationId xmlns:a16="http://schemas.microsoft.com/office/drawing/2014/main" id="{85436AF7-8072-4CDA-935D-BA923DF8C44C}"/>
              </a:ext>
            </a:extLst>
          </p:cNvPr>
          <p:cNvGrpSpPr/>
          <p:nvPr userDrawn="1"/>
        </p:nvGrpSpPr>
        <p:grpSpPr>
          <a:xfrm>
            <a:off x="6095995" y="457200"/>
            <a:ext cx="5759121" cy="6109666"/>
            <a:chOff x="6095995" y="355060"/>
            <a:chExt cx="5759121" cy="6211806"/>
          </a:xfrm>
        </p:grpSpPr>
        <p:sp>
          <p:nvSpPr>
            <p:cNvPr id="8" name="Rectangle 7"/>
            <p:cNvSpPr/>
            <p:nvPr userDrawn="1"/>
          </p:nvSpPr>
          <p:spPr>
            <a:xfrm>
              <a:off x="6095999" y="355060"/>
              <a:ext cx="5759117" cy="54692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rapezoid 2">
              <a:extLst>
                <a:ext uri="{FF2B5EF4-FFF2-40B4-BE49-F238E27FC236}">
                  <a16:creationId xmlns:a16="http://schemas.microsoft.com/office/drawing/2014/main" id="{4FE70EDA-5CB3-AA4D-BA8E-9C753934504A}"/>
                </a:ext>
              </a:extLst>
            </p:cNvPr>
            <p:cNvSpPr/>
            <p:nvPr userDrawn="1"/>
          </p:nvSpPr>
          <p:spPr>
            <a:xfrm rot="10800000">
              <a:off x="6095997" y="5824329"/>
              <a:ext cx="5759117" cy="742537"/>
            </a:xfrm>
            <a:prstGeom prst="trapezoid">
              <a:avLst>
                <a:gd name="adj" fmla="val 11234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634E275-4510-4DC2-8E47-9BF6D6FF58C2}"/>
                </a:ext>
              </a:extLst>
            </p:cNvPr>
            <p:cNvSpPr/>
            <p:nvPr userDrawn="1"/>
          </p:nvSpPr>
          <p:spPr>
            <a:xfrm>
              <a:off x="6095995" y="3043989"/>
              <a:ext cx="3842089" cy="35063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10" name="Text Placeholder 3">
            <a:extLst>
              <a:ext uri="{FF2B5EF4-FFF2-40B4-BE49-F238E27FC236}">
                <a16:creationId xmlns:a16="http://schemas.microsoft.com/office/drawing/2014/main" id="{974CE28E-55A3-4635-9951-398E717CE670}"/>
              </a:ext>
            </a:extLst>
          </p:cNvPr>
          <p:cNvSpPr>
            <a:spLocks noGrp="1"/>
          </p:cNvSpPr>
          <p:nvPr>
            <p:ph type="body" sz="quarter" idx="10"/>
          </p:nvPr>
        </p:nvSpPr>
        <p:spPr>
          <a:xfrm>
            <a:off x="588263" y="3417416"/>
            <a:ext cx="5259084" cy="1440394"/>
          </a:xfrm>
        </p:spPr>
        <p:txBody>
          <a:bodyPr wrap="square">
            <a:spAutoFit/>
          </a:bodyPr>
          <a:lstStyle>
            <a:lvl1pPr marL="0" indent="0">
              <a:buNone/>
              <a:defRPr sz="2400"/>
            </a:lvl1pPr>
            <a:lvl2pPr marL="228600" indent="0">
              <a:buNone/>
              <a:defRPr sz="1800"/>
            </a:lvl2pPr>
            <a:lvl3pPr marL="457200" indent="0">
              <a:buNone/>
              <a:defRPr sz="1400"/>
            </a:lvl3pPr>
            <a:lvl4pPr marL="685800" indent="0">
              <a:buNone/>
              <a:defRPr sz="1200"/>
            </a:lvl4pPr>
            <a:lvl5pPr marL="914400" inden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412973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tter_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46BA1D8-D699-204B-BAC6-664D1883549F}"/>
              </a:ext>
            </a:extLst>
          </p:cNvPr>
          <p:cNvSpPr txBox="1">
            <a:spLocks/>
          </p:cNvSpPr>
          <p:nvPr userDrawn="1"/>
        </p:nvSpPr>
        <p:spPr>
          <a:xfrm>
            <a:off x="149895" y="6257924"/>
            <a:ext cx="797487" cy="472795"/>
          </a:xfrm>
          <a:prstGeom prst="rect">
            <a:avLst/>
          </a:prstGeom>
        </p:spPr>
        <p:txBody>
          <a:bodyPr vert="horz" lIns="91440" tIns="45720" rIns="91440" bIns="45720" rtlCol="0" anchor="ctr"/>
          <a:lstStyle>
            <a:defPPr>
              <a:defRPr lang="en-US"/>
            </a:defPPr>
            <a:lvl1pPr marL="0" algn="ctr" defTabSz="914400" rtl="0" eaLnBrk="1" latinLnBrk="0" hangingPunct="1">
              <a:defRPr sz="900" b="0" i="0" kern="1200">
                <a:solidFill>
                  <a:srgbClr val="0062CF"/>
                </a:solidFill>
                <a:latin typeface="Segoe UI Light" panose="020B0502040204020203" pitchFamily="34" charset="0"/>
                <a:ea typeface="+mn-ea"/>
                <a:cs typeface="Segoe UI Light"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rPr>
              <a:t>PAGE </a:t>
            </a:r>
            <a:fld id="{19C658C0-AC4E-6049-9298-D599250AF0B2}" type="slidenum">
              <a:rPr lang="en-US" smtClean="0">
                <a:solidFill>
                  <a:schemeClr val="tx1"/>
                </a:solidFill>
              </a:rPr>
              <a:pPr/>
              <a:t>‹#›</a:t>
            </a:fld>
            <a:endParaRPr lang="en-US">
              <a:solidFill>
                <a:schemeClr val="tx1"/>
              </a:solidFill>
            </a:endParaRPr>
          </a:p>
        </p:txBody>
      </p:sp>
      <p:pic>
        <p:nvPicPr>
          <p:cNvPr id="2" name="Picture 1">
            <a:extLst>
              <a:ext uri="{FF2B5EF4-FFF2-40B4-BE49-F238E27FC236}">
                <a16:creationId xmlns:a16="http://schemas.microsoft.com/office/drawing/2014/main" id="{A97427B0-3293-4DDC-B1B8-55C2CBE40B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99127" y="6257924"/>
            <a:ext cx="555988" cy="292449"/>
          </a:xfrm>
          <a:prstGeom prst="rect">
            <a:avLst/>
          </a:prstGeom>
        </p:spPr>
      </p:pic>
      <p:sp>
        <p:nvSpPr>
          <p:cNvPr id="11" name="Title Placeholder 1">
            <a:extLst>
              <a:ext uri="{FF2B5EF4-FFF2-40B4-BE49-F238E27FC236}">
                <a16:creationId xmlns:a16="http://schemas.microsoft.com/office/drawing/2014/main" id="{939C176C-E1A2-4330-A85F-E3587815A214}"/>
              </a:ext>
            </a:extLst>
          </p:cNvPr>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Tree>
    <p:extLst>
      <p:ext uri="{BB962C8B-B14F-4D97-AF65-F5344CB8AC3E}">
        <p14:creationId xmlns:p14="http://schemas.microsoft.com/office/powerpoint/2010/main" val="253423630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C1D99FC-4595-4BDA-902F-8200F87E5352}"/>
              </a:ext>
            </a:extLst>
          </p:cNvPr>
          <p:cNvSpPr/>
          <p:nvPr userDrawn="1"/>
        </p:nvSpPr>
        <p:spPr>
          <a:xfrm>
            <a:off x="0" y="3947614"/>
            <a:ext cx="12192000" cy="20994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a:extLst>
              <a:ext uri="{FF2B5EF4-FFF2-40B4-BE49-F238E27FC236}">
                <a16:creationId xmlns:a16="http://schemas.microsoft.com/office/drawing/2014/main" id="{246BA1D8-D699-204B-BAC6-664D1883549F}"/>
              </a:ext>
            </a:extLst>
          </p:cNvPr>
          <p:cNvSpPr txBox="1">
            <a:spLocks/>
          </p:cNvSpPr>
          <p:nvPr userDrawn="1"/>
        </p:nvSpPr>
        <p:spPr>
          <a:xfrm>
            <a:off x="149895" y="6257924"/>
            <a:ext cx="797487" cy="472795"/>
          </a:xfrm>
          <a:prstGeom prst="rect">
            <a:avLst/>
          </a:prstGeom>
        </p:spPr>
        <p:txBody>
          <a:bodyPr vert="horz" lIns="91440" tIns="45720" rIns="91440" bIns="45720" rtlCol="0" anchor="ctr"/>
          <a:lstStyle>
            <a:defPPr>
              <a:defRPr lang="en-US"/>
            </a:defPPr>
            <a:lvl1pPr marL="0" algn="ctr" defTabSz="914400" rtl="0" eaLnBrk="1" latinLnBrk="0" hangingPunct="1">
              <a:defRPr sz="900" b="0" i="0" kern="1200">
                <a:solidFill>
                  <a:srgbClr val="0062CF"/>
                </a:solidFill>
                <a:latin typeface="Segoe UI Light" panose="020B0502040204020203" pitchFamily="34" charset="0"/>
                <a:ea typeface="+mn-ea"/>
                <a:cs typeface="Segoe UI Light"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rPr>
              <a:t>PAGE </a:t>
            </a:r>
            <a:fld id="{19C658C0-AC4E-6049-9298-D599250AF0B2}" type="slidenum">
              <a:rPr lang="en-US" smtClean="0">
                <a:solidFill>
                  <a:schemeClr val="tx1"/>
                </a:solidFill>
              </a:rPr>
              <a:pPr/>
              <a:t>‹#›</a:t>
            </a:fld>
            <a:endParaRPr lang="en-US">
              <a:solidFill>
                <a:schemeClr val="tx1"/>
              </a:solidFill>
            </a:endParaRPr>
          </a:p>
        </p:txBody>
      </p:sp>
      <p:pic>
        <p:nvPicPr>
          <p:cNvPr id="2" name="Picture 1">
            <a:extLst>
              <a:ext uri="{FF2B5EF4-FFF2-40B4-BE49-F238E27FC236}">
                <a16:creationId xmlns:a16="http://schemas.microsoft.com/office/drawing/2014/main" id="{A97427B0-3293-4DDC-B1B8-55C2CBE40B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99127" y="6257924"/>
            <a:ext cx="555988" cy="292449"/>
          </a:xfrm>
          <a:prstGeom prst="rect">
            <a:avLst/>
          </a:prstGeom>
        </p:spPr>
      </p:pic>
      <p:pic>
        <p:nvPicPr>
          <p:cNvPr id="4" name="Picture 3">
            <a:extLst>
              <a:ext uri="{FF2B5EF4-FFF2-40B4-BE49-F238E27FC236}">
                <a16:creationId xmlns:a16="http://schemas.microsoft.com/office/drawing/2014/main" id="{3B4E6A0D-AB6B-47FD-98AB-1F4204DE49A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986305" y="1798021"/>
            <a:ext cx="2590816" cy="1362769"/>
          </a:xfrm>
          <a:prstGeom prst="rect">
            <a:avLst/>
          </a:prstGeom>
        </p:spPr>
      </p:pic>
      <p:sp>
        <p:nvSpPr>
          <p:cNvPr id="9" name="Text Placeholder 3">
            <a:extLst>
              <a:ext uri="{FF2B5EF4-FFF2-40B4-BE49-F238E27FC236}">
                <a16:creationId xmlns:a16="http://schemas.microsoft.com/office/drawing/2014/main" id="{DAEDFD38-49DF-457B-ACF5-E2EB282C6FA3}"/>
              </a:ext>
            </a:extLst>
          </p:cNvPr>
          <p:cNvSpPr>
            <a:spLocks noGrp="1"/>
          </p:cNvSpPr>
          <p:nvPr>
            <p:ph type="body" sz="quarter" idx="10"/>
          </p:nvPr>
        </p:nvSpPr>
        <p:spPr>
          <a:xfrm>
            <a:off x="588263" y="1434370"/>
            <a:ext cx="8002283" cy="1612749"/>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010B35A7-2CC7-41E1-9C78-495B2E12A135}"/>
              </a:ext>
            </a:extLst>
          </p:cNvPr>
          <p:cNvSpPr>
            <a:spLocks noGrp="1"/>
          </p:cNvSpPr>
          <p:nvPr>
            <p:ph type="title"/>
          </p:nvPr>
        </p:nvSpPr>
        <p:spPr>
          <a:xfrm>
            <a:off x="588263" y="457200"/>
            <a:ext cx="11018520" cy="553998"/>
          </a:xfrm>
        </p:spPr>
        <p:txBody>
          <a:bodyPr/>
          <a:lstStyle>
            <a:lvl1pPr>
              <a:defRPr>
                <a:solidFill>
                  <a:schemeClr val="accent1"/>
                </a:solidFill>
              </a:defRPr>
            </a:lvl1pPr>
          </a:lstStyle>
          <a:p>
            <a:r>
              <a:rPr lang="en-US"/>
              <a:t>Click to edit Master title style</a:t>
            </a:r>
          </a:p>
        </p:txBody>
      </p:sp>
      <p:sp>
        <p:nvSpPr>
          <p:cNvPr id="12" name="Content Placeholder 4">
            <a:extLst>
              <a:ext uri="{FF2B5EF4-FFF2-40B4-BE49-F238E27FC236}">
                <a16:creationId xmlns:a16="http://schemas.microsoft.com/office/drawing/2014/main" id="{9B92CD2F-9168-4C18-B4B2-2E68D8C74326}"/>
              </a:ext>
            </a:extLst>
          </p:cNvPr>
          <p:cNvSpPr>
            <a:spLocks noGrp="1"/>
          </p:cNvSpPr>
          <p:nvPr>
            <p:ph sz="quarter" idx="12"/>
          </p:nvPr>
        </p:nvSpPr>
        <p:spPr>
          <a:xfrm>
            <a:off x="892872" y="4656288"/>
            <a:ext cx="3303102" cy="1144929"/>
          </a:xfrm>
        </p:spPr>
        <p:txBody>
          <a:bodyPr/>
          <a:lstStyle>
            <a:lvl1pPr>
              <a:defRPr sz="1800"/>
            </a:lvl1pPr>
            <a:lvl2pPr>
              <a:defRPr sz="14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4">
            <a:extLst>
              <a:ext uri="{FF2B5EF4-FFF2-40B4-BE49-F238E27FC236}">
                <a16:creationId xmlns:a16="http://schemas.microsoft.com/office/drawing/2014/main" id="{6E2A5F00-4A7B-4CBF-89CE-BED1C29354D6}"/>
              </a:ext>
            </a:extLst>
          </p:cNvPr>
          <p:cNvSpPr>
            <a:spLocks noGrp="1"/>
          </p:cNvSpPr>
          <p:nvPr>
            <p:ph sz="quarter" idx="13"/>
          </p:nvPr>
        </p:nvSpPr>
        <p:spPr>
          <a:xfrm>
            <a:off x="4444449" y="4656288"/>
            <a:ext cx="3303102" cy="1144929"/>
          </a:xfrm>
        </p:spPr>
        <p:txBody>
          <a:bodyPr/>
          <a:lstStyle>
            <a:lvl1pPr>
              <a:defRPr sz="1800"/>
            </a:lvl1pPr>
            <a:lvl2pPr>
              <a:defRPr sz="14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a:extLst>
              <a:ext uri="{FF2B5EF4-FFF2-40B4-BE49-F238E27FC236}">
                <a16:creationId xmlns:a16="http://schemas.microsoft.com/office/drawing/2014/main" id="{F183B32C-739F-4665-8D4C-F82D00C701DA}"/>
              </a:ext>
            </a:extLst>
          </p:cNvPr>
          <p:cNvSpPr>
            <a:spLocks noGrp="1"/>
          </p:cNvSpPr>
          <p:nvPr>
            <p:ph sz="quarter" idx="14"/>
          </p:nvPr>
        </p:nvSpPr>
        <p:spPr>
          <a:xfrm>
            <a:off x="7996026" y="4645759"/>
            <a:ext cx="3303102" cy="1144929"/>
          </a:xfrm>
        </p:spPr>
        <p:txBody>
          <a:bodyPr/>
          <a:lstStyle>
            <a:lvl1pPr>
              <a:defRPr sz="1800"/>
            </a:lvl1pPr>
            <a:lvl2pPr>
              <a:defRPr sz="14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860576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DC53E-5194-9944-C47A-A8584E32E2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4A8981-8E67-73A0-5279-2EEC9CAB52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00D41D-341C-0B8D-5795-12883A9455CE}"/>
              </a:ext>
            </a:extLst>
          </p:cNvPr>
          <p:cNvSpPr>
            <a:spLocks noGrp="1"/>
          </p:cNvSpPr>
          <p:nvPr>
            <p:ph type="dt" sz="half" idx="10"/>
          </p:nvPr>
        </p:nvSpPr>
        <p:spPr/>
        <p:txBody>
          <a:bodyPr/>
          <a:lstStyle/>
          <a:p>
            <a:fld id="{979C0D31-7994-4C8E-B7BB-261E3E08FFA5}" type="datetimeFigureOut">
              <a:rPr lang="en-US" smtClean="0"/>
              <a:t>5/25/2023</a:t>
            </a:fld>
            <a:endParaRPr lang="en-US"/>
          </a:p>
        </p:txBody>
      </p:sp>
      <p:sp>
        <p:nvSpPr>
          <p:cNvPr id="5" name="Footer Placeholder 4">
            <a:extLst>
              <a:ext uri="{FF2B5EF4-FFF2-40B4-BE49-F238E27FC236}">
                <a16:creationId xmlns:a16="http://schemas.microsoft.com/office/drawing/2014/main" id="{DBFC0F68-51D3-8F36-D4CE-818B7CAC35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024835-ABA5-00B7-E8DF-4C82C4078B33}"/>
              </a:ext>
            </a:extLst>
          </p:cNvPr>
          <p:cNvSpPr>
            <a:spLocks noGrp="1"/>
          </p:cNvSpPr>
          <p:nvPr>
            <p:ph type="sldNum" sz="quarter" idx="12"/>
          </p:nvPr>
        </p:nvSpPr>
        <p:spPr/>
        <p:txBody>
          <a:bodyPr/>
          <a:lstStyle/>
          <a:p>
            <a:fld id="{2576681C-6013-4694-BC06-4AE52E793E48}" type="slidenum">
              <a:rPr lang="en-US" smtClean="0"/>
              <a:t>‹#›</a:t>
            </a:fld>
            <a:endParaRPr lang="en-US"/>
          </a:p>
        </p:txBody>
      </p:sp>
    </p:spTree>
    <p:extLst>
      <p:ext uri="{BB962C8B-B14F-4D97-AF65-F5344CB8AC3E}">
        <p14:creationId xmlns:p14="http://schemas.microsoft.com/office/powerpoint/2010/main" val="15142513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Wh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5AC291F-E26E-411D-9B16-A5E879DEA1C7}"/>
              </a:ext>
            </a:extLst>
          </p:cNvPr>
          <p:cNvSpPr/>
          <p:nvPr userDrawn="1"/>
        </p:nvSpPr>
        <p:spPr>
          <a:xfrm rot="5400000" flipH="1">
            <a:off x="4381500" y="-4381500"/>
            <a:ext cx="3428999" cy="12192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246BA1D8-D699-204B-BAC6-664D1883549F}"/>
              </a:ext>
            </a:extLst>
          </p:cNvPr>
          <p:cNvSpPr txBox="1">
            <a:spLocks/>
          </p:cNvSpPr>
          <p:nvPr userDrawn="1"/>
        </p:nvSpPr>
        <p:spPr>
          <a:xfrm>
            <a:off x="149895" y="6257924"/>
            <a:ext cx="797487" cy="472795"/>
          </a:xfrm>
          <a:prstGeom prst="rect">
            <a:avLst/>
          </a:prstGeom>
        </p:spPr>
        <p:txBody>
          <a:bodyPr vert="horz" lIns="91440" tIns="45720" rIns="91440" bIns="45720" rtlCol="0" anchor="ctr"/>
          <a:lstStyle>
            <a:defPPr>
              <a:defRPr lang="en-US"/>
            </a:defPPr>
            <a:lvl1pPr marL="0" algn="ctr" defTabSz="914400" rtl="0" eaLnBrk="1" latinLnBrk="0" hangingPunct="1">
              <a:defRPr sz="900" b="0" i="0" kern="1200">
                <a:solidFill>
                  <a:srgbClr val="0062CF"/>
                </a:solidFill>
                <a:latin typeface="Segoe UI Light" panose="020B0502040204020203" pitchFamily="34" charset="0"/>
                <a:ea typeface="+mn-ea"/>
                <a:cs typeface="Segoe UI Light"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rPr>
              <a:t>PAGE </a:t>
            </a:r>
            <a:fld id="{19C658C0-AC4E-6049-9298-D599250AF0B2}" type="slidenum">
              <a:rPr lang="en-US" smtClean="0">
                <a:solidFill>
                  <a:schemeClr val="tx1"/>
                </a:solidFill>
              </a:rPr>
              <a:pPr/>
              <a:t>‹#›</a:t>
            </a:fld>
            <a:endParaRPr lang="en-US">
              <a:solidFill>
                <a:schemeClr val="tx1"/>
              </a:solidFill>
            </a:endParaRPr>
          </a:p>
        </p:txBody>
      </p:sp>
      <p:pic>
        <p:nvPicPr>
          <p:cNvPr id="2" name="Picture 1">
            <a:extLst>
              <a:ext uri="{FF2B5EF4-FFF2-40B4-BE49-F238E27FC236}">
                <a16:creationId xmlns:a16="http://schemas.microsoft.com/office/drawing/2014/main" id="{A97427B0-3293-4DDC-B1B8-55C2CBE40B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99127" y="6257924"/>
            <a:ext cx="555988" cy="292449"/>
          </a:xfrm>
          <a:prstGeom prst="rect">
            <a:avLst/>
          </a:prstGeom>
        </p:spPr>
      </p:pic>
      <p:sp>
        <p:nvSpPr>
          <p:cNvPr id="9" name="Text Placeholder 3">
            <a:extLst>
              <a:ext uri="{FF2B5EF4-FFF2-40B4-BE49-F238E27FC236}">
                <a16:creationId xmlns:a16="http://schemas.microsoft.com/office/drawing/2014/main" id="{DAEDFD38-49DF-457B-ACF5-E2EB282C6FA3}"/>
              </a:ext>
            </a:extLst>
          </p:cNvPr>
          <p:cNvSpPr>
            <a:spLocks noGrp="1"/>
          </p:cNvSpPr>
          <p:nvPr>
            <p:ph type="body" sz="quarter" idx="10"/>
          </p:nvPr>
        </p:nvSpPr>
        <p:spPr>
          <a:xfrm>
            <a:off x="588263" y="1434371"/>
            <a:ext cx="11015474" cy="1612749"/>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010B35A7-2CC7-41E1-9C78-495B2E12A135}"/>
              </a:ext>
            </a:extLst>
          </p:cNvPr>
          <p:cNvSpPr>
            <a:spLocks noGrp="1"/>
          </p:cNvSpPr>
          <p:nvPr>
            <p:ph type="title"/>
          </p:nvPr>
        </p:nvSpPr>
        <p:spPr>
          <a:xfrm>
            <a:off x="588263" y="457200"/>
            <a:ext cx="11018520" cy="553998"/>
          </a:xfrm>
        </p:spPr>
        <p:txBody>
          <a:bodyPr/>
          <a:lstStyle>
            <a:lvl1pPr algn="ct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348045223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8" name="Slide Number Placeholder 5">
            <a:extLst>
              <a:ext uri="{FF2B5EF4-FFF2-40B4-BE49-F238E27FC236}">
                <a16:creationId xmlns:a16="http://schemas.microsoft.com/office/drawing/2014/main" id="{54D6235F-594D-474E-A8AE-60631FCD8CC1}"/>
              </a:ext>
            </a:extLst>
          </p:cNvPr>
          <p:cNvSpPr txBox="1">
            <a:spLocks/>
          </p:cNvSpPr>
          <p:nvPr userDrawn="1"/>
        </p:nvSpPr>
        <p:spPr>
          <a:xfrm>
            <a:off x="149895" y="6257924"/>
            <a:ext cx="797487" cy="472795"/>
          </a:xfrm>
          <a:prstGeom prst="rect">
            <a:avLst/>
          </a:prstGeom>
        </p:spPr>
        <p:txBody>
          <a:bodyPr vert="horz" lIns="91440" tIns="45720" rIns="91440" bIns="45720" rtlCol="0" anchor="ctr"/>
          <a:lstStyle>
            <a:defPPr>
              <a:defRPr lang="en-US"/>
            </a:defPPr>
            <a:lvl1pPr marL="0" algn="ctr" defTabSz="914400" rtl="0" eaLnBrk="1" latinLnBrk="0" hangingPunct="1">
              <a:defRPr sz="900" b="0" i="0" kern="1200">
                <a:solidFill>
                  <a:srgbClr val="0062CF"/>
                </a:solidFill>
                <a:latin typeface="Segoe UI Light" panose="020B0502040204020203" pitchFamily="34" charset="0"/>
                <a:ea typeface="+mn-ea"/>
                <a:cs typeface="Segoe UI Light"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rPr>
              <a:t>PAGE </a:t>
            </a:r>
            <a:fld id="{19C658C0-AC4E-6049-9298-D599250AF0B2}" type="slidenum">
              <a:rPr lang="en-US" smtClean="0">
                <a:solidFill>
                  <a:schemeClr val="tx1"/>
                </a:solidFill>
              </a:rPr>
              <a:pPr/>
              <a:t>‹#›</a:t>
            </a:fld>
            <a:endParaRPr lang="en-US">
              <a:solidFill>
                <a:schemeClr val="tx1"/>
              </a:solidFill>
            </a:endParaRPr>
          </a:p>
        </p:txBody>
      </p:sp>
      <p:pic>
        <p:nvPicPr>
          <p:cNvPr id="10" name="Picture 9">
            <a:extLst>
              <a:ext uri="{FF2B5EF4-FFF2-40B4-BE49-F238E27FC236}">
                <a16:creationId xmlns:a16="http://schemas.microsoft.com/office/drawing/2014/main" id="{DF436D1F-51CE-46D3-890B-6B4D7A1C20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99127" y="6257924"/>
            <a:ext cx="555988" cy="292449"/>
          </a:xfrm>
          <a:prstGeom prst="rect">
            <a:avLst/>
          </a:prstGeom>
        </p:spPr>
      </p:pic>
    </p:spTree>
    <p:extLst>
      <p:ext uri="{BB962C8B-B14F-4D97-AF65-F5344CB8AC3E}">
        <p14:creationId xmlns:p14="http://schemas.microsoft.com/office/powerpoint/2010/main" val="3090811990"/>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8C3D9D01-209C-465A-925D-0F395C907D97}"/>
              </a:ext>
            </a:extLst>
          </p:cNvPr>
          <p:cNvSpPr txBox="1">
            <a:spLocks/>
          </p:cNvSpPr>
          <p:nvPr userDrawn="1"/>
        </p:nvSpPr>
        <p:spPr>
          <a:xfrm>
            <a:off x="149895" y="6257924"/>
            <a:ext cx="797487" cy="472795"/>
          </a:xfrm>
          <a:prstGeom prst="rect">
            <a:avLst/>
          </a:prstGeom>
        </p:spPr>
        <p:txBody>
          <a:bodyPr vert="horz" lIns="91440" tIns="45720" rIns="91440" bIns="45720" rtlCol="0" anchor="ctr"/>
          <a:lstStyle>
            <a:defPPr>
              <a:defRPr lang="en-US"/>
            </a:defPPr>
            <a:lvl1pPr marL="0" algn="ctr" defTabSz="914400" rtl="0" eaLnBrk="1" latinLnBrk="0" hangingPunct="1">
              <a:defRPr sz="900" b="0" i="0" kern="1200">
                <a:solidFill>
                  <a:srgbClr val="0062CF"/>
                </a:solidFill>
                <a:latin typeface="Segoe UI Light" panose="020B0502040204020203" pitchFamily="34" charset="0"/>
                <a:ea typeface="+mn-ea"/>
                <a:cs typeface="Segoe UI Light"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rPr>
              <a:t>PAGE </a:t>
            </a:r>
            <a:fld id="{19C658C0-AC4E-6049-9298-D599250AF0B2}" type="slidenum">
              <a:rPr lang="en-US" smtClean="0">
                <a:solidFill>
                  <a:schemeClr val="tx1"/>
                </a:solidFill>
              </a:rPr>
              <a:pPr/>
              <a:t>‹#›</a:t>
            </a:fld>
            <a:endParaRPr lang="en-US">
              <a:solidFill>
                <a:schemeClr val="tx1"/>
              </a:solidFill>
            </a:endParaRPr>
          </a:p>
        </p:txBody>
      </p:sp>
      <p:pic>
        <p:nvPicPr>
          <p:cNvPr id="9" name="Picture 8">
            <a:extLst>
              <a:ext uri="{FF2B5EF4-FFF2-40B4-BE49-F238E27FC236}">
                <a16:creationId xmlns:a16="http://schemas.microsoft.com/office/drawing/2014/main" id="{1B27ED96-1829-4628-8FE8-C5B4A2F1FD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99127" y="6257924"/>
            <a:ext cx="555988" cy="292449"/>
          </a:xfrm>
          <a:prstGeom prst="rect">
            <a:avLst/>
          </a:prstGeom>
        </p:spPr>
      </p:pic>
    </p:spTree>
    <p:extLst>
      <p:ext uri="{BB962C8B-B14F-4D97-AF65-F5344CB8AC3E}">
        <p14:creationId xmlns:p14="http://schemas.microsoft.com/office/powerpoint/2010/main" val="2451635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0290AA-7430-984A-9F77-8488FDFF1E54}"/>
              </a:ext>
            </a:extLst>
          </p:cNvPr>
          <p:cNvSpPr/>
          <p:nvPr userDrawn="1"/>
        </p:nvSpPr>
        <p:spPr>
          <a:xfrm>
            <a:off x="0" y="57146"/>
            <a:ext cx="12191999" cy="1601627"/>
          </a:xfrm>
          <a:prstGeom prst="rect">
            <a:avLst/>
          </a:prstGeom>
          <a:solidFill>
            <a:srgbClr val="FF9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195D518-7AEB-F649-9F5D-6E2BF5E195A1}"/>
              </a:ext>
            </a:extLst>
          </p:cNvPr>
          <p:cNvSpPr/>
          <p:nvPr userDrawn="1"/>
        </p:nvSpPr>
        <p:spPr>
          <a:xfrm>
            <a:off x="0" y="-6495"/>
            <a:ext cx="12192000" cy="1588033"/>
          </a:xfrm>
          <a:prstGeom prst="rect">
            <a:avLst/>
          </a:prstGeom>
          <a:solidFill>
            <a:srgbClr val="D73B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A420E66-A750-0044-A228-431EB8D6D47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954228" y="316349"/>
            <a:ext cx="361951" cy="308201"/>
          </a:xfrm>
          <a:prstGeom prst="rect">
            <a:avLst/>
          </a:prstGeom>
        </p:spPr>
      </p:pic>
      <p:pic>
        <p:nvPicPr>
          <p:cNvPr id="6" name="Picture 8" descr="microsoft-logo-white-transparent_2166875 » SFA Chi Alpha">
            <a:extLst>
              <a:ext uri="{FF2B5EF4-FFF2-40B4-BE49-F238E27FC236}">
                <a16:creationId xmlns:a16="http://schemas.microsoft.com/office/drawing/2014/main" id="{902AD930-4CB2-D34C-BFBD-F1974E7FE18C}"/>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1450203" y="312539"/>
            <a:ext cx="311999" cy="30820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a:extLst>
              <a:ext uri="{FF2B5EF4-FFF2-40B4-BE49-F238E27FC236}">
                <a16:creationId xmlns:a16="http://schemas.microsoft.com/office/drawing/2014/main" id="{86D7D99F-5E83-554D-9D55-E56B8054324A}"/>
              </a:ext>
            </a:extLst>
          </p:cNvPr>
          <p:cNvSpPr txBox="1">
            <a:spLocks/>
          </p:cNvSpPr>
          <p:nvPr userDrawn="1"/>
        </p:nvSpPr>
        <p:spPr>
          <a:xfrm>
            <a:off x="11205541" y="6398600"/>
            <a:ext cx="797487" cy="472795"/>
          </a:xfrm>
          <a:prstGeom prst="rect">
            <a:avLst/>
          </a:prstGeom>
        </p:spPr>
        <p:txBody>
          <a:bodyPr vert="horz" lIns="91440" tIns="45720" rIns="91440" bIns="45720" rtlCol="0" anchor="ctr"/>
          <a:lstStyle>
            <a:defPPr>
              <a:defRPr lang="en-US"/>
            </a:defPPr>
            <a:lvl1pPr marL="0" algn="ctr" defTabSz="914400" rtl="0" eaLnBrk="1" latinLnBrk="0" hangingPunct="1">
              <a:defRPr sz="900" b="0" i="0" kern="1200">
                <a:solidFill>
                  <a:srgbClr val="0062CF"/>
                </a:solidFill>
                <a:latin typeface="Segoe UI Light" panose="020B0502040204020203" pitchFamily="34" charset="0"/>
                <a:ea typeface="+mn-ea"/>
                <a:cs typeface="Segoe UI Light"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a:solidFill>
                  <a:schemeClr val="bg1">
                    <a:lumMod val="65000"/>
                  </a:schemeClr>
                </a:solidFill>
              </a:rPr>
              <a:t>PAGE </a:t>
            </a:r>
            <a:fld id="{19C658C0-AC4E-6049-9298-D599250AF0B2}" type="slidenum">
              <a:rPr lang="en-US" sz="800" smtClean="0">
                <a:solidFill>
                  <a:schemeClr val="bg1">
                    <a:lumMod val="65000"/>
                  </a:schemeClr>
                </a:solidFill>
              </a:rPr>
              <a:pPr/>
              <a:t>‹#›</a:t>
            </a:fld>
            <a:endParaRPr lang="en-US" sz="800">
              <a:solidFill>
                <a:schemeClr val="bg1">
                  <a:lumMod val="65000"/>
                </a:schemeClr>
              </a:solidFill>
            </a:endParaRPr>
          </a:p>
        </p:txBody>
      </p:sp>
    </p:spTree>
    <p:extLst>
      <p:ext uri="{BB962C8B-B14F-4D97-AF65-F5344CB8AC3E}">
        <p14:creationId xmlns:p14="http://schemas.microsoft.com/office/powerpoint/2010/main" val="198167601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FFBA0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69B7DA-056D-FC4E-8B02-902A65A1BE6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954228" y="316349"/>
            <a:ext cx="361951" cy="308201"/>
          </a:xfrm>
          <a:prstGeom prst="rect">
            <a:avLst/>
          </a:prstGeom>
        </p:spPr>
      </p:pic>
      <p:pic>
        <p:nvPicPr>
          <p:cNvPr id="8" name="Picture 8" descr="microsoft-logo-white-transparent_2166875 » SFA Chi Alpha">
            <a:extLst>
              <a:ext uri="{FF2B5EF4-FFF2-40B4-BE49-F238E27FC236}">
                <a16:creationId xmlns:a16="http://schemas.microsoft.com/office/drawing/2014/main" id="{FC986144-01E5-D946-949C-3364329F2EE8}"/>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1450203" y="312539"/>
            <a:ext cx="311999" cy="30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17000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rgbClr val="D83B0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69B7DA-056D-FC4E-8B02-902A65A1BE6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954228" y="316349"/>
            <a:ext cx="361951" cy="308201"/>
          </a:xfrm>
          <a:prstGeom prst="rect">
            <a:avLst/>
          </a:prstGeom>
        </p:spPr>
      </p:pic>
      <p:pic>
        <p:nvPicPr>
          <p:cNvPr id="8" name="Picture 8" descr="microsoft-logo-white-transparent_2166875 » SFA Chi Alpha">
            <a:extLst>
              <a:ext uri="{FF2B5EF4-FFF2-40B4-BE49-F238E27FC236}">
                <a16:creationId xmlns:a16="http://schemas.microsoft.com/office/drawing/2014/main" id="{FC986144-01E5-D946-949C-3364329F2EE8}"/>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1450203" y="312539"/>
            <a:ext cx="311999" cy="30820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5">
            <a:extLst>
              <a:ext uri="{FF2B5EF4-FFF2-40B4-BE49-F238E27FC236}">
                <a16:creationId xmlns:a16="http://schemas.microsoft.com/office/drawing/2014/main" id="{DC75974A-F9AE-024F-967F-1F53D398CF8D}"/>
              </a:ext>
            </a:extLst>
          </p:cNvPr>
          <p:cNvSpPr txBox="1">
            <a:spLocks/>
          </p:cNvSpPr>
          <p:nvPr userDrawn="1"/>
        </p:nvSpPr>
        <p:spPr>
          <a:xfrm>
            <a:off x="11205541" y="6398600"/>
            <a:ext cx="797487" cy="472795"/>
          </a:xfrm>
          <a:prstGeom prst="rect">
            <a:avLst/>
          </a:prstGeom>
        </p:spPr>
        <p:txBody>
          <a:bodyPr vert="horz" lIns="91440" tIns="45720" rIns="91440" bIns="45720" rtlCol="0" anchor="ctr"/>
          <a:lstStyle>
            <a:defPPr>
              <a:defRPr lang="en-US"/>
            </a:defPPr>
            <a:lvl1pPr marL="0" algn="ctr" defTabSz="914400" rtl="0" eaLnBrk="1" latinLnBrk="0" hangingPunct="1">
              <a:defRPr sz="900" b="0" i="0" kern="1200">
                <a:solidFill>
                  <a:srgbClr val="0062CF"/>
                </a:solidFill>
                <a:latin typeface="Segoe UI Light" panose="020B0502040204020203" pitchFamily="34" charset="0"/>
                <a:ea typeface="+mn-ea"/>
                <a:cs typeface="Segoe UI Light"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a:solidFill>
                  <a:schemeClr val="bg1"/>
                </a:solidFill>
              </a:rPr>
              <a:t>PAGE </a:t>
            </a:r>
            <a:fld id="{19C658C0-AC4E-6049-9298-D599250AF0B2}" type="slidenum">
              <a:rPr lang="en-US" sz="800" smtClean="0">
                <a:solidFill>
                  <a:schemeClr val="bg1"/>
                </a:solidFill>
              </a:rPr>
              <a:pPr/>
              <a:t>‹#›</a:t>
            </a:fld>
            <a:endParaRPr lang="en-US" sz="800">
              <a:solidFill>
                <a:schemeClr val="bg1"/>
              </a:solidFill>
            </a:endParaRPr>
          </a:p>
        </p:txBody>
      </p:sp>
    </p:spTree>
    <p:extLst>
      <p:ext uri="{BB962C8B-B14F-4D97-AF65-F5344CB8AC3E}">
        <p14:creationId xmlns:p14="http://schemas.microsoft.com/office/powerpoint/2010/main" val="35561174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_Custom Layout">
    <p:bg>
      <p:bgPr>
        <a:solidFill>
          <a:srgbClr val="0078D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69B7DA-056D-FC4E-8B02-902A65A1BE6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954228" y="316349"/>
            <a:ext cx="361951" cy="308201"/>
          </a:xfrm>
          <a:prstGeom prst="rect">
            <a:avLst/>
          </a:prstGeom>
        </p:spPr>
      </p:pic>
      <p:pic>
        <p:nvPicPr>
          <p:cNvPr id="8" name="Picture 8" descr="microsoft-logo-white-transparent_2166875 » SFA Chi Alpha">
            <a:extLst>
              <a:ext uri="{FF2B5EF4-FFF2-40B4-BE49-F238E27FC236}">
                <a16:creationId xmlns:a16="http://schemas.microsoft.com/office/drawing/2014/main" id="{FC986144-01E5-D946-949C-3364329F2EE8}"/>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1450203" y="312539"/>
            <a:ext cx="311999" cy="30820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5">
            <a:extLst>
              <a:ext uri="{FF2B5EF4-FFF2-40B4-BE49-F238E27FC236}">
                <a16:creationId xmlns:a16="http://schemas.microsoft.com/office/drawing/2014/main" id="{1CA524A1-9301-5A40-BDDF-E1216A92381D}"/>
              </a:ext>
            </a:extLst>
          </p:cNvPr>
          <p:cNvSpPr txBox="1">
            <a:spLocks/>
          </p:cNvSpPr>
          <p:nvPr userDrawn="1"/>
        </p:nvSpPr>
        <p:spPr>
          <a:xfrm>
            <a:off x="11205541" y="6398600"/>
            <a:ext cx="797487" cy="472795"/>
          </a:xfrm>
          <a:prstGeom prst="rect">
            <a:avLst/>
          </a:prstGeom>
        </p:spPr>
        <p:txBody>
          <a:bodyPr vert="horz" lIns="91440" tIns="45720" rIns="91440" bIns="45720" rtlCol="0" anchor="ctr"/>
          <a:lstStyle>
            <a:defPPr>
              <a:defRPr lang="en-US"/>
            </a:defPPr>
            <a:lvl1pPr marL="0" algn="ctr" defTabSz="914400" rtl="0" eaLnBrk="1" latinLnBrk="0" hangingPunct="1">
              <a:defRPr sz="900" b="0" i="0" kern="1200">
                <a:solidFill>
                  <a:srgbClr val="0062CF"/>
                </a:solidFill>
                <a:latin typeface="Segoe UI Light" panose="020B0502040204020203" pitchFamily="34" charset="0"/>
                <a:ea typeface="+mn-ea"/>
                <a:cs typeface="Segoe UI Light"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a:solidFill>
                  <a:schemeClr val="bg1"/>
                </a:solidFill>
              </a:rPr>
              <a:t>PAGE </a:t>
            </a:r>
            <a:fld id="{19C658C0-AC4E-6049-9298-D599250AF0B2}" type="slidenum">
              <a:rPr lang="en-US" sz="800" smtClean="0">
                <a:solidFill>
                  <a:schemeClr val="bg1"/>
                </a:solidFill>
              </a:rPr>
              <a:pPr/>
              <a:t>‹#›</a:t>
            </a:fld>
            <a:endParaRPr lang="en-US" sz="800">
              <a:solidFill>
                <a:schemeClr val="bg1"/>
              </a:solidFill>
            </a:endParaRPr>
          </a:p>
        </p:txBody>
      </p:sp>
    </p:spTree>
    <p:extLst>
      <p:ext uri="{BB962C8B-B14F-4D97-AF65-F5344CB8AC3E}">
        <p14:creationId xmlns:p14="http://schemas.microsoft.com/office/powerpoint/2010/main" val="369454712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F1695B-FA14-D64D-8A9F-EE864BD3F291}"/>
              </a:ext>
            </a:extLst>
          </p:cNvPr>
          <p:cNvSpPr/>
          <p:nvPr userDrawn="1"/>
        </p:nvSpPr>
        <p:spPr bwMode="auto">
          <a:xfrm>
            <a:off x="6899564" y="0"/>
            <a:ext cx="5292436" cy="6858000"/>
          </a:xfrm>
          <a:prstGeom prst="rect">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pic>
        <p:nvPicPr>
          <p:cNvPr id="7" name="Picture 6">
            <a:extLst>
              <a:ext uri="{FF2B5EF4-FFF2-40B4-BE49-F238E27FC236}">
                <a16:creationId xmlns:a16="http://schemas.microsoft.com/office/drawing/2014/main" id="{C369B7DA-056D-FC4E-8B02-902A65A1BE6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954228" y="316349"/>
            <a:ext cx="361951" cy="308201"/>
          </a:xfrm>
          <a:prstGeom prst="rect">
            <a:avLst/>
          </a:prstGeom>
        </p:spPr>
      </p:pic>
      <p:pic>
        <p:nvPicPr>
          <p:cNvPr id="8" name="Picture 8" descr="microsoft-logo-white-transparent_2166875 » SFA Chi Alpha">
            <a:extLst>
              <a:ext uri="{FF2B5EF4-FFF2-40B4-BE49-F238E27FC236}">
                <a16:creationId xmlns:a16="http://schemas.microsoft.com/office/drawing/2014/main" id="{FC986144-01E5-D946-949C-3364329F2EE8}"/>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1450203" y="312539"/>
            <a:ext cx="311999" cy="30820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5">
            <a:extLst>
              <a:ext uri="{FF2B5EF4-FFF2-40B4-BE49-F238E27FC236}">
                <a16:creationId xmlns:a16="http://schemas.microsoft.com/office/drawing/2014/main" id="{F6F767D7-12E9-2945-8593-58D621CB7ABE}"/>
              </a:ext>
            </a:extLst>
          </p:cNvPr>
          <p:cNvSpPr txBox="1">
            <a:spLocks/>
          </p:cNvSpPr>
          <p:nvPr userDrawn="1"/>
        </p:nvSpPr>
        <p:spPr>
          <a:xfrm>
            <a:off x="11205541" y="6398600"/>
            <a:ext cx="797487" cy="472795"/>
          </a:xfrm>
          <a:prstGeom prst="rect">
            <a:avLst/>
          </a:prstGeom>
        </p:spPr>
        <p:txBody>
          <a:bodyPr vert="horz" lIns="91440" tIns="45720" rIns="91440" bIns="45720" rtlCol="0" anchor="ctr"/>
          <a:lstStyle>
            <a:defPPr>
              <a:defRPr lang="en-US"/>
            </a:defPPr>
            <a:lvl1pPr marL="0" algn="ctr" defTabSz="914400" rtl="0" eaLnBrk="1" latinLnBrk="0" hangingPunct="1">
              <a:defRPr sz="900" b="0" i="0" kern="1200">
                <a:solidFill>
                  <a:srgbClr val="0062CF"/>
                </a:solidFill>
                <a:latin typeface="Segoe UI Light" panose="020B0502040204020203" pitchFamily="34" charset="0"/>
                <a:ea typeface="+mn-ea"/>
                <a:cs typeface="Segoe UI Light"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a:solidFill>
                  <a:schemeClr val="bg1"/>
                </a:solidFill>
              </a:rPr>
              <a:t>PAGE </a:t>
            </a:r>
            <a:fld id="{19C658C0-AC4E-6049-9298-D599250AF0B2}" type="slidenum">
              <a:rPr lang="en-US" sz="800" smtClean="0">
                <a:solidFill>
                  <a:schemeClr val="bg1"/>
                </a:solidFill>
              </a:rPr>
              <a:pPr/>
              <a:t>‹#›</a:t>
            </a:fld>
            <a:endParaRPr lang="en-US" sz="800">
              <a:solidFill>
                <a:schemeClr val="bg1"/>
              </a:solidFill>
            </a:endParaRPr>
          </a:p>
        </p:txBody>
      </p:sp>
    </p:spTree>
    <p:extLst>
      <p:ext uri="{BB962C8B-B14F-4D97-AF65-F5344CB8AC3E}">
        <p14:creationId xmlns:p14="http://schemas.microsoft.com/office/powerpoint/2010/main" val="3888295720"/>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rgbClr val="FEF00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69B7DA-056D-FC4E-8B02-902A65A1BE6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954228" y="316349"/>
            <a:ext cx="361951" cy="308201"/>
          </a:xfrm>
          <a:prstGeom prst="rect">
            <a:avLst/>
          </a:prstGeom>
        </p:spPr>
      </p:pic>
      <p:pic>
        <p:nvPicPr>
          <p:cNvPr id="8" name="Picture 8" descr="microsoft-logo-white-transparent_2166875 » SFA Chi Alpha">
            <a:extLst>
              <a:ext uri="{FF2B5EF4-FFF2-40B4-BE49-F238E27FC236}">
                <a16:creationId xmlns:a16="http://schemas.microsoft.com/office/drawing/2014/main" id="{FC986144-01E5-D946-949C-3364329F2EE8}"/>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1450203" y="312539"/>
            <a:ext cx="311999" cy="3082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9F4EECF-FB8F-C84E-8874-768AA27E53A9}"/>
              </a:ext>
            </a:extLst>
          </p:cNvPr>
          <p:cNvSpPr/>
          <p:nvPr userDrawn="1"/>
        </p:nvSpPr>
        <p:spPr>
          <a:xfrm>
            <a:off x="-1" y="0"/>
            <a:ext cx="68906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2F4DE2A1-ACC2-2B45-9168-E0EDB9DF8A34}"/>
              </a:ext>
            </a:extLst>
          </p:cNvPr>
          <p:cNvSpPr txBox="1">
            <a:spLocks/>
          </p:cNvSpPr>
          <p:nvPr userDrawn="1"/>
        </p:nvSpPr>
        <p:spPr>
          <a:xfrm>
            <a:off x="11205541" y="6398600"/>
            <a:ext cx="797487" cy="472795"/>
          </a:xfrm>
          <a:prstGeom prst="rect">
            <a:avLst/>
          </a:prstGeom>
        </p:spPr>
        <p:txBody>
          <a:bodyPr vert="horz" lIns="91440" tIns="45720" rIns="91440" bIns="45720" rtlCol="0" anchor="ctr"/>
          <a:lstStyle>
            <a:defPPr>
              <a:defRPr lang="en-US"/>
            </a:defPPr>
            <a:lvl1pPr marL="0" algn="ctr" defTabSz="914400" rtl="0" eaLnBrk="1" latinLnBrk="0" hangingPunct="1">
              <a:defRPr sz="900" b="0" i="0" kern="1200">
                <a:solidFill>
                  <a:srgbClr val="0062CF"/>
                </a:solidFill>
                <a:latin typeface="Segoe UI Light" panose="020B0502040204020203" pitchFamily="34" charset="0"/>
                <a:ea typeface="+mn-ea"/>
                <a:cs typeface="Segoe UI Light"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a:solidFill>
                  <a:schemeClr val="bg1"/>
                </a:solidFill>
              </a:rPr>
              <a:t>PAGE </a:t>
            </a:r>
            <a:fld id="{19C658C0-AC4E-6049-9298-D599250AF0B2}" type="slidenum">
              <a:rPr lang="en-US" sz="800" smtClean="0">
                <a:solidFill>
                  <a:schemeClr val="bg1"/>
                </a:solidFill>
              </a:rPr>
              <a:pPr/>
              <a:t>‹#›</a:t>
            </a:fld>
            <a:endParaRPr lang="en-US" sz="800">
              <a:solidFill>
                <a:schemeClr val="bg1"/>
              </a:solidFill>
            </a:endParaRPr>
          </a:p>
        </p:txBody>
      </p:sp>
    </p:spTree>
    <p:extLst>
      <p:ext uri="{BB962C8B-B14F-4D97-AF65-F5344CB8AC3E}">
        <p14:creationId xmlns:p14="http://schemas.microsoft.com/office/powerpoint/2010/main" val="243326674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008575"/>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69B7DA-056D-FC4E-8B02-902A65A1BE6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954228" y="316349"/>
            <a:ext cx="361951" cy="308201"/>
          </a:xfrm>
          <a:prstGeom prst="rect">
            <a:avLst/>
          </a:prstGeom>
        </p:spPr>
      </p:pic>
      <p:pic>
        <p:nvPicPr>
          <p:cNvPr id="8" name="Picture 8" descr="microsoft-logo-white-transparent_2166875 » SFA Chi Alpha">
            <a:extLst>
              <a:ext uri="{FF2B5EF4-FFF2-40B4-BE49-F238E27FC236}">
                <a16:creationId xmlns:a16="http://schemas.microsoft.com/office/drawing/2014/main" id="{FC986144-01E5-D946-949C-3364329F2EE8}"/>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1450203" y="312539"/>
            <a:ext cx="311999" cy="3082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9F4EECF-FB8F-C84E-8874-768AA27E53A9}"/>
              </a:ext>
            </a:extLst>
          </p:cNvPr>
          <p:cNvSpPr/>
          <p:nvPr userDrawn="1"/>
        </p:nvSpPr>
        <p:spPr>
          <a:xfrm>
            <a:off x="-1" y="0"/>
            <a:ext cx="68906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2680CFD1-F0B5-B647-8029-064800F30B31}"/>
              </a:ext>
            </a:extLst>
          </p:cNvPr>
          <p:cNvSpPr txBox="1">
            <a:spLocks/>
          </p:cNvSpPr>
          <p:nvPr userDrawn="1"/>
        </p:nvSpPr>
        <p:spPr>
          <a:xfrm>
            <a:off x="11205541" y="6398600"/>
            <a:ext cx="797487" cy="472795"/>
          </a:xfrm>
          <a:prstGeom prst="rect">
            <a:avLst/>
          </a:prstGeom>
        </p:spPr>
        <p:txBody>
          <a:bodyPr vert="horz" lIns="91440" tIns="45720" rIns="91440" bIns="45720" rtlCol="0" anchor="ctr"/>
          <a:lstStyle>
            <a:defPPr>
              <a:defRPr lang="en-US"/>
            </a:defPPr>
            <a:lvl1pPr marL="0" algn="ctr" defTabSz="914400" rtl="0" eaLnBrk="1" latinLnBrk="0" hangingPunct="1">
              <a:defRPr sz="900" b="0" i="0" kern="1200">
                <a:solidFill>
                  <a:srgbClr val="0062CF"/>
                </a:solidFill>
                <a:latin typeface="Segoe UI Light" panose="020B0502040204020203" pitchFamily="34" charset="0"/>
                <a:ea typeface="+mn-ea"/>
                <a:cs typeface="Segoe UI Light"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a:solidFill>
                  <a:schemeClr val="bg1"/>
                </a:solidFill>
              </a:rPr>
              <a:t>PAGE </a:t>
            </a:r>
            <a:fld id="{19C658C0-AC4E-6049-9298-D599250AF0B2}" type="slidenum">
              <a:rPr lang="en-US" sz="800" smtClean="0">
                <a:solidFill>
                  <a:schemeClr val="bg1"/>
                </a:solidFill>
              </a:rPr>
              <a:pPr/>
              <a:t>‹#›</a:t>
            </a:fld>
            <a:endParaRPr lang="en-US" sz="800">
              <a:solidFill>
                <a:schemeClr val="bg1"/>
              </a:solidFill>
            </a:endParaRPr>
          </a:p>
        </p:txBody>
      </p:sp>
    </p:spTree>
    <p:extLst>
      <p:ext uri="{BB962C8B-B14F-4D97-AF65-F5344CB8AC3E}">
        <p14:creationId xmlns:p14="http://schemas.microsoft.com/office/powerpoint/2010/main" val="279381582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57EA9-04E1-8DA9-6D1B-D94739EF98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A48131-D54A-AF5F-B4C7-65478759A9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745A71-BB0C-EDD3-BD43-CDC5939E8F54}"/>
              </a:ext>
            </a:extLst>
          </p:cNvPr>
          <p:cNvSpPr>
            <a:spLocks noGrp="1"/>
          </p:cNvSpPr>
          <p:nvPr>
            <p:ph type="dt" sz="half" idx="10"/>
          </p:nvPr>
        </p:nvSpPr>
        <p:spPr/>
        <p:txBody>
          <a:bodyPr/>
          <a:lstStyle/>
          <a:p>
            <a:fld id="{979C0D31-7994-4C8E-B7BB-261E3E08FFA5}" type="datetimeFigureOut">
              <a:rPr lang="en-US" smtClean="0"/>
              <a:t>5/25/2023</a:t>
            </a:fld>
            <a:endParaRPr lang="en-US"/>
          </a:p>
        </p:txBody>
      </p:sp>
      <p:sp>
        <p:nvSpPr>
          <p:cNvPr id="5" name="Footer Placeholder 4">
            <a:extLst>
              <a:ext uri="{FF2B5EF4-FFF2-40B4-BE49-F238E27FC236}">
                <a16:creationId xmlns:a16="http://schemas.microsoft.com/office/drawing/2014/main" id="{F7BD69E7-E671-485C-5E51-14965F5152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DE7540-CDBE-D268-50AE-EA676EA557B0}"/>
              </a:ext>
            </a:extLst>
          </p:cNvPr>
          <p:cNvSpPr>
            <a:spLocks noGrp="1"/>
          </p:cNvSpPr>
          <p:nvPr>
            <p:ph type="sldNum" sz="quarter" idx="12"/>
          </p:nvPr>
        </p:nvSpPr>
        <p:spPr/>
        <p:txBody>
          <a:bodyPr/>
          <a:lstStyle/>
          <a:p>
            <a:fld id="{2576681C-6013-4694-BC06-4AE52E793E48}" type="slidenum">
              <a:rPr lang="en-US" smtClean="0"/>
              <a:t>‹#›</a:t>
            </a:fld>
            <a:endParaRPr lang="en-US"/>
          </a:p>
        </p:txBody>
      </p:sp>
    </p:spTree>
    <p:extLst>
      <p:ext uri="{BB962C8B-B14F-4D97-AF65-F5344CB8AC3E}">
        <p14:creationId xmlns:p14="http://schemas.microsoft.com/office/powerpoint/2010/main" val="1124837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F1695B-FA14-D64D-8A9F-EE864BD3F291}"/>
              </a:ext>
            </a:extLst>
          </p:cNvPr>
          <p:cNvSpPr/>
          <p:nvPr userDrawn="1"/>
        </p:nvSpPr>
        <p:spPr bwMode="auto">
          <a:xfrm>
            <a:off x="6899564" y="0"/>
            <a:ext cx="5292436" cy="6858000"/>
          </a:xfrm>
          <a:prstGeom prst="rect">
            <a:avLst/>
          </a:prstGeom>
          <a:solidFill>
            <a:srgbClr val="50E6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pic>
        <p:nvPicPr>
          <p:cNvPr id="7" name="Picture 6">
            <a:extLst>
              <a:ext uri="{FF2B5EF4-FFF2-40B4-BE49-F238E27FC236}">
                <a16:creationId xmlns:a16="http://schemas.microsoft.com/office/drawing/2014/main" id="{C369B7DA-056D-FC4E-8B02-902A65A1BE6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954228" y="316349"/>
            <a:ext cx="361951" cy="308201"/>
          </a:xfrm>
          <a:prstGeom prst="rect">
            <a:avLst/>
          </a:prstGeom>
        </p:spPr>
      </p:pic>
      <p:pic>
        <p:nvPicPr>
          <p:cNvPr id="8" name="Picture 8" descr="microsoft-logo-white-transparent_2166875 » SFA Chi Alpha">
            <a:extLst>
              <a:ext uri="{FF2B5EF4-FFF2-40B4-BE49-F238E27FC236}">
                <a16:creationId xmlns:a16="http://schemas.microsoft.com/office/drawing/2014/main" id="{FC986144-01E5-D946-949C-3364329F2EE8}"/>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1450203" y="312539"/>
            <a:ext cx="311999" cy="30820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5">
            <a:extLst>
              <a:ext uri="{FF2B5EF4-FFF2-40B4-BE49-F238E27FC236}">
                <a16:creationId xmlns:a16="http://schemas.microsoft.com/office/drawing/2014/main" id="{2D9591B1-0E69-D541-A42A-A3C53A22BE69}"/>
              </a:ext>
            </a:extLst>
          </p:cNvPr>
          <p:cNvSpPr txBox="1">
            <a:spLocks/>
          </p:cNvSpPr>
          <p:nvPr userDrawn="1"/>
        </p:nvSpPr>
        <p:spPr>
          <a:xfrm>
            <a:off x="11205541" y="6398600"/>
            <a:ext cx="797487" cy="472795"/>
          </a:xfrm>
          <a:prstGeom prst="rect">
            <a:avLst/>
          </a:prstGeom>
        </p:spPr>
        <p:txBody>
          <a:bodyPr vert="horz" lIns="91440" tIns="45720" rIns="91440" bIns="45720" rtlCol="0" anchor="ctr"/>
          <a:lstStyle>
            <a:defPPr>
              <a:defRPr lang="en-US"/>
            </a:defPPr>
            <a:lvl1pPr marL="0" algn="ctr" defTabSz="914400" rtl="0" eaLnBrk="1" latinLnBrk="0" hangingPunct="1">
              <a:defRPr sz="900" b="0" i="0" kern="1200">
                <a:solidFill>
                  <a:srgbClr val="0062CF"/>
                </a:solidFill>
                <a:latin typeface="Segoe UI Light" panose="020B0502040204020203" pitchFamily="34" charset="0"/>
                <a:ea typeface="+mn-ea"/>
                <a:cs typeface="Segoe UI Light"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a:solidFill>
                  <a:schemeClr val="bg1"/>
                </a:solidFill>
              </a:rPr>
              <a:t>PAGE </a:t>
            </a:r>
            <a:fld id="{19C658C0-AC4E-6049-9298-D599250AF0B2}" type="slidenum">
              <a:rPr lang="en-US" sz="800" smtClean="0">
                <a:solidFill>
                  <a:schemeClr val="bg1"/>
                </a:solidFill>
              </a:rPr>
              <a:pPr/>
              <a:t>‹#›</a:t>
            </a:fld>
            <a:endParaRPr lang="en-US" sz="800">
              <a:solidFill>
                <a:schemeClr val="bg1"/>
              </a:solidFill>
            </a:endParaRPr>
          </a:p>
        </p:txBody>
      </p:sp>
      <p:pic>
        <p:nvPicPr>
          <p:cNvPr id="10" name="Picture 9">
            <a:extLst>
              <a:ext uri="{FF2B5EF4-FFF2-40B4-BE49-F238E27FC236}">
                <a16:creationId xmlns:a16="http://schemas.microsoft.com/office/drawing/2014/main" id="{C31F03C6-5AD3-4F48-B472-E7250D0D3B3D}"/>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457200" y="511607"/>
            <a:ext cx="4237090" cy="833041"/>
          </a:xfrm>
          <a:prstGeom prst="rect">
            <a:avLst/>
          </a:prstGeom>
        </p:spPr>
      </p:pic>
    </p:spTree>
    <p:extLst>
      <p:ext uri="{BB962C8B-B14F-4D97-AF65-F5344CB8AC3E}">
        <p14:creationId xmlns:p14="http://schemas.microsoft.com/office/powerpoint/2010/main" val="295018952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rgbClr val="2FE5D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69B7DA-056D-FC4E-8B02-902A65A1BE6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954228" y="316349"/>
            <a:ext cx="361951" cy="308201"/>
          </a:xfrm>
          <a:prstGeom prst="rect">
            <a:avLst/>
          </a:prstGeom>
        </p:spPr>
      </p:pic>
      <p:pic>
        <p:nvPicPr>
          <p:cNvPr id="8" name="Picture 8" descr="microsoft-logo-white-transparent_2166875 » SFA Chi Alpha">
            <a:extLst>
              <a:ext uri="{FF2B5EF4-FFF2-40B4-BE49-F238E27FC236}">
                <a16:creationId xmlns:a16="http://schemas.microsoft.com/office/drawing/2014/main" id="{FC986144-01E5-D946-949C-3364329F2EE8}"/>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1450203" y="312539"/>
            <a:ext cx="311999" cy="3082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9F4EECF-FB8F-C84E-8874-768AA27E53A9}"/>
              </a:ext>
            </a:extLst>
          </p:cNvPr>
          <p:cNvSpPr/>
          <p:nvPr userDrawn="1"/>
        </p:nvSpPr>
        <p:spPr>
          <a:xfrm>
            <a:off x="-1" y="0"/>
            <a:ext cx="68906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2F4DE2A1-ACC2-2B45-9168-E0EDB9DF8A34}"/>
              </a:ext>
            </a:extLst>
          </p:cNvPr>
          <p:cNvSpPr txBox="1">
            <a:spLocks/>
          </p:cNvSpPr>
          <p:nvPr userDrawn="1"/>
        </p:nvSpPr>
        <p:spPr>
          <a:xfrm>
            <a:off x="11205541" y="6398600"/>
            <a:ext cx="797487" cy="472795"/>
          </a:xfrm>
          <a:prstGeom prst="rect">
            <a:avLst/>
          </a:prstGeom>
        </p:spPr>
        <p:txBody>
          <a:bodyPr vert="horz" lIns="91440" tIns="45720" rIns="91440" bIns="45720" rtlCol="0" anchor="ctr"/>
          <a:lstStyle>
            <a:defPPr>
              <a:defRPr lang="en-US"/>
            </a:defPPr>
            <a:lvl1pPr marL="0" algn="ctr" defTabSz="914400" rtl="0" eaLnBrk="1" latinLnBrk="0" hangingPunct="1">
              <a:defRPr sz="900" b="0" i="0" kern="1200">
                <a:solidFill>
                  <a:srgbClr val="0062CF"/>
                </a:solidFill>
                <a:latin typeface="Segoe UI Light" panose="020B0502040204020203" pitchFamily="34" charset="0"/>
                <a:ea typeface="+mn-ea"/>
                <a:cs typeface="Segoe UI Light"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a:solidFill>
                  <a:schemeClr val="bg1"/>
                </a:solidFill>
              </a:rPr>
              <a:t>PAGE </a:t>
            </a:r>
            <a:fld id="{19C658C0-AC4E-6049-9298-D599250AF0B2}" type="slidenum">
              <a:rPr lang="en-US" sz="800" smtClean="0">
                <a:solidFill>
                  <a:schemeClr val="bg1"/>
                </a:solidFill>
              </a:rPr>
              <a:pPr/>
              <a:t>‹#›</a:t>
            </a:fld>
            <a:endParaRPr lang="en-US" sz="800">
              <a:solidFill>
                <a:schemeClr val="bg1"/>
              </a:solidFill>
            </a:endParaRPr>
          </a:p>
        </p:txBody>
      </p:sp>
    </p:spTree>
    <p:extLst>
      <p:ext uri="{BB962C8B-B14F-4D97-AF65-F5344CB8AC3E}">
        <p14:creationId xmlns:p14="http://schemas.microsoft.com/office/powerpoint/2010/main" val="197461862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rgbClr val="FF9349"/>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69B7DA-056D-FC4E-8B02-902A65A1BE6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954228" y="316349"/>
            <a:ext cx="361951" cy="308201"/>
          </a:xfrm>
          <a:prstGeom prst="rect">
            <a:avLst/>
          </a:prstGeom>
        </p:spPr>
      </p:pic>
      <p:pic>
        <p:nvPicPr>
          <p:cNvPr id="8" name="Picture 8" descr="microsoft-logo-white-transparent_2166875 » SFA Chi Alpha">
            <a:extLst>
              <a:ext uri="{FF2B5EF4-FFF2-40B4-BE49-F238E27FC236}">
                <a16:creationId xmlns:a16="http://schemas.microsoft.com/office/drawing/2014/main" id="{FC986144-01E5-D946-949C-3364329F2EE8}"/>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1450203" y="312539"/>
            <a:ext cx="311999" cy="3082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9F4EECF-FB8F-C84E-8874-768AA27E53A9}"/>
              </a:ext>
            </a:extLst>
          </p:cNvPr>
          <p:cNvSpPr/>
          <p:nvPr userDrawn="1"/>
        </p:nvSpPr>
        <p:spPr>
          <a:xfrm>
            <a:off x="-1" y="0"/>
            <a:ext cx="68906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13E6E0DC-9CF3-1542-8E7C-62107EF50950}"/>
              </a:ext>
            </a:extLst>
          </p:cNvPr>
          <p:cNvSpPr txBox="1">
            <a:spLocks/>
          </p:cNvSpPr>
          <p:nvPr userDrawn="1"/>
        </p:nvSpPr>
        <p:spPr>
          <a:xfrm>
            <a:off x="11205541" y="6398600"/>
            <a:ext cx="797487" cy="472795"/>
          </a:xfrm>
          <a:prstGeom prst="rect">
            <a:avLst/>
          </a:prstGeom>
        </p:spPr>
        <p:txBody>
          <a:bodyPr vert="horz" lIns="91440" tIns="45720" rIns="91440" bIns="45720" rtlCol="0" anchor="ctr"/>
          <a:lstStyle>
            <a:defPPr>
              <a:defRPr lang="en-US"/>
            </a:defPPr>
            <a:lvl1pPr marL="0" algn="ctr" defTabSz="914400" rtl="0" eaLnBrk="1" latinLnBrk="0" hangingPunct="1">
              <a:defRPr sz="900" b="0" i="0" kern="1200">
                <a:solidFill>
                  <a:srgbClr val="0062CF"/>
                </a:solidFill>
                <a:latin typeface="Segoe UI Light" panose="020B0502040204020203" pitchFamily="34" charset="0"/>
                <a:ea typeface="+mn-ea"/>
                <a:cs typeface="Segoe UI Light"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a:solidFill>
                  <a:schemeClr val="bg1"/>
                </a:solidFill>
              </a:rPr>
              <a:t>PAGE </a:t>
            </a:r>
            <a:fld id="{19C658C0-AC4E-6049-9298-D599250AF0B2}" type="slidenum">
              <a:rPr lang="en-US" sz="800" smtClean="0">
                <a:solidFill>
                  <a:schemeClr val="bg1"/>
                </a:solidFill>
              </a:rPr>
              <a:pPr/>
              <a:t>‹#›</a:t>
            </a:fld>
            <a:endParaRPr lang="en-US" sz="800">
              <a:solidFill>
                <a:schemeClr val="bg1"/>
              </a:solidFill>
            </a:endParaRPr>
          </a:p>
        </p:txBody>
      </p:sp>
    </p:spTree>
    <p:extLst>
      <p:ext uri="{BB962C8B-B14F-4D97-AF65-F5344CB8AC3E}">
        <p14:creationId xmlns:p14="http://schemas.microsoft.com/office/powerpoint/2010/main" val="2466481172"/>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D83B0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69B7DA-056D-FC4E-8B02-902A65A1BE6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954228" y="316349"/>
            <a:ext cx="361951" cy="308201"/>
          </a:xfrm>
          <a:prstGeom prst="rect">
            <a:avLst/>
          </a:prstGeom>
        </p:spPr>
      </p:pic>
      <p:pic>
        <p:nvPicPr>
          <p:cNvPr id="8" name="Picture 8" descr="microsoft-logo-white-transparent_2166875 » SFA Chi Alpha">
            <a:extLst>
              <a:ext uri="{FF2B5EF4-FFF2-40B4-BE49-F238E27FC236}">
                <a16:creationId xmlns:a16="http://schemas.microsoft.com/office/drawing/2014/main" id="{FC986144-01E5-D946-949C-3364329F2EE8}"/>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1450203" y="312539"/>
            <a:ext cx="311999" cy="3082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9F4EECF-FB8F-C84E-8874-768AA27E53A9}"/>
              </a:ext>
            </a:extLst>
          </p:cNvPr>
          <p:cNvSpPr/>
          <p:nvPr userDrawn="1"/>
        </p:nvSpPr>
        <p:spPr>
          <a:xfrm>
            <a:off x="-1" y="0"/>
            <a:ext cx="68906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25BFB482-E8B7-BF4F-B750-0C87E284DA57}"/>
              </a:ext>
            </a:extLst>
          </p:cNvPr>
          <p:cNvSpPr txBox="1">
            <a:spLocks/>
          </p:cNvSpPr>
          <p:nvPr userDrawn="1"/>
        </p:nvSpPr>
        <p:spPr>
          <a:xfrm>
            <a:off x="11205541" y="6398600"/>
            <a:ext cx="797487" cy="472795"/>
          </a:xfrm>
          <a:prstGeom prst="rect">
            <a:avLst/>
          </a:prstGeom>
        </p:spPr>
        <p:txBody>
          <a:bodyPr vert="horz" lIns="91440" tIns="45720" rIns="91440" bIns="45720" rtlCol="0" anchor="ctr"/>
          <a:lstStyle>
            <a:defPPr>
              <a:defRPr lang="en-US"/>
            </a:defPPr>
            <a:lvl1pPr marL="0" algn="ctr" defTabSz="914400" rtl="0" eaLnBrk="1" latinLnBrk="0" hangingPunct="1">
              <a:defRPr sz="900" b="0" i="0" kern="1200">
                <a:solidFill>
                  <a:srgbClr val="0062CF"/>
                </a:solidFill>
                <a:latin typeface="Segoe UI Light" panose="020B0502040204020203" pitchFamily="34" charset="0"/>
                <a:ea typeface="+mn-ea"/>
                <a:cs typeface="Segoe UI Light"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a:solidFill>
                  <a:schemeClr val="bg1"/>
                </a:solidFill>
              </a:rPr>
              <a:t>PAGE </a:t>
            </a:r>
            <a:fld id="{19C658C0-AC4E-6049-9298-D599250AF0B2}" type="slidenum">
              <a:rPr lang="en-US" sz="800" smtClean="0">
                <a:solidFill>
                  <a:schemeClr val="bg1"/>
                </a:solidFill>
              </a:rPr>
              <a:pPr/>
              <a:t>‹#›</a:t>
            </a:fld>
            <a:endParaRPr lang="en-US" sz="800">
              <a:solidFill>
                <a:schemeClr val="bg1"/>
              </a:solidFill>
            </a:endParaRPr>
          </a:p>
        </p:txBody>
      </p:sp>
    </p:spTree>
    <p:extLst>
      <p:ext uri="{BB962C8B-B14F-4D97-AF65-F5344CB8AC3E}">
        <p14:creationId xmlns:p14="http://schemas.microsoft.com/office/powerpoint/2010/main" val="2021626796"/>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0290AA-7430-984A-9F77-8488FDFF1E54}"/>
              </a:ext>
            </a:extLst>
          </p:cNvPr>
          <p:cNvSpPr/>
          <p:nvPr userDrawn="1"/>
        </p:nvSpPr>
        <p:spPr>
          <a:xfrm>
            <a:off x="0" y="57146"/>
            <a:ext cx="12191999" cy="1601627"/>
          </a:xfrm>
          <a:prstGeom prst="rect">
            <a:avLst/>
          </a:prstGeom>
          <a:solidFill>
            <a:srgbClr val="50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195D518-7AEB-F649-9F5D-6E2BF5E195A1}"/>
              </a:ext>
            </a:extLst>
          </p:cNvPr>
          <p:cNvSpPr/>
          <p:nvPr userDrawn="1"/>
        </p:nvSpPr>
        <p:spPr>
          <a:xfrm>
            <a:off x="0" y="-6495"/>
            <a:ext cx="12192000" cy="1588033"/>
          </a:xfrm>
          <a:prstGeom prst="rect">
            <a:avLst/>
          </a:prstGeom>
          <a:solidFill>
            <a:srgbClr val="253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A420E66-A750-0044-A228-431EB8D6D47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954228" y="316349"/>
            <a:ext cx="361951" cy="308201"/>
          </a:xfrm>
          <a:prstGeom prst="rect">
            <a:avLst/>
          </a:prstGeom>
        </p:spPr>
      </p:pic>
      <p:pic>
        <p:nvPicPr>
          <p:cNvPr id="6" name="Picture 8" descr="microsoft-logo-white-transparent_2166875 » SFA Chi Alpha">
            <a:extLst>
              <a:ext uri="{FF2B5EF4-FFF2-40B4-BE49-F238E27FC236}">
                <a16:creationId xmlns:a16="http://schemas.microsoft.com/office/drawing/2014/main" id="{902AD930-4CB2-D34C-BFBD-F1974E7FE18C}"/>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1450203" y="312539"/>
            <a:ext cx="311999" cy="30820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a:extLst>
              <a:ext uri="{FF2B5EF4-FFF2-40B4-BE49-F238E27FC236}">
                <a16:creationId xmlns:a16="http://schemas.microsoft.com/office/drawing/2014/main" id="{3011603D-7791-494F-A3E9-30730AE44613}"/>
              </a:ext>
            </a:extLst>
          </p:cNvPr>
          <p:cNvSpPr txBox="1">
            <a:spLocks/>
          </p:cNvSpPr>
          <p:nvPr userDrawn="1"/>
        </p:nvSpPr>
        <p:spPr>
          <a:xfrm>
            <a:off x="11205541" y="6398600"/>
            <a:ext cx="797487" cy="472795"/>
          </a:xfrm>
          <a:prstGeom prst="rect">
            <a:avLst/>
          </a:prstGeom>
        </p:spPr>
        <p:txBody>
          <a:bodyPr vert="horz" lIns="91440" tIns="45720" rIns="91440" bIns="45720" rtlCol="0" anchor="ctr"/>
          <a:lstStyle>
            <a:defPPr>
              <a:defRPr lang="en-US"/>
            </a:defPPr>
            <a:lvl1pPr marL="0" algn="ctr" defTabSz="914400" rtl="0" eaLnBrk="1" latinLnBrk="0" hangingPunct="1">
              <a:defRPr sz="900" b="0" i="0" kern="1200">
                <a:solidFill>
                  <a:srgbClr val="0062CF"/>
                </a:solidFill>
                <a:latin typeface="Segoe UI Light" panose="020B0502040204020203" pitchFamily="34" charset="0"/>
                <a:ea typeface="+mn-ea"/>
                <a:cs typeface="Segoe UI Light"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a:solidFill>
                  <a:schemeClr val="bg1">
                    <a:lumMod val="65000"/>
                  </a:schemeClr>
                </a:solidFill>
              </a:rPr>
              <a:t>PAGE </a:t>
            </a:r>
            <a:fld id="{19C658C0-AC4E-6049-9298-D599250AF0B2}" type="slidenum">
              <a:rPr lang="en-US" sz="800" smtClean="0">
                <a:solidFill>
                  <a:schemeClr val="bg1">
                    <a:lumMod val="65000"/>
                  </a:schemeClr>
                </a:solidFill>
              </a:rPr>
              <a:pPr/>
              <a:t>‹#›</a:t>
            </a:fld>
            <a:endParaRPr lang="en-US" sz="800">
              <a:solidFill>
                <a:schemeClr val="bg1">
                  <a:lumMod val="65000"/>
                </a:schemeClr>
              </a:solidFill>
            </a:endParaRPr>
          </a:p>
        </p:txBody>
      </p:sp>
    </p:spTree>
    <p:extLst>
      <p:ext uri="{BB962C8B-B14F-4D97-AF65-F5344CB8AC3E}">
        <p14:creationId xmlns:p14="http://schemas.microsoft.com/office/powerpoint/2010/main" val="3253906921"/>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0290AA-7430-984A-9F77-8488FDFF1E54}"/>
              </a:ext>
            </a:extLst>
          </p:cNvPr>
          <p:cNvSpPr/>
          <p:nvPr userDrawn="1"/>
        </p:nvSpPr>
        <p:spPr>
          <a:xfrm>
            <a:off x="0" y="57146"/>
            <a:ext cx="12191999" cy="16016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195D518-7AEB-F649-9F5D-6E2BF5E195A1}"/>
              </a:ext>
            </a:extLst>
          </p:cNvPr>
          <p:cNvSpPr/>
          <p:nvPr userDrawn="1"/>
        </p:nvSpPr>
        <p:spPr>
          <a:xfrm>
            <a:off x="0" y="-6495"/>
            <a:ext cx="12192000" cy="1588033"/>
          </a:xfrm>
          <a:prstGeom prst="rect">
            <a:avLst/>
          </a:prstGeom>
          <a:solidFill>
            <a:srgbClr val="50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A420E66-A750-0044-A228-431EB8D6D47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954228" y="316349"/>
            <a:ext cx="361951" cy="308201"/>
          </a:xfrm>
          <a:prstGeom prst="rect">
            <a:avLst/>
          </a:prstGeom>
        </p:spPr>
      </p:pic>
      <p:pic>
        <p:nvPicPr>
          <p:cNvPr id="6" name="Picture 8" descr="microsoft-logo-white-transparent_2166875 » SFA Chi Alpha">
            <a:extLst>
              <a:ext uri="{FF2B5EF4-FFF2-40B4-BE49-F238E27FC236}">
                <a16:creationId xmlns:a16="http://schemas.microsoft.com/office/drawing/2014/main" id="{902AD930-4CB2-D34C-BFBD-F1974E7FE18C}"/>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1450203" y="312539"/>
            <a:ext cx="311999" cy="30820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a:extLst>
              <a:ext uri="{FF2B5EF4-FFF2-40B4-BE49-F238E27FC236}">
                <a16:creationId xmlns:a16="http://schemas.microsoft.com/office/drawing/2014/main" id="{B2D20188-FDCB-0C42-B266-0AA12C9D6E3B}"/>
              </a:ext>
            </a:extLst>
          </p:cNvPr>
          <p:cNvSpPr txBox="1">
            <a:spLocks/>
          </p:cNvSpPr>
          <p:nvPr userDrawn="1"/>
        </p:nvSpPr>
        <p:spPr>
          <a:xfrm>
            <a:off x="11205541" y="6398600"/>
            <a:ext cx="797487" cy="472795"/>
          </a:xfrm>
          <a:prstGeom prst="rect">
            <a:avLst/>
          </a:prstGeom>
        </p:spPr>
        <p:txBody>
          <a:bodyPr vert="horz" lIns="91440" tIns="45720" rIns="91440" bIns="45720" rtlCol="0" anchor="ctr"/>
          <a:lstStyle>
            <a:defPPr>
              <a:defRPr lang="en-US"/>
            </a:defPPr>
            <a:lvl1pPr marL="0" algn="ctr" defTabSz="914400" rtl="0" eaLnBrk="1" latinLnBrk="0" hangingPunct="1">
              <a:defRPr sz="900" b="0" i="0" kern="1200">
                <a:solidFill>
                  <a:srgbClr val="0062CF"/>
                </a:solidFill>
                <a:latin typeface="Segoe UI Light" panose="020B0502040204020203" pitchFamily="34" charset="0"/>
                <a:ea typeface="+mn-ea"/>
                <a:cs typeface="Segoe UI Light"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a:solidFill>
                  <a:schemeClr val="bg1">
                    <a:lumMod val="65000"/>
                  </a:schemeClr>
                </a:solidFill>
              </a:rPr>
              <a:t>PAGE </a:t>
            </a:r>
            <a:fld id="{19C658C0-AC4E-6049-9298-D599250AF0B2}" type="slidenum">
              <a:rPr lang="en-US" sz="800" smtClean="0">
                <a:solidFill>
                  <a:schemeClr val="bg1">
                    <a:lumMod val="65000"/>
                  </a:schemeClr>
                </a:solidFill>
              </a:rPr>
              <a:pPr/>
              <a:t>‹#›</a:t>
            </a:fld>
            <a:endParaRPr lang="en-US" sz="800">
              <a:solidFill>
                <a:schemeClr val="bg1">
                  <a:lumMod val="65000"/>
                </a:schemeClr>
              </a:solidFill>
            </a:endParaRPr>
          </a:p>
        </p:txBody>
      </p:sp>
    </p:spTree>
    <p:extLst>
      <p:ext uri="{BB962C8B-B14F-4D97-AF65-F5344CB8AC3E}">
        <p14:creationId xmlns:p14="http://schemas.microsoft.com/office/powerpoint/2010/main" val="92832757"/>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e_Chart">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8C3D9D01-209C-465A-925D-0F395C907D97}"/>
              </a:ext>
            </a:extLst>
          </p:cNvPr>
          <p:cNvSpPr txBox="1">
            <a:spLocks/>
          </p:cNvSpPr>
          <p:nvPr userDrawn="1"/>
        </p:nvSpPr>
        <p:spPr>
          <a:xfrm>
            <a:off x="149895" y="6257924"/>
            <a:ext cx="797487" cy="472795"/>
          </a:xfrm>
          <a:prstGeom prst="rect">
            <a:avLst/>
          </a:prstGeom>
        </p:spPr>
        <p:txBody>
          <a:bodyPr vert="horz" lIns="91440" tIns="45720" rIns="91440" bIns="45720" rtlCol="0" anchor="ctr"/>
          <a:lstStyle>
            <a:defPPr>
              <a:defRPr lang="en-US"/>
            </a:defPPr>
            <a:lvl1pPr marL="0" algn="ctr" defTabSz="914400" rtl="0" eaLnBrk="1" latinLnBrk="0" hangingPunct="1">
              <a:defRPr sz="900" b="0" i="0" kern="1200">
                <a:solidFill>
                  <a:srgbClr val="0062CF"/>
                </a:solidFill>
                <a:latin typeface="Segoe UI Light" panose="020B0502040204020203" pitchFamily="34" charset="0"/>
                <a:ea typeface="+mn-ea"/>
                <a:cs typeface="Segoe UI Light"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rPr>
              <a:t>PAGE </a:t>
            </a:r>
            <a:fld id="{19C658C0-AC4E-6049-9298-D599250AF0B2}" type="slidenum">
              <a:rPr lang="en-US" smtClean="0">
                <a:solidFill>
                  <a:schemeClr val="tx1"/>
                </a:solidFill>
              </a:rPr>
              <a:pPr/>
              <a:t>‹#›</a:t>
            </a:fld>
            <a:endParaRPr lang="en-US">
              <a:solidFill>
                <a:schemeClr val="tx1"/>
              </a:solidFill>
            </a:endParaRPr>
          </a:p>
        </p:txBody>
      </p:sp>
      <p:pic>
        <p:nvPicPr>
          <p:cNvPr id="9" name="Picture 8">
            <a:extLst>
              <a:ext uri="{FF2B5EF4-FFF2-40B4-BE49-F238E27FC236}">
                <a16:creationId xmlns:a16="http://schemas.microsoft.com/office/drawing/2014/main" id="{1B27ED96-1829-4628-8FE8-C5B4A2F1FD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99127" y="6257924"/>
            <a:ext cx="555988" cy="292449"/>
          </a:xfrm>
          <a:prstGeom prst="rect">
            <a:avLst/>
          </a:prstGeom>
        </p:spPr>
      </p:pic>
      <p:sp>
        <p:nvSpPr>
          <p:cNvPr id="2" name="Right Triangle 1">
            <a:extLst>
              <a:ext uri="{FF2B5EF4-FFF2-40B4-BE49-F238E27FC236}">
                <a16:creationId xmlns:a16="http://schemas.microsoft.com/office/drawing/2014/main" id="{7EE2064E-014F-454C-9AEE-A2CA397E3F94}"/>
              </a:ext>
            </a:extLst>
          </p:cNvPr>
          <p:cNvSpPr/>
          <p:nvPr userDrawn="1"/>
        </p:nvSpPr>
        <p:spPr>
          <a:xfrm rot="5400000">
            <a:off x="-1099093" y="1099091"/>
            <a:ext cx="5724719" cy="3526535"/>
          </a:xfrm>
          <a:prstGeom prst="r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4">
            <a:extLst>
              <a:ext uri="{FF2B5EF4-FFF2-40B4-BE49-F238E27FC236}">
                <a16:creationId xmlns:a16="http://schemas.microsoft.com/office/drawing/2014/main" id="{EA7755CB-D1AF-4B6B-B2CD-8206A8FFBFEF}"/>
              </a:ext>
            </a:extLst>
          </p:cNvPr>
          <p:cNvSpPr>
            <a:spLocks noGrp="1"/>
          </p:cNvSpPr>
          <p:nvPr>
            <p:ph type="body" sz="quarter" idx="13" hasCustomPrompt="1"/>
          </p:nvPr>
        </p:nvSpPr>
        <p:spPr>
          <a:xfrm>
            <a:off x="3405187" y="1996941"/>
            <a:ext cx="2628900" cy="3856994"/>
          </a:xfrm>
        </p:spPr>
        <p:txBody>
          <a:bodyPr lIns="91440" numCol="1" spcCol="274320" anchor="ctr">
            <a:noAutofit/>
          </a:bodyPr>
          <a:lstStyle>
            <a:lvl1pPr marL="12700" marR="0" indent="0" algn="l" defTabSz="914400" rtl="0" eaLnBrk="1" fontAlgn="auto" latinLnBrk="0" hangingPunct="1">
              <a:lnSpc>
                <a:spcPct val="100000"/>
              </a:lnSpc>
              <a:spcBef>
                <a:spcPts val="1000"/>
              </a:spcBef>
              <a:spcAft>
                <a:spcPts val="0"/>
              </a:spcAft>
              <a:buClr>
                <a:schemeClr val="accent1"/>
              </a:buClr>
              <a:buSzTx/>
              <a:buFontTx/>
              <a:buNone/>
              <a:tabLst/>
              <a:defRPr sz="1200"/>
            </a:lvl1pPr>
            <a:lvl2pPr marL="184150" indent="-171450">
              <a:buFontTx/>
              <a:buNone/>
              <a:defRPr sz="1600"/>
            </a:lvl2pPr>
          </a:lstStyle>
          <a:p>
            <a:pPr marL="12700" indent="0">
              <a:lnSpc>
                <a:spcPct val="100000"/>
              </a:lnSpc>
              <a:buNone/>
            </a:pPr>
            <a:r>
              <a:rPr lang="en-US" sz="1200" b="0" err="1">
                <a:latin typeface="Arial" charset="0"/>
                <a:ea typeface="Arial" charset="0"/>
                <a:cs typeface="Arial" charset="0"/>
              </a:rPr>
              <a:t>Ut</a:t>
            </a:r>
            <a:r>
              <a:rPr lang="en-US" sz="1200" b="0">
                <a:latin typeface="Arial" charset="0"/>
                <a:ea typeface="Arial" charset="0"/>
                <a:cs typeface="Arial" charset="0"/>
              </a:rPr>
              <a:t> </a:t>
            </a:r>
            <a:r>
              <a:rPr lang="en-US" sz="1200" b="0" err="1">
                <a:latin typeface="Arial" charset="0"/>
                <a:ea typeface="Arial" charset="0"/>
                <a:cs typeface="Arial" charset="0"/>
              </a:rPr>
              <a:t>eget</a:t>
            </a:r>
            <a:r>
              <a:rPr lang="en-US" sz="1200" b="0">
                <a:latin typeface="Arial" charset="0"/>
                <a:ea typeface="Arial" charset="0"/>
                <a:cs typeface="Arial" charset="0"/>
              </a:rPr>
              <a:t> ante </a:t>
            </a:r>
            <a:r>
              <a:rPr lang="en-US" sz="1200" b="0" err="1">
                <a:latin typeface="Arial" charset="0"/>
                <a:ea typeface="Arial" charset="0"/>
                <a:cs typeface="Arial" charset="0"/>
              </a:rPr>
              <a:t>quis</a:t>
            </a:r>
            <a:r>
              <a:rPr lang="en-US" sz="1200" b="0">
                <a:latin typeface="Arial" charset="0"/>
                <a:ea typeface="Arial" charset="0"/>
                <a:cs typeface="Arial" charset="0"/>
              </a:rPr>
              <a:t> </a:t>
            </a:r>
            <a:r>
              <a:rPr lang="en-US" sz="1200" b="0" err="1">
                <a:latin typeface="Arial" charset="0"/>
                <a:ea typeface="Arial" charset="0"/>
                <a:cs typeface="Arial" charset="0"/>
              </a:rPr>
              <a:t>eros</a:t>
            </a:r>
            <a:r>
              <a:rPr lang="en-US" sz="1200" b="0">
                <a:latin typeface="Arial" charset="0"/>
                <a:ea typeface="Arial" charset="0"/>
                <a:cs typeface="Arial" charset="0"/>
              </a:rPr>
              <a:t> </a:t>
            </a:r>
            <a:r>
              <a:rPr lang="en-US" sz="1200" b="0" err="1">
                <a:latin typeface="Arial" charset="0"/>
                <a:ea typeface="Arial" charset="0"/>
                <a:cs typeface="Arial" charset="0"/>
              </a:rPr>
              <a:t>tristique</a:t>
            </a:r>
            <a:r>
              <a:rPr lang="en-US" sz="1200" b="0">
                <a:latin typeface="Arial" charset="0"/>
                <a:ea typeface="Arial" charset="0"/>
                <a:cs typeface="Arial" charset="0"/>
              </a:rPr>
              <a:t> </a:t>
            </a:r>
            <a:r>
              <a:rPr lang="en-US" sz="1200" b="0" err="1">
                <a:latin typeface="Arial" charset="0"/>
                <a:ea typeface="Arial" charset="0"/>
                <a:cs typeface="Arial" charset="0"/>
              </a:rPr>
              <a:t>suscipit</a:t>
            </a:r>
            <a:r>
              <a:rPr lang="en-US" sz="1200" b="0">
                <a:latin typeface="Arial" charset="0"/>
                <a:ea typeface="Arial" charset="0"/>
                <a:cs typeface="Arial" charset="0"/>
              </a:rPr>
              <a:t> </a:t>
            </a:r>
            <a:r>
              <a:rPr lang="en-US" sz="1200" b="0" err="1">
                <a:latin typeface="Arial" charset="0"/>
                <a:ea typeface="Arial" charset="0"/>
                <a:cs typeface="Arial" charset="0"/>
              </a:rPr>
              <a:t>vel</a:t>
            </a:r>
            <a:r>
              <a:rPr lang="en-US" sz="1200" b="0">
                <a:latin typeface="Arial" charset="0"/>
                <a:ea typeface="Arial" charset="0"/>
                <a:cs typeface="Arial" charset="0"/>
              </a:rPr>
              <a:t> </a:t>
            </a:r>
            <a:r>
              <a:rPr lang="en-US" sz="1200" b="0" err="1">
                <a:latin typeface="Arial" charset="0"/>
                <a:ea typeface="Arial" charset="0"/>
                <a:cs typeface="Arial" charset="0"/>
              </a:rPr>
              <a:t>eros</a:t>
            </a:r>
            <a:r>
              <a:rPr lang="en-US" sz="1200" b="0">
                <a:latin typeface="Arial" charset="0"/>
                <a:ea typeface="Arial" charset="0"/>
                <a:cs typeface="Arial" charset="0"/>
              </a:rPr>
              <a:t> </a:t>
            </a:r>
            <a:r>
              <a:rPr lang="en-US" sz="1200" b="0" err="1">
                <a:latin typeface="Arial" charset="0"/>
                <a:ea typeface="Arial" charset="0"/>
                <a:cs typeface="Arial" charset="0"/>
              </a:rPr>
              <a:t>tristique</a:t>
            </a:r>
            <a:r>
              <a:rPr lang="en-US" sz="1200" b="0">
                <a:latin typeface="Arial" charset="0"/>
                <a:ea typeface="Arial" charset="0"/>
                <a:cs typeface="Arial" charset="0"/>
              </a:rPr>
              <a:t> </a:t>
            </a:r>
            <a:r>
              <a:rPr lang="en-US" sz="1200" b="0" err="1">
                <a:latin typeface="Arial" charset="0"/>
                <a:ea typeface="Arial" charset="0"/>
                <a:cs typeface="Arial" charset="0"/>
              </a:rPr>
              <a:t>suscipit</a:t>
            </a:r>
            <a:r>
              <a:rPr lang="en-US" sz="1200" b="0">
                <a:latin typeface="Arial" charset="0"/>
                <a:ea typeface="Arial" charset="0"/>
                <a:cs typeface="Arial" charset="0"/>
              </a:rPr>
              <a:t> </a:t>
            </a:r>
            <a:r>
              <a:rPr lang="en-US" sz="1200" b="0" err="1">
                <a:latin typeface="Arial" charset="0"/>
                <a:ea typeface="Arial" charset="0"/>
                <a:cs typeface="Arial" charset="0"/>
              </a:rPr>
              <a:t>vel</a:t>
            </a:r>
            <a:r>
              <a:rPr lang="en-US" sz="1200" b="0">
                <a:latin typeface="Arial" charset="0"/>
                <a:ea typeface="Arial" charset="0"/>
                <a:cs typeface="Arial" charset="0"/>
              </a:rPr>
              <a:t> vitae dui </a:t>
            </a:r>
            <a:r>
              <a:rPr lang="en-US" sz="1200" b="0" err="1">
                <a:latin typeface="Arial" charset="0"/>
                <a:ea typeface="Arial" charset="0"/>
                <a:cs typeface="Arial" charset="0"/>
              </a:rPr>
              <a:t>Ut</a:t>
            </a:r>
            <a:r>
              <a:rPr lang="en-US" sz="1200" b="0">
                <a:latin typeface="Arial" charset="0"/>
                <a:ea typeface="Arial" charset="0"/>
                <a:cs typeface="Arial" charset="0"/>
              </a:rPr>
              <a:t> </a:t>
            </a:r>
            <a:r>
              <a:rPr lang="en-US" sz="1200" b="0" err="1">
                <a:latin typeface="Arial" charset="0"/>
                <a:ea typeface="Arial" charset="0"/>
                <a:cs typeface="Arial" charset="0"/>
              </a:rPr>
              <a:t>eget</a:t>
            </a:r>
            <a:r>
              <a:rPr lang="en-US" sz="1200" b="0">
                <a:latin typeface="Arial" charset="0"/>
                <a:ea typeface="Arial" charset="0"/>
                <a:cs typeface="Arial" charset="0"/>
              </a:rPr>
              <a:t> ante </a:t>
            </a:r>
            <a:r>
              <a:rPr lang="en-US" sz="1200" b="0" err="1">
                <a:latin typeface="Arial" charset="0"/>
                <a:ea typeface="Arial" charset="0"/>
                <a:cs typeface="Arial" charset="0"/>
              </a:rPr>
              <a:t>quis</a:t>
            </a:r>
            <a:r>
              <a:rPr lang="en-US" sz="1200" b="0">
                <a:latin typeface="Arial" charset="0"/>
                <a:ea typeface="Arial" charset="0"/>
                <a:cs typeface="Arial" charset="0"/>
              </a:rPr>
              <a:t> </a:t>
            </a:r>
            <a:r>
              <a:rPr lang="en-US" sz="1200" b="0" err="1">
                <a:latin typeface="Arial" charset="0"/>
                <a:ea typeface="Arial" charset="0"/>
                <a:cs typeface="Arial" charset="0"/>
              </a:rPr>
              <a:t>eros</a:t>
            </a:r>
            <a:r>
              <a:rPr lang="en-US" sz="1200" b="0">
                <a:latin typeface="Arial" charset="0"/>
                <a:ea typeface="Arial" charset="0"/>
                <a:cs typeface="Arial" charset="0"/>
              </a:rPr>
              <a:t> </a:t>
            </a:r>
            <a:r>
              <a:rPr lang="en-US" sz="1200" b="0" err="1">
                <a:latin typeface="Arial" charset="0"/>
                <a:ea typeface="Arial" charset="0"/>
                <a:cs typeface="Arial" charset="0"/>
              </a:rPr>
              <a:t>tristique</a:t>
            </a:r>
            <a:r>
              <a:rPr lang="en-US" sz="1200" b="0">
                <a:latin typeface="Arial" charset="0"/>
                <a:ea typeface="Arial" charset="0"/>
                <a:cs typeface="Arial" charset="0"/>
              </a:rPr>
              <a:t> </a:t>
            </a:r>
            <a:r>
              <a:rPr lang="en-US" sz="1200" b="0" err="1">
                <a:latin typeface="Arial" charset="0"/>
                <a:ea typeface="Arial" charset="0"/>
                <a:cs typeface="Arial" charset="0"/>
              </a:rPr>
              <a:t>suscipit</a:t>
            </a:r>
            <a:r>
              <a:rPr lang="en-US" sz="1200" b="0">
                <a:latin typeface="Arial" charset="0"/>
                <a:ea typeface="Arial" charset="0"/>
                <a:cs typeface="Arial" charset="0"/>
              </a:rPr>
              <a:t> </a:t>
            </a:r>
            <a:r>
              <a:rPr lang="en-US" sz="1200" b="0" err="1">
                <a:latin typeface="Arial" charset="0"/>
                <a:ea typeface="Arial" charset="0"/>
                <a:cs typeface="Arial" charset="0"/>
              </a:rPr>
              <a:t>vel</a:t>
            </a:r>
            <a:r>
              <a:rPr lang="en-US" sz="1200" b="0">
                <a:latin typeface="Arial" charset="0"/>
                <a:ea typeface="Arial" charset="0"/>
                <a:cs typeface="Arial" charset="0"/>
              </a:rPr>
              <a:t> </a:t>
            </a:r>
            <a:r>
              <a:rPr lang="en-US" sz="1200" b="0" err="1">
                <a:latin typeface="Arial" charset="0"/>
                <a:ea typeface="Arial" charset="0"/>
                <a:cs typeface="Arial" charset="0"/>
              </a:rPr>
              <a:t>eros</a:t>
            </a:r>
            <a:r>
              <a:rPr lang="en-US" sz="1200" b="0">
                <a:latin typeface="Arial" charset="0"/>
                <a:ea typeface="Arial" charset="0"/>
                <a:cs typeface="Arial" charset="0"/>
              </a:rPr>
              <a:t> </a:t>
            </a:r>
            <a:r>
              <a:rPr lang="en-US" sz="1200" b="0" err="1">
                <a:latin typeface="Arial" charset="0"/>
                <a:ea typeface="Arial" charset="0"/>
                <a:cs typeface="Arial" charset="0"/>
              </a:rPr>
              <a:t>tristique</a:t>
            </a:r>
            <a:r>
              <a:rPr lang="en-US" sz="1200" b="0">
                <a:latin typeface="Arial" charset="0"/>
                <a:ea typeface="Arial" charset="0"/>
                <a:cs typeface="Arial" charset="0"/>
              </a:rPr>
              <a:t> </a:t>
            </a:r>
            <a:r>
              <a:rPr lang="en-US" sz="1200" b="0" err="1">
                <a:latin typeface="Arial" charset="0"/>
                <a:ea typeface="Arial" charset="0"/>
                <a:cs typeface="Arial" charset="0"/>
              </a:rPr>
              <a:t>suscipit</a:t>
            </a:r>
            <a:r>
              <a:rPr lang="en-US" sz="1200" b="0">
                <a:latin typeface="Arial" charset="0"/>
                <a:ea typeface="Arial" charset="0"/>
                <a:cs typeface="Arial" charset="0"/>
              </a:rPr>
              <a:t> </a:t>
            </a:r>
            <a:r>
              <a:rPr lang="en-US" sz="1200" b="0" err="1">
                <a:latin typeface="Arial" charset="0"/>
                <a:ea typeface="Arial" charset="0"/>
                <a:cs typeface="Arial" charset="0"/>
              </a:rPr>
              <a:t>vel</a:t>
            </a:r>
            <a:r>
              <a:rPr lang="en-US" sz="1200" b="0">
                <a:latin typeface="Arial" charset="0"/>
                <a:ea typeface="Arial" charset="0"/>
                <a:cs typeface="Arial" charset="0"/>
              </a:rPr>
              <a:t> vitae dui. </a:t>
            </a:r>
            <a:r>
              <a:rPr lang="en-US" sz="1200" b="0" err="1">
                <a:latin typeface="Arial" charset="0"/>
                <a:ea typeface="Arial" charset="0"/>
                <a:cs typeface="Arial" charset="0"/>
              </a:rPr>
              <a:t>Aliquam</a:t>
            </a:r>
            <a:r>
              <a:rPr lang="en-US" sz="1200" b="0">
                <a:latin typeface="Arial" charset="0"/>
                <a:ea typeface="Arial" charset="0"/>
                <a:cs typeface="Arial" charset="0"/>
              </a:rPr>
              <a:t> id magna </a:t>
            </a:r>
            <a:r>
              <a:rPr lang="en-US" sz="1200" b="0" err="1">
                <a:latin typeface="Arial" charset="0"/>
                <a:ea typeface="Arial" charset="0"/>
                <a:cs typeface="Arial" charset="0"/>
              </a:rPr>
              <a:t>orci</a:t>
            </a:r>
            <a:r>
              <a:rPr lang="en-US" sz="1200" b="0">
                <a:latin typeface="Arial" charset="0"/>
                <a:ea typeface="Arial" charset="0"/>
                <a:cs typeface="Arial" charset="0"/>
              </a:rPr>
              <a:t>, non </a:t>
            </a:r>
            <a:r>
              <a:rPr lang="en-US" sz="1200" b="0" err="1">
                <a:latin typeface="Arial" charset="0"/>
                <a:ea typeface="Arial" charset="0"/>
                <a:cs typeface="Arial" charset="0"/>
              </a:rPr>
              <a:t>venenatis</a:t>
            </a:r>
            <a:r>
              <a:rPr lang="en-US" sz="1200" b="0">
                <a:latin typeface="Arial" charset="0"/>
                <a:ea typeface="Arial" charset="0"/>
                <a:cs typeface="Arial" charset="0"/>
              </a:rPr>
              <a:t> ipsum. </a:t>
            </a:r>
            <a:r>
              <a:rPr lang="en-US" sz="1200" b="0" err="1">
                <a:latin typeface="Arial" charset="0"/>
                <a:ea typeface="Arial" charset="0"/>
                <a:cs typeface="Arial" charset="0"/>
              </a:rPr>
              <a:t>eget</a:t>
            </a:r>
            <a:r>
              <a:rPr lang="en-US" sz="1200" b="0">
                <a:latin typeface="Arial" charset="0"/>
                <a:ea typeface="Arial" charset="0"/>
                <a:cs typeface="Arial" charset="0"/>
              </a:rPr>
              <a:t> ante </a:t>
            </a:r>
            <a:r>
              <a:rPr lang="en-US" sz="1200" b="0" err="1">
                <a:latin typeface="Arial" charset="0"/>
                <a:ea typeface="Arial" charset="0"/>
                <a:cs typeface="Arial" charset="0"/>
              </a:rPr>
              <a:t>quis</a:t>
            </a:r>
            <a:r>
              <a:rPr lang="en-US" sz="1200" b="0">
                <a:latin typeface="Arial" charset="0"/>
                <a:ea typeface="Arial" charset="0"/>
                <a:cs typeface="Arial" charset="0"/>
              </a:rPr>
              <a:t> </a:t>
            </a:r>
            <a:r>
              <a:rPr lang="en-US" sz="1200" b="0" err="1">
                <a:latin typeface="Arial" charset="0"/>
                <a:ea typeface="Arial" charset="0"/>
                <a:cs typeface="Arial" charset="0"/>
              </a:rPr>
              <a:t>eros</a:t>
            </a:r>
            <a:r>
              <a:rPr lang="en-US" sz="1200" b="0">
                <a:latin typeface="Arial" charset="0"/>
                <a:ea typeface="Arial" charset="0"/>
                <a:cs typeface="Arial" charset="0"/>
              </a:rPr>
              <a:t> </a:t>
            </a:r>
            <a:r>
              <a:rPr lang="en-US" sz="1200" b="0" err="1">
                <a:latin typeface="Arial" charset="0"/>
                <a:ea typeface="Arial" charset="0"/>
                <a:cs typeface="Arial" charset="0"/>
              </a:rPr>
              <a:t>tristique</a:t>
            </a:r>
            <a:r>
              <a:rPr lang="en-US" sz="1200" b="0">
                <a:latin typeface="Arial" charset="0"/>
                <a:ea typeface="Arial" charset="0"/>
                <a:cs typeface="Arial" charset="0"/>
              </a:rPr>
              <a:t> </a:t>
            </a:r>
            <a:r>
              <a:rPr lang="en-US" sz="1200" b="0" err="1">
                <a:latin typeface="Arial" charset="0"/>
                <a:ea typeface="Arial" charset="0"/>
                <a:cs typeface="Arial" charset="0"/>
              </a:rPr>
              <a:t>suscipit</a:t>
            </a:r>
            <a:r>
              <a:rPr lang="en-US" sz="1200" b="0">
                <a:latin typeface="Arial" charset="0"/>
                <a:ea typeface="Arial" charset="0"/>
                <a:cs typeface="Arial" charset="0"/>
              </a:rPr>
              <a:t> </a:t>
            </a:r>
            <a:r>
              <a:rPr lang="en-US" sz="1200" b="0" err="1">
                <a:latin typeface="Arial" charset="0"/>
                <a:ea typeface="Arial" charset="0"/>
                <a:cs typeface="Arial" charset="0"/>
              </a:rPr>
              <a:t>vel</a:t>
            </a:r>
            <a:r>
              <a:rPr lang="en-US" sz="1200" b="0">
                <a:latin typeface="Arial" charset="0"/>
                <a:ea typeface="Arial" charset="0"/>
                <a:cs typeface="Arial" charset="0"/>
              </a:rPr>
              <a:t> </a:t>
            </a:r>
            <a:r>
              <a:rPr lang="en-US" sz="1200" b="0" err="1">
                <a:latin typeface="Arial" charset="0"/>
                <a:ea typeface="Arial" charset="0"/>
                <a:cs typeface="Arial" charset="0"/>
              </a:rPr>
              <a:t>eros</a:t>
            </a:r>
            <a:r>
              <a:rPr lang="en-US" sz="1200" b="0">
                <a:latin typeface="Arial" charset="0"/>
                <a:ea typeface="Arial" charset="0"/>
                <a:cs typeface="Arial" charset="0"/>
              </a:rPr>
              <a:t> </a:t>
            </a:r>
            <a:r>
              <a:rPr lang="en-US" sz="1200" b="0" err="1">
                <a:latin typeface="Arial" charset="0"/>
                <a:ea typeface="Arial" charset="0"/>
                <a:cs typeface="Arial" charset="0"/>
              </a:rPr>
              <a:t>tristique</a:t>
            </a:r>
            <a:r>
              <a:rPr lang="en-US" sz="1200" b="0">
                <a:latin typeface="Arial" charset="0"/>
                <a:ea typeface="Arial" charset="0"/>
                <a:cs typeface="Arial" charset="0"/>
              </a:rPr>
              <a:t> </a:t>
            </a:r>
            <a:r>
              <a:rPr lang="en-US" sz="1200" b="0" err="1">
                <a:latin typeface="Arial" charset="0"/>
                <a:ea typeface="Arial" charset="0"/>
                <a:cs typeface="Arial" charset="0"/>
              </a:rPr>
              <a:t>suscipit</a:t>
            </a:r>
            <a:r>
              <a:rPr lang="en-US" sz="1200" b="0">
                <a:latin typeface="Arial" charset="0"/>
                <a:ea typeface="Arial" charset="0"/>
                <a:cs typeface="Arial" charset="0"/>
              </a:rPr>
              <a:t> </a:t>
            </a:r>
            <a:r>
              <a:rPr lang="en-US" sz="1200" b="0" err="1">
                <a:latin typeface="Arial" charset="0"/>
                <a:ea typeface="Arial" charset="0"/>
                <a:cs typeface="Arial" charset="0"/>
              </a:rPr>
              <a:t>vel</a:t>
            </a:r>
            <a:r>
              <a:rPr lang="en-US" sz="1200" b="0">
                <a:latin typeface="Arial" charset="0"/>
                <a:ea typeface="Arial" charset="0"/>
                <a:cs typeface="Arial" charset="0"/>
              </a:rPr>
              <a:t> vitae </a:t>
            </a:r>
            <a:r>
              <a:rPr lang="en-US" sz="1200" b="0" err="1">
                <a:latin typeface="Arial" charset="0"/>
                <a:ea typeface="Arial" charset="0"/>
                <a:cs typeface="Arial" charset="0"/>
              </a:rPr>
              <a:t>duit</a:t>
            </a:r>
            <a:r>
              <a:rPr lang="en-US" sz="1200" b="0">
                <a:latin typeface="Arial" charset="0"/>
                <a:ea typeface="Arial" charset="0"/>
                <a:cs typeface="Arial" charset="0"/>
              </a:rPr>
              <a:t> </a:t>
            </a:r>
            <a:r>
              <a:rPr lang="en-US" sz="1200" b="0" err="1">
                <a:latin typeface="Arial" charset="0"/>
                <a:ea typeface="Arial" charset="0"/>
                <a:cs typeface="Arial" charset="0"/>
              </a:rPr>
              <a:t>eget</a:t>
            </a:r>
            <a:r>
              <a:rPr lang="en-US" sz="1200" b="0">
                <a:latin typeface="Arial" charset="0"/>
                <a:ea typeface="Arial" charset="0"/>
                <a:cs typeface="Arial" charset="0"/>
              </a:rPr>
              <a:t> ante </a:t>
            </a:r>
            <a:r>
              <a:rPr lang="en-US" sz="1200" b="0" err="1">
                <a:latin typeface="Arial" charset="0"/>
                <a:ea typeface="Arial" charset="0"/>
                <a:cs typeface="Arial" charset="0"/>
              </a:rPr>
              <a:t>quis</a:t>
            </a:r>
            <a:r>
              <a:rPr lang="en-US" sz="1200" b="0">
                <a:latin typeface="Arial" charset="0"/>
                <a:ea typeface="Arial" charset="0"/>
                <a:cs typeface="Arial" charset="0"/>
              </a:rPr>
              <a:t> </a:t>
            </a:r>
            <a:r>
              <a:rPr lang="en-US" sz="1200" b="0" err="1">
                <a:latin typeface="Arial" charset="0"/>
                <a:ea typeface="Arial" charset="0"/>
                <a:cs typeface="Arial" charset="0"/>
              </a:rPr>
              <a:t>eros</a:t>
            </a:r>
            <a:r>
              <a:rPr lang="en-US" sz="1200" b="0">
                <a:latin typeface="Arial" charset="0"/>
                <a:ea typeface="Arial" charset="0"/>
                <a:cs typeface="Arial" charset="0"/>
              </a:rPr>
              <a:t> </a:t>
            </a:r>
            <a:r>
              <a:rPr lang="en-US" sz="1200" b="0" err="1">
                <a:latin typeface="Arial" charset="0"/>
                <a:ea typeface="Arial" charset="0"/>
                <a:cs typeface="Arial" charset="0"/>
              </a:rPr>
              <a:t>tristique</a:t>
            </a:r>
            <a:r>
              <a:rPr lang="en-US" sz="1200" b="0">
                <a:latin typeface="Arial" charset="0"/>
                <a:ea typeface="Arial" charset="0"/>
                <a:cs typeface="Arial" charset="0"/>
              </a:rPr>
              <a:t> </a:t>
            </a:r>
            <a:r>
              <a:rPr lang="en-US" sz="1200" b="0" err="1">
                <a:latin typeface="Arial" charset="0"/>
                <a:ea typeface="Arial" charset="0"/>
                <a:cs typeface="Arial" charset="0"/>
              </a:rPr>
              <a:t>suscipit</a:t>
            </a:r>
            <a:r>
              <a:rPr lang="en-US" sz="1200" b="0">
                <a:latin typeface="Arial" charset="0"/>
                <a:ea typeface="Arial" charset="0"/>
                <a:cs typeface="Arial" charset="0"/>
              </a:rPr>
              <a:t> </a:t>
            </a:r>
            <a:r>
              <a:rPr lang="en-US" sz="1200" b="0" err="1">
                <a:latin typeface="Arial" charset="0"/>
                <a:ea typeface="Arial" charset="0"/>
                <a:cs typeface="Arial" charset="0"/>
              </a:rPr>
              <a:t>vel</a:t>
            </a:r>
            <a:r>
              <a:rPr lang="en-US" sz="1200" b="0">
                <a:latin typeface="Arial" charset="0"/>
                <a:ea typeface="Arial" charset="0"/>
                <a:cs typeface="Arial" charset="0"/>
              </a:rPr>
              <a:t> </a:t>
            </a:r>
            <a:r>
              <a:rPr lang="en-US" sz="1200" b="0" err="1">
                <a:latin typeface="Arial" charset="0"/>
                <a:ea typeface="Arial" charset="0"/>
                <a:cs typeface="Arial" charset="0"/>
              </a:rPr>
              <a:t>eros</a:t>
            </a:r>
            <a:r>
              <a:rPr lang="en-US" sz="1200" b="0">
                <a:latin typeface="Arial" charset="0"/>
                <a:ea typeface="Arial" charset="0"/>
                <a:cs typeface="Arial" charset="0"/>
              </a:rPr>
              <a:t> </a:t>
            </a:r>
            <a:r>
              <a:rPr lang="en-US" sz="1200" b="0" err="1">
                <a:latin typeface="Arial" charset="0"/>
                <a:ea typeface="Arial" charset="0"/>
                <a:cs typeface="Arial" charset="0"/>
              </a:rPr>
              <a:t>tristique</a:t>
            </a:r>
            <a:r>
              <a:rPr lang="en-US" sz="1200" b="0">
                <a:latin typeface="Arial" charset="0"/>
                <a:ea typeface="Arial" charset="0"/>
                <a:cs typeface="Arial" charset="0"/>
              </a:rPr>
              <a:t> </a:t>
            </a:r>
            <a:r>
              <a:rPr lang="en-US" sz="1200" b="0" err="1">
                <a:latin typeface="Arial" charset="0"/>
                <a:ea typeface="Arial" charset="0"/>
                <a:cs typeface="Arial" charset="0"/>
              </a:rPr>
              <a:t>suscipit</a:t>
            </a:r>
            <a:r>
              <a:rPr lang="en-US" sz="1200" b="0">
                <a:latin typeface="Arial" charset="0"/>
                <a:ea typeface="Arial" charset="0"/>
                <a:cs typeface="Arial" charset="0"/>
              </a:rPr>
              <a:t> </a:t>
            </a:r>
            <a:r>
              <a:rPr lang="en-US" sz="1200" b="0" err="1">
                <a:latin typeface="Arial" charset="0"/>
                <a:ea typeface="Arial" charset="0"/>
                <a:cs typeface="Arial" charset="0"/>
              </a:rPr>
              <a:t>vel</a:t>
            </a:r>
            <a:r>
              <a:rPr lang="en-US" sz="1200" b="0">
                <a:latin typeface="Arial" charset="0"/>
                <a:ea typeface="Arial" charset="0"/>
                <a:cs typeface="Arial" charset="0"/>
              </a:rPr>
              <a:t> vitae dui </a:t>
            </a:r>
            <a:r>
              <a:rPr lang="en-US" sz="1200" b="0" err="1">
                <a:latin typeface="Arial" charset="0"/>
                <a:ea typeface="Arial" charset="0"/>
                <a:cs typeface="Arial" charset="0"/>
              </a:rPr>
              <a:t>Ut</a:t>
            </a:r>
            <a:r>
              <a:rPr lang="en-US" sz="1200" b="0">
                <a:latin typeface="Arial" charset="0"/>
                <a:ea typeface="Arial" charset="0"/>
                <a:cs typeface="Arial" charset="0"/>
              </a:rPr>
              <a:t> </a:t>
            </a:r>
            <a:r>
              <a:rPr lang="en-US" sz="1200" b="0" err="1">
                <a:latin typeface="Arial" charset="0"/>
                <a:ea typeface="Arial" charset="0"/>
                <a:cs typeface="Arial" charset="0"/>
              </a:rPr>
              <a:t>eget</a:t>
            </a:r>
            <a:r>
              <a:rPr lang="en-US" sz="1200" b="0">
                <a:latin typeface="Arial" charset="0"/>
                <a:ea typeface="Arial" charset="0"/>
                <a:cs typeface="Arial" charset="0"/>
              </a:rPr>
              <a:t> ante </a:t>
            </a:r>
            <a:r>
              <a:rPr lang="en-US" sz="1200" b="0" err="1">
                <a:latin typeface="Arial" charset="0"/>
                <a:ea typeface="Arial" charset="0"/>
                <a:cs typeface="Arial" charset="0"/>
              </a:rPr>
              <a:t>quis</a:t>
            </a:r>
            <a:r>
              <a:rPr lang="en-US" sz="1200" b="0">
                <a:latin typeface="Arial" charset="0"/>
                <a:ea typeface="Arial" charset="0"/>
                <a:cs typeface="Arial" charset="0"/>
              </a:rPr>
              <a:t> </a:t>
            </a:r>
            <a:r>
              <a:rPr lang="en-US" sz="1200" b="0" err="1">
                <a:latin typeface="Arial" charset="0"/>
                <a:ea typeface="Arial" charset="0"/>
                <a:cs typeface="Arial" charset="0"/>
              </a:rPr>
              <a:t>eros</a:t>
            </a:r>
            <a:r>
              <a:rPr lang="en-US" sz="1200" b="0">
                <a:latin typeface="Arial" charset="0"/>
                <a:ea typeface="Arial" charset="0"/>
                <a:cs typeface="Arial" charset="0"/>
              </a:rPr>
              <a:t> In at dui id </a:t>
            </a:r>
            <a:r>
              <a:rPr lang="en-US" sz="1200" b="0" err="1">
                <a:latin typeface="Arial" charset="0"/>
                <a:ea typeface="Arial" charset="0"/>
                <a:cs typeface="Arial" charset="0"/>
              </a:rPr>
              <a:t>nibh</a:t>
            </a:r>
            <a:r>
              <a:rPr lang="en-US" sz="1200" b="0">
                <a:latin typeface="Arial" charset="0"/>
                <a:ea typeface="Arial" charset="0"/>
                <a:cs typeface="Arial" charset="0"/>
              </a:rPr>
              <a:t> </a:t>
            </a:r>
            <a:r>
              <a:rPr lang="en-US" sz="1200" b="0" err="1">
                <a:latin typeface="Arial" charset="0"/>
                <a:ea typeface="Arial" charset="0"/>
                <a:cs typeface="Arial" charset="0"/>
              </a:rPr>
              <a:t>fringilla</a:t>
            </a:r>
            <a:r>
              <a:rPr lang="en-US" sz="1200" b="0">
                <a:latin typeface="Arial" charset="0"/>
                <a:ea typeface="Arial" charset="0"/>
                <a:cs typeface="Arial" charset="0"/>
              </a:rPr>
              <a:t> </a:t>
            </a:r>
            <a:r>
              <a:rPr lang="en-US" sz="1200" b="0" err="1">
                <a:latin typeface="Arial" charset="0"/>
                <a:ea typeface="Arial" charset="0"/>
                <a:cs typeface="Arial" charset="0"/>
              </a:rPr>
              <a:t>interdum</a:t>
            </a:r>
            <a:r>
              <a:rPr lang="en-US" sz="1200" b="0">
                <a:latin typeface="Arial" charset="0"/>
                <a:ea typeface="Arial" charset="0"/>
                <a:cs typeface="Arial" charset="0"/>
              </a:rPr>
              <a:t> </a:t>
            </a:r>
            <a:r>
              <a:rPr lang="en-US" sz="1200" b="0" err="1">
                <a:latin typeface="Arial" charset="0"/>
                <a:ea typeface="Arial" charset="0"/>
                <a:cs typeface="Arial" charset="0"/>
              </a:rPr>
              <a:t>Ut</a:t>
            </a:r>
            <a:r>
              <a:rPr lang="en-US" sz="1200" b="0">
                <a:latin typeface="Arial" charset="0"/>
                <a:ea typeface="Arial" charset="0"/>
                <a:cs typeface="Arial" charset="0"/>
              </a:rPr>
              <a:t> </a:t>
            </a:r>
            <a:r>
              <a:rPr lang="en-US" sz="1200" b="0" err="1">
                <a:latin typeface="Arial" charset="0"/>
                <a:ea typeface="Arial" charset="0"/>
                <a:cs typeface="Arial" charset="0"/>
              </a:rPr>
              <a:t>eget</a:t>
            </a:r>
            <a:r>
              <a:rPr lang="en-US" sz="1200" b="0">
                <a:latin typeface="Arial" charset="0"/>
                <a:ea typeface="Arial" charset="0"/>
                <a:cs typeface="Arial" charset="0"/>
              </a:rPr>
              <a:t> ante </a:t>
            </a:r>
            <a:r>
              <a:rPr lang="en-US" sz="1200" b="0" err="1">
                <a:latin typeface="Arial" charset="0"/>
                <a:ea typeface="Arial" charset="0"/>
                <a:cs typeface="Arial" charset="0"/>
              </a:rPr>
              <a:t>quis</a:t>
            </a:r>
            <a:r>
              <a:rPr lang="en-US" sz="1200" b="0">
                <a:latin typeface="Arial" charset="0"/>
                <a:ea typeface="Arial" charset="0"/>
                <a:cs typeface="Arial" charset="0"/>
              </a:rPr>
              <a:t> </a:t>
            </a:r>
            <a:r>
              <a:rPr lang="en-US" sz="1200" b="0" err="1">
                <a:latin typeface="Arial" charset="0"/>
                <a:ea typeface="Arial" charset="0"/>
                <a:cs typeface="Arial" charset="0"/>
              </a:rPr>
              <a:t>eros</a:t>
            </a:r>
            <a:r>
              <a:rPr lang="en-US" sz="1200" b="0">
                <a:latin typeface="Arial" charset="0"/>
                <a:ea typeface="Arial" charset="0"/>
                <a:cs typeface="Arial" charset="0"/>
              </a:rPr>
              <a:t> </a:t>
            </a:r>
            <a:r>
              <a:rPr lang="en-US" sz="1200" b="0" err="1">
                <a:latin typeface="Arial" charset="0"/>
                <a:ea typeface="Arial" charset="0"/>
                <a:cs typeface="Arial" charset="0"/>
              </a:rPr>
              <a:t>tristique</a:t>
            </a:r>
            <a:r>
              <a:rPr lang="en-US" sz="1200" b="0">
                <a:latin typeface="Arial" charset="0"/>
                <a:ea typeface="Arial" charset="0"/>
                <a:cs typeface="Arial" charset="0"/>
              </a:rPr>
              <a:t> </a:t>
            </a:r>
            <a:r>
              <a:rPr lang="en-US" sz="1200" b="0" err="1">
                <a:latin typeface="Arial" charset="0"/>
                <a:ea typeface="Arial" charset="0"/>
                <a:cs typeface="Arial" charset="0"/>
              </a:rPr>
              <a:t>suscipit</a:t>
            </a:r>
            <a:r>
              <a:rPr lang="en-US" sz="1200" b="0">
                <a:latin typeface="Arial" charset="0"/>
                <a:ea typeface="Arial" charset="0"/>
                <a:cs typeface="Arial" charset="0"/>
              </a:rPr>
              <a:t> </a:t>
            </a:r>
            <a:r>
              <a:rPr lang="en-US" sz="1200" b="0" err="1">
                <a:latin typeface="Arial" charset="0"/>
                <a:ea typeface="Arial" charset="0"/>
                <a:cs typeface="Arial" charset="0"/>
              </a:rPr>
              <a:t>vel</a:t>
            </a:r>
            <a:r>
              <a:rPr lang="en-US" sz="1200" b="0">
                <a:latin typeface="Arial" charset="0"/>
                <a:ea typeface="Arial" charset="0"/>
                <a:cs typeface="Arial" charset="0"/>
              </a:rPr>
              <a:t> </a:t>
            </a:r>
            <a:r>
              <a:rPr lang="en-US" sz="1200" b="0" err="1">
                <a:latin typeface="Arial" charset="0"/>
                <a:ea typeface="Arial" charset="0"/>
                <a:cs typeface="Arial" charset="0"/>
              </a:rPr>
              <a:t>eros</a:t>
            </a:r>
            <a:r>
              <a:rPr lang="en-US" sz="1200" b="0">
                <a:latin typeface="Arial" charset="0"/>
                <a:ea typeface="Arial" charset="0"/>
                <a:cs typeface="Arial" charset="0"/>
              </a:rPr>
              <a:t> </a:t>
            </a:r>
            <a:r>
              <a:rPr lang="en-US" sz="1200" b="0" err="1">
                <a:latin typeface="Arial" charset="0"/>
                <a:ea typeface="Arial" charset="0"/>
                <a:cs typeface="Arial" charset="0"/>
              </a:rPr>
              <a:t>tristique</a:t>
            </a:r>
            <a:r>
              <a:rPr lang="en-US" sz="1200" b="0">
                <a:latin typeface="Arial" charset="0"/>
                <a:ea typeface="Arial" charset="0"/>
                <a:cs typeface="Arial" charset="0"/>
              </a:rPr>
              <a:t> </a:t>
            </a:r>
            <a:r>
              <a:rPr lang="en-US" sz="1200" b="0" err="1">
                <a:latin typeface="Arial" charset="0"/>
                <a:ea typeface="Arial" charset="0"/>
                <a:cs typeface="Arial" charset="0"/>
              </a:rPr>
              <a:t>suscipit</a:t>
            </a:r>
            <a:r>
              <a:rPr lang="en-US" sz="1200" b="0">
                <a:latin typeface="Arial" charset="0"/>
                <a:ea typeface="Arial" charset="0"/>
                <a:cs typeface="Arial" charset="0"/>
              </a:rPr>
              <a:t> </a:t>
            </a:r>
            <a:r>
              <a:rPr lang="en-US" sz="1200" b="0" err="1">
                <a:latin typeface="Arial" charset="0"/>
                <a:ea typeface="Arial" charset="0"/>
                <a:cs typeface="Arial" charset="0"/>
              </a:rPr>
              <a:t>vel</a:t>
            </a:r>
            <a:r>
              <a:rPr lang="en-US" sz="1200" b="0">
                <a:latin typeface="Arial" charset="0"/>
                <a:ea typeface="Arial" charset="0"/>
                <a:cs typeface="Arial" charset="0"/>
              </a:rPr>
              <a:t> vitae dui </a:t>
            </a:r>
            <a:r>
              <a:rPr lang="en-US" sz="1200" b="0" err="1">
                <a:latin typeface="Arial" charset="0"/>
                <a:ea typeface="Arial" charset="0"/>
                <a:cs typeface="Arial" charset="0"/>
              </a:rPr>
              <a:t>Ut</a:t>
            </a:r>
            <a:r>
              <a:rPr lang="en-US" sz="1200" b="0">
                <a:latin typeface="Arial" charset="0"/>
                <a:ea typeface="Arial" charset="0"/>
                <a:cs typeface="Arial" charset="0"/>
              </a:rPr>
              <a:t> </a:t>
            </a:r>
            <a:r>
              <a:rPr lang="en-US" sz="1200" b="0" err="1">
                <a:latin typeface="Arial" charset="0"/>
                <a:ea typeface="Arial" charset="0"/>
                <a:cs typeface="Arial" charset="0"/>
              </a:rPr>
              <a:t>eget</a:t>
            </a:r>
            <a:r>
              <a:rPr lang="en-US" sz="1200" b="0">
                <a:latin typeface="Arial" charset="0"/>
                <a:ea typeface="Arial" charset="0"/>
                <a:cs typeface="Arial" charset="0"/>
              </a:rPr>
              <a:t> ante </a:t>
            </a:r>
            <a:r>
              <a:rPr lang="en-US" sz="1200" b="0" err="1">
                <a:latin typeface="Arial" charset="0"/>
                <a:ea typeface="Arial" charset="0"/>
                <a:cs typeface="Arial" charset="0"/>
              </a:rPr>
              <a:t>quis</a:t>
            </a:r>
            <a:r>
              <a:rPr lang="en-US" sz="1200" b="0">
                <a:latin typeface="Arial" charset="0"/>
                <a:ea typeface="Arial" charset="0"/>
                <a:cs typeface="Arial" charset="0"/>
              </a:rPr>
              <a:t> </a:t>
            </a:r>
            <a:r>
              <a:rPr lang="en-US" sz="1200" b="0" err="1">
                <a:latin typeface="Arial" charset="0"/>
                <a:ea typeface="Arial" charset="0"/>
                <a:cs typeface="Arial" charset="0"/>
              </a:rPr>
              <a:t>eros</a:t>
            </a:r>
            <a:r>
              <a:rPr lang="en-US" sz="1200" b="0">
                <a:latin typeface="Arial" charset="0"/>
                <a:ea typeface="Arial" charset="0"/>
                <a:cs typeface="Arial" charset="0"/>
              </a:rPr>
              <a:t> </a:t>
            </a:r>
            <a:r>
              <a:rPr lang="en-US" sz="1200" b="0" err="1">
                <a:latin typeface="Arial" charset="0"/>
                <a:ea typeface="Arial" charset="0"/>
                <a:cs typeface="Arial" charset="0"/>
              </a:rPr>
              <a:t>tristique</a:t>
            </a:r>
            <a:r>
              <a:rPr lang="en-US" sz="1200" b="0">
                <a:latin typeface="Arial" charset="0"/>
                <a:ea typeface="Arial" charset="0"/>
                <a:cs typeface="Arial" charset="0"/>
              </a:rPr>
              <a:t> </a:t>
            </a:r>
            <a:r>
              <a:rPr lang="en-US" sz="1200" b="0" err="1">
                <a:latin typeface="Arial" charset="0"/>
                <a:ea typeface="Arial" charset="0"/>
                <a:cs typeface="Arial" charset="0"/>
              </a:rPr>
              <a:t>suscipit</a:t>
            </a:r>
            <a:r>
              <a:rPr lang="en-US" sz="1200" b="0">
                <a:latin typeface="Arial" charset="0"/>
                <a:ea typeface="Arial" charset="0"/>
                <a:cs typeface="Arial" charset="0"/>
              </a:rPr>
              <a:t> </a:t>
            </a:r>
            <a:r>
              <a:rPr lang="en-US" sz="1200" b="0" err="1">
                <a:latin typeface="Arial" charset="0"/>
                <a:ea typeface="Arial" charset="0"/>
                <a:cs typeface="Arial" charset="0"/>
              </a:rPr>
              <a:t>vel</a:t>
            </a:r>
            <a:r>
              <a:rPr lang="en-US" sz="1200" b="0">
                <a:latin typeface="Arial" charset="0"/>
                <a:ea typeface="Arial" charset="0"/>
                <a:cs typeface="Arial" charset="0"/>
              </a:rPr>
              <a:t> </a:t>
            </a:r>
            <a:r>
              <a:rPr lang="en-US" sz="1200" b="0" err="1">
                <a:latin typeface="Arial" charset="0"/>
                <a:ea typeface="Arial" charset="0"/>
                <a:cs typeface="Arial" charset="0"/>
              </a:rPr>
              <a:t>eros</a:t>
            </a:r>
            <a:r>
              <a:rPr lang="en-US" sz="1200" b="0">
                <a:latin typeface="Arial" charset="0"/>
                <a:ea typeface="Arial" charset="0"/>
                <a:cs typeface="Arial" charset="0"/>
              </a:rPr>
              <a:t> </a:t>
            </a:r>
            <a:r>
              <a:rPr lang="en-US" sz="1200" b="0" err="1">
                <a:latin typeface="Arial" charset="0"/>
                <a:ea typeface="Arial" charset="0"/>
                <a:cs typeface="Arial" charset="0"/>
              </a:rPr>
              <a:t>tristique</a:t>
            </a:r>
            <a:r>
              <a:rPr lang="en-US" sz="1200" b="0">
                <a:latin typeface="Arial" charset="0"/>
                <a:ea typeface="Arial" charset="0"/>
                <a:cs typeface="Arial" charset="0"/>
              </a:rPr>
              <a:t> </a:t>
            </a:r>
            <a:r>
              <a:rPr lang="en-US" sz="1200" b="0" err="1">
                <a:latin typeface="Arial" charset="0"/>
                <a:ea typeface="Arial" charset="0"/>
                <a:cs typeface="Arial" charset="0"/>
              </a:rPr>
              <a:t>suscipit</a:t>
            </a:r>
            <a:r>
              <a:rPr lang="en-US" sz="1200" b="0">
                <a:latin typeface="Arial" charset="0"/>
                <a:ea typeface="Arial" charset="0"/>
                <a:cs typeface="Arial" charset="0"/>
              </a:rPr>
              <a:t> </a:t>
            </a:r>
            <a:r>
              <a:rPr lang="en-US" sz="1200" b="0" err="1">
                <a:latin typeface="Arial" charset="0"/>
                <a:ea typeface="Arial" charset="0"/>
                <a:cs typeface="Arial" charset="0"/>
              </a:rPr>
              <a:t>vel</a:t>
            </a:r>
            <a:r>
              <a:rPr lang="en-US" sz="1200" b="0">
                <a:latin typeface="Arial" charset="0"/>
                <a:ea typeface="Arial" charset="0"/>
                <a:cs typeface="Arial" charset="0"/>
              </a:rPr>
              <a:t> vitae dui </a:t>
            </a:r>
            <a:r>
              <a:rPr lang="en-US" sz="1200" b="0" err="1">
                <a:latin typeface="Arial" charset="0"/>
                <a:ea typeface="Arial" charset="0"/>
                <a:cs typeface="Arial" charset="0"/>
              </a:rPr>
              <a:t>Ut</a:t>
            </a:r>
            <a:r>
              <a:rPr lang="en-US" sz="1200" b="0">
                <a:latin typeface="Arial" charset="0"/>
                <a:ea typeface="Arial" charset="0"/>
                <a:cs typeface="Arial" charset="0"/>
              </a:rPr>
              <a:t> </a:t>
            </a:r>
            <a:r>
              <a:rPr lang="en-US" sz="1200" b="0" err="1">
                <a:latin typeface="Arial" charset="0"/>
                <a:ea typeface="Arial" charset="0"/>
                <a:cs typeface="Arial" charset="0"/>
              </a:rPr>
              <a:t>eget</a:t>
            </a:r>
            <a:r>
              <a:rPr lang="en-US" sz="1200" b="0">
                <a:latin typeface="Arial" charset="0"/>
                <a:ea typeface="Arial" charset="0"/>
                <a:cs typeface="Arial" charset="0"/>
              </a:rPr>
              <a:t> ante </a:t>
            </a:r>
            <a:r>
              <a:rPr lang="en-US" sz="1200" b="0" err="1">
                <a:latin typeface="Arial" charset="0"/>
                <a:ea typeface="Arial" charset="0"/>
                <a:cs typeface="Arial" charset="0"/>
              </a:rPr>
              <a:t>quis</a:t>
            </a:r>
            <a:r>
              <a:rPr lang="en-US" sz="1200" b="0">
                <a:latin typeface="Arial" charset="0"/>
                <a:ea typeface="Arial" charset="0"/>
                <a:cs typeface="Arial" charset="0"/>
              </a:rPr>
              <a:t> </a:t>
            </a:r>
            <a:r>
              <a:rPr lang="en-US" sz="1200" b="0" err="1">
                <a:latin typeface="Arial" charset="0"/>
                <a:ea typeface="Arial" charset="0"/>
                <a:cs typeface="Arial" charset="0"/>
              </a:rPr>
              <a:t>eros</a:t>
            </a:r>
            <a:r>
              <a:rPr lang="en-US" sz="1200" b="0">
                <a:latin typeface="Arial" charset="0"/>
                <a:ea typeface="Arial" charset="0"/>
                <a:cs typeface="Arial" charset="0"/>
              </a:rPr>
              <a:t> </a:t>
            </a:r>
            <a:r>
              <a:rPr lang="en-US" sz="1200" b="0" err="1">
                <a:latin typeface="Arial" charset="0"/>
                <a:ea typeface="Arial" charset="0"/>
                <a:cs typeface="Arial" charset="0"/>
              </a:rPr>
              <a:t>tristique</a:t>
            </a:r>
            <a:r>
              <a:rPr lang="en-US" sz="1200" b="0">
                <a:latin typeface="Arial" charset="0"/>
                <a:ea typeface="Arial" charset="0"/>
                <a:cs typeface="Arial" charset="0"/>
              </a:rPr>
              <a:t> </a:t>
            </a:r>
            <a:r>
              <a:rPr lang="en-US" sz="1200" b="0" err="1">
                <a:latin typeface="Arial" charset="0"/>
                <a:ea typeface="Arial" charset="0"/>
                <a:cs typeface="Arial" charset="0"/>
              </a:rPr>
              <a:t>suscipit</a:t>
            </a:r>
            <a:r>
              <a:rPr lang="en-US" sz="1200" b="0">
                <a:latin typeface="Arial" charset="0"/>
                <a:ea typeface="Arial" charset="0"/>
                <a:cs typeface="Arial" charset="0"/>
              </a:rPr>
              <a:t> </a:t>
            </a:r>
            <a:r>
              <a:rPr lang="en-US" sz="1200" b="0" err="1">
                <a:latin typeface="Arial" charset="0"/>
                <a:ea typeface="Arial" charset="0"/>
                <a:cs typeface="Arial" charset="0"/>
              </a:rPr>
              <a:t>vel</a:t>
            </a:r>
            <a:r>
              <a:rPr lang="en-US" sz="1200" b="0">
                <a:latin typeface="Arial" charset="0"/>
                <a:ea typeface="Arial" charset="0"/>
                <a:cs typeface="Arial" charset="0"/>
              </a:rPr>
              <a:t> </a:t>
            </a:r>
            <a:r>
              <a:rPr lang="en-US" sz="1200" b="0" err="1">
                <a:latin typeface="Arial" charset="0"/>
                <a:ea typeface="Arial" charset="0"/>
                <a:cs typeface="Arial" charset="0"/>
              </a:rPr>
              <a:t>eros</a:t>
            </a:r>
            <a:r>
              <a:rPr lang="en-US" sz="1200" b="0">
                <a:latin typeface="Arial" charset="0"/>
                <a:ea typeface="Arial" charset="0"/>
                <a:cs typeface="Arial" charset="0"/>
              </a:rPr>
              <a:t> </a:t>
            </a:r>
            <a:r>
              <a:rPr lang="en-US" sz="1200" b="0" err="1">
                <a:latin typeface="Arial" charset="0"/>
                <a:ea typeface="Arial" charset="0"/>
                <a:cs typeface="Arial" charset="0"/>
              </a:rPr>
              <a:t>tristique</a:t>
            </a:r>
            <a:r>
              <a:rPr lang="en-US" sz="1200" b="0">
                <a:latin typeface="Arial" charset="0"/>
                <a:ea typeface="Arial" charset="0"/>
                <a:cs typeface="Arial" charset="0"/>
              </a:rPr>
              <a:t> </a:t>
            </a:r>
            <a:r>
              <a:rPr lang="en-US" sz="1200" b="0" err="1">
                <a:latin typeface="Arial" charset="0"/>
                <a:ea typeface="Arial" charset="0"/>
                <a:cs typeface="Arial" charset="0"/>
              </a:rPr>
              <a:t>suscipit</a:t>
            </a:r>
            <a:r>
              <a:rPr lang="en-US" sz="1200" b="0">
                <a:latin typeface="Arial" charset="0"/>
                <a:ea typeface="Arial" charset="0"/>
                <a:cs typeface="Arial" charset="0"/>
              </a:rPr>
              <a:t> </a:t>
            </a:r>
            <a:r>
              <a:rPr lang="en-US" sz="1200" b="0" err="1">
                <a:latin typeface="Arial" charset="0"/>
                <a:ea typeface="Arial" charset="0"/>
                <a:cs typeface="Arial" charset="0"/>
              </a:rPr>
              <a:t>vel</a:t>
            </a:r>
            <a:r>
              <a:rPr lang="en-US" sz="1200" b="0">
                <a:latin typeface="Arial" charset="0"/>
                <a:ea typeface="Arial" charset="0"/>
                <a:cs typeface="Arial" charset="0"/>
              </a:rPr>
              <a:t> vitae dui..</a:t>
            </a:r>
          </a:p>
        </p:txBody>
      </p:sp>
      <p:sp>
        <p:nvSpPr>
          <p:cNvPr id="10" name="Picture Placeholder 9">
            <a:extLst>
              <a:ext uri="{FF2B5EF4-FFF2-40B4-BE49-F238E27FC236}">
                <a16:creationId xmlns:a16="http://schemas.microsoft.com/office/drawing/2014/main" id="{1B03CD3C-B69E-41F0-BDEA-3560FCBE9A0F}"/>
              </a:ext>
            </a:extLst>
          </p:cNvPr>
          <p:cNvSpPr>
            <a:spLocks noGrp="1"/>
          </p:cNvSpPr>
          <p:nvPr>
            <p:ph type="pic" sz="quarter" idx="14" hasCustomPrompt="1"/>
          </p:nvPr>
        </p:nvSpPr>
        <p:spPr>
          <a:xfrm>
            <a:off x="3496065" y="1182182"/>
            <a:ext cx="686167" cy="686168"/>
          </a:xfrm>
          <a:solidFill>
            <a:schemeClr val="bg2"/>
          </a:solidFill>
        </p:spPr>
        <p:txBody>
          <a:bodyPr anchor="b">
            <a:normAutofit/>
          </a:bodyPr>
          <a:lstStyle>
            <a:lvl1pPr marL="0" indent="0" algn="ctr">
              <a:buNone/>
              <a:defRPr sz="1400"/>
            </a:lvl1pPr>
          </a:lstStyle>
          <a:p>
            <a:r>
              <a:rPr lang="en-US"/>
              <a:t>icon</a:t>
            </a:r>
          </a:p>
        </p:txBody>
      </p:sp>
    </p:spTree>
    <p:extLst>
      <p:ext uri="{BB962C8B-B14F-4D97-AF65-F5344CB8AC3E}">
        <p14:creationId xmlns:p14="http://schemas.microsoft.com/office/powerpoint/2010/main" val="180946743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Slide Number Placeholder 5">
            <a:extLst>
              <a:ext uri="{FF2B5EF4-FFF2-40B4-BE49-F238E27FC236}">
                <a16:creationId xmlns:a16="http://schemas.microsoft.com/office/drawing/2014/main" id="{F92E3CCF-79A5-4B8E-A401-DEE4F19A29FE}"/>
              </a:ext>
            </a:extLst>
          </p:cNvPr>
          <p:cNvSpPr txBox="1">
            <a:spLocks/>
          </p:cNvSpPr>
          <p:nvPr userDrawn="1"/>
        </p:nvSpPr>
        <p:spPr>
          <a:xfrm>
            <a:off x="149895" y="6257924"/>
            <a:ext cx="797487" cy="472795"/>
          </a:xfrm>
          <a:prstGeom prst="rect">
            <a:avLst/>
          </a:prstGeom>
        </p:spPr>
        <p:txBody>
          <a:bodyPr vert="horz" lIns="91440" tIns="45720" rIns="91440" bIns="45720" rtlCol="0" anchor="ctr"/>
          <a:lstStyle>
            <a:defPPr>
              <a:defRPr lang="en-US"/>
            </a:defPPr>
            <a:lvl1pPr marL="0" algn="ctr" defTabSz="914400" rtl="0" eaLnBrk="1" latinLnBrk="0" hangingPunct="1">
              <a:defRPr sz="900" b="0" i="0" kern="1200">
                <a:solidFill>
                  <a:srgbClr val="0062CF"/>
                </a:solidFill>
                <a:latin typeface="Segoe UI Light" panose="020B0502040204020203" pitchFamily="34" charset="0"/>
                <a:ea typeface="+mn-ea"/>
                <a:cs typeface="Segoe UI Light"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rPr>
              <a:t>PAGE </a:t>
            </a:r>
            <a:fld id="{19C658C0-AC4E-6049-9298-D599250AF0B2}" type="slidenum">
              <a:rPr lang="en-US" smtClean="0">
                <a:solidFill>
                  <a:schemeClr val="tx1"/>
                </a:solidFill>
              </a:rPr>
              <a:pPr/>
              <a:t>‹#›</a:t>
            </a:fld>
            <a:endParaRPr lang="en-US">
              <a:solidFill>
                <a:schemeClr val="tx1"/>
              </a:solidFill>
            </a:endParaRPr>
          </a:p>
        </p:txBody>
      </p:sp>
      <p:pic>
        <p:nvPicPr>
          <p:cNvPr id="11" name="Picture 10">
            <a:extLst>
              <a:ext uri="{FF2B5EF4-FFF2-40B4-BE49-F238E27FC236}">
                <a16:creationId xmlns:a16="http://schemas.microsoft.com/office/drawing/2014/main" id="{04CBE851-32B6-432A-AEBC-78B9FDCBFE6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99127" y="6257924"/>
            <a:ext cx="555988" cy="292449"/>
          </a:xfrm>
          <a:prstGeom prst="rect">
            <a:avLst/>
          </a:prstGeom>
        </p:spPr>
      </p:pic>
    </p:spTree>
    <p:extLst>
      <p:ext uri="{BB962C8B-B14F-4D97-AF65-F5344CB8AC3E}">
        <p14:creationId xmlns:p14="http://schemas.microsoft.com/office/powerpoint/2010/main" val="327185800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32271C4E-0C58-401C-9978-2D76AA20429C}"/>
              </a:ext>
            </a:extLst>
          </p:cNvPr>
          <p:cNvSpPr txBox="1">
            <a:spLocks/>
          </p:cNvSpPr>
          <p:nvPr userDrawn="1"/>
        </p:nvSpPr>
        <p:spPr>
          <a:xfrm>
            <a:off x="149895" y="6257924"/>
            <a:ext cx="797487" cy="472795"/>
          </a:xfrm>
          <a:prstGeom prst="rect">
            <a:avLst/>
          </a:prstGeom>
        </p:spPr>
        <p:txBody>
          <a:bodyPr vert="horz" lIns="91440" tIns="45720" rIns="91440" bIns="45720" rtlCol="0" anchor="ctr"/>
          <a:lstStyle>
            <a:defPPr>
              <a:defRPr lang="en-US"/>
            </a:defPPr>
            <a:lvl1pPr marL="0" algn="ctr" defTabSz="914400" rtl="0" eaLnBrk="1" latinLnBrk="0" hangingPunct="1">
              <a:defRPr sz="900" b="0" i="0" kern="1200">
                <a:solidFill>
                  <a:srgbClr val="0062CF"/>
                </a:solidFill>
                <a:latin typeface="Segoe UI Light" panose="020B0502040204020203" pitchFamily="34" charset="0"/>
                <a:ea typeface="+mn-ea"/>
                <a:cs typeface="Segoe UI Light"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rPr>
              <a:t>PAGE </a:t>
            </a:r>
            <a:fld id="{19C658C0-AC4E-6049-9298-D599250AF0B2}" type="slidenum">
              <a:rPr lang="en-US" smtClean="0">
                <a:solidFill>
                  <a:schemeClr val="tx1"/>
                </a:solidFill>
              </a:rPr>
              <a:pPr/>
              <a:t>‹#›</a:t>
            </a:fld>
            <a:endParaRPr lang="en-US">
              <a:solidFill>
                <a:schemeClr val="tx1"/>
              </a:solidFill>
            </a:endParaRPr>
          </a:p>
        </p:txBody>
      </p:sp>
      <p:pic>
        <p:nvPicPr>
          <p:cNvPr id="10" name="Picture 9">
            <a:extLst>
              <a:ext uri="{FF2B5EF4-FFF2-40B4-BE49-F238E27FC236}">
                <a16:creationId xmlns:a16="http://schemas.microsoft.com/office/drawing/2014/main" id="{FC2E725C-21F8-4D4D-B49E-6A72BCE2C45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99127" y="6257924"/>
            <a:ext cx="555988" cy="292449"/>
          </a:xfrm>
          <a:prstGeom prst="rect">
            <a:avLst/>
          </a:prstGeom>
        </p:spPr>
      </p:pic>
    </p:spTree>
    <p:extLst>
      <p:ext uri="{BB962C8B-B14F-4D97-AF65-F5344CB8AC3E}">
        <p14:creationId xmlns:p14="http://schemas.microsoft.com/office/powerpoint/2010/main" val="148202920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
        <p:nvSpPr>
          <p:cNvPr id="34" name="Slide Number Placeholder 5">
            <a:extLst>
              <a:ext uri="{FF2B5EF4-FFF2-40B4-BE49-F238E27FC236}">
                <a16:creationId xmlns:a16="http://schemas.microsoft.com/office/drawing/2014/main" id="{E58CB130-A1AB-4CBE-88F9-CD8C374C5862}"/>
              </a:ext>
            </a:extLst>
          </p:cNvPr>
          <p:cNvSpPr txBox="1">
            <a:spLocks/>
          </p:cNvSpPr>
          <p:nvPr userDrawn="1"/>
        </p:nvSpPr>
        <p:spPr>
          <a:xfrm>
            <a:off x="149895" y="6257924"/>
            <a:ext cx="797487" cy="472795"/>
          </a:xfrm>
          <a:prstGeom prst="rect">
            <a:avLst/>
          </a:prstGeom>
        </p:spPr>
        <p:txBody>
          <a:bodyPr vert="horz" lIns="91440" tIns="45720" rIns="91440" bIns="45720" rtlCol="0" anchor="ctr"/>
          <a:lstStyle>
            <a:defPPr>
              <a:defRPr lang="en-US"/>
            </a:defPPr>
            <a:lvl1pPr marL="0" algn="ctr" defTabSz="914400" rtl="0" eaLnBrk="1" latinLnBrk="0" hangingPunct="1">
              <a:defRPr sz="900" b="0" i="0" kern="1200">
                <a:solidFill>
                  <a:srgbClr val="0062CF"/>
                </a:solidFill>
                <a:latin typeface="Segoe UI Light" panose="020B0502040204020203" pitchFamily="34" charset="0"/>
                <a:ea typeface="+mn-ea"/>
                <a:cs typeface="Segoe UI Light"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rPr>
              <a:t>PAGE </a:t>
            </a:r>
            <a:fld id="{19C658C0-AC4E-6049-9298-D599250AF0B2}" type="slidenum">
              <a:rPr lang="en-US" smtClean="0">
                <a:solidFill>
                  <a:schemeClr val="tx1"/>
                </a:solidFill>
              </a:rPr>
              <a:pPr/>
              <a:t>‹#›</a:t>
            </a:fld>
            <a:endParaRPr lang="en-US">
              <a:solidFill>
                <a:schemeClr val="tx1"/>
              </a:solidFill>
            </a:endParaRPr>
          </a:p>
        </p:txBody>
      </p:sp>
      <p:pic>
        <p:nvPicPr>
          <p:cNvPr id="36" name="Picture 35">
            <a:extLst>
              <a:ext uri="{FF2B5EF4-FFF2-40B4-BE49-F238E27FC236}">
                <a16:creationId xmlns:a16="http://schemas.microsoft.com/office/drawing/2014/main" id="{17049870-DA03-4293-BE5B-5843BCA0280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99127" y="6257924"/>
            <a:ext cx="555988" cy="292449"/>
          </a:xfrm>
          <a:prstGeom prst="rect">
            <a:avLst/>
          </a:prstGeom>
        </p:spPr>
      </p:pic>
    </p:spTree>
    <p:extLst>
      <p:ext uri="{BB962C8B-B14F-4D97-AF65-F5344CB8AC3E}">
        <p14:creationId xmlns:p14="http://schemas.microsoft.com/office/powerpoint/2010/main" val="15205573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B45A9-FC3D-1214-4E45-55462EB51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00A203-801F-156B-0D45-2550996A74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25136E-8EA5-BABC-5BA0-6F51F1A5DE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F8DA26-E824-2654-A484-793453196361}"/>
              </a:ext>
            </a:extLst>
          </p:cNvPr>
          <p:cNvSpPr>
            <a:spLocks noGrp="1"/>
          </p:cNvSpPr>
          <p:nvPr>
            <p:ph type="dt" sz="half" idx="10"/>
          </p:nvPr>
        </p:nvSpPr>
        <p:spPr/>
        <p:txBody>
          <a:bodyPr/>
          <a:lstStyle/>
          <a:p>
            <a:fld id="{979C0D31-7994-4C8E-B7BB-261E3E08FFA5}" type="datetimeFigureOut">
              <a:rPr lang="en-US" smtClean="0"/>
              <a:t>5/25/2023</a:t>
            </a:fld>
            <a:endParaRPr lang="en-US"/>
          </a:p>
        </p:txBody>
      </p:sp>
      <p:sp>
        <p:nvSpPr>
          <p:cNvPr id="6" name="Footer Placeholder 5">
            <a:extLst>
              <a:ext uri="{FF2B5EF4-FFF2-40B4-BE49-F238E27FC236}">
                <a16:creationId xmlns:a16="http://schemas.microsoft.com/office/drawing/2014/main" id="{F1090C3F-BB1C-4393-40AA-4B2A32C682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A4199B-564E-862B-ABDA-585BA9D8B2F4}"/>
              </a:ext>
            </a:extLst>
          </p:cNvPr>
          <p:cNvSpPr>
            <a:spLocks noGrp="1"/>
          </p:cNvSpPr>
          <p:nvPr>
            <p:ph type="sldNum" sz="quarter" idx="12"/>
          </p:nvPr>
        </p:nvSpPr>
        <p:spPr/>
        <p:txBody>
          <a:bodyPr/>
          <a:lstStyle/>
          <a:p>
            <a:fld id="{2576681C-6013-4694-BC06-4AE52E793E48}" type="slidenum">
              <a:rPr lang="en-US" smtClean="0"/>
              <a:t>‹#›</a:t>
            </a:fld>
            <a:endParaRPr lang="en-US"/>
          </a:p>
        </p:txBody>
      </p:sp>
    </p:spTree>
    <p:extLst>
      <p:ext uri="{BB962C8B-B14F-4D97-AF65-F5344CB8AC3E}">
        <p14:creationId xmlns:p14="http://schemas.microsoft.com/office/powerpoint/2010/main" val="27443850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mall title - half p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434480-B06F-47B4-A1DC-2B60E80B929B}"/>
              </a:ext>
            </a:extLst>
          </p:cNvPr>
          <p:cNvSpPr/>
          <p:nvPr userDrawn="1"/>
        </p:nvSpPr>
        <p:spPr>
          <a:xfrm>
            <a:off x="336885" y="355060"/>
            <a:ext cx="11518232" cy="54692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rapezoid 3">
            <a:extLst>
              <a:ext uri="{FF2B5EF4-FFF2-40B4-BE49-F238E27FC236}">
                <a16:creationId xmlns:a16="http://schemas.microsoft.com/office/drawing/2014/main" id="{61DCE317-7226-40D7-952A-52615F75342C}"/>
              </a:ext>
            </a:extLst>
          </p:cNvPr>
          <p:cNvSpPr/>
          <p:nvPr userDrawn="1"/>
        </p:nvSpPr>
        <p:spPr>
          <a:xfrm rot="10800000">
            <a:off x="336883" y="5824330"/>
            <a:ext cx="11518232" cy="742537"/>
          </a:xfrm>
          <a:prstGeom prst="trapezoid">
            <a:avLst>
              <a:gd name="adj" fmla="val 11234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
        <p:nvSpPr>
          <p:cNvPr id="34" name="Slide Number Placeholder 5">
            <a:extLst>
              <a:ext uri="{FF2B5EF4-FFF2-40B4-BE49-F238E27FC236}">
                <a16:creationId xmlns:a16="http://schemas.microsoft.com/office/drawing/2014/main" id="{E58CB130-A1AB-4CBE-88F9-CD8C374C5862}"/>
              </a:ext>
            </a:extLst>
          </p:cNvPr>
          <p:cNvSpPr txBox="1">
            <a:spLocks/>
          </p:cNvSpPr>
          <p:nvPr userDrawn="1"/>
        </p:nvSpPr>
        <p:spPr>
          <a:xfrm>
            <a:off x="149895" y="6257924"/>
            <a:ext cx="797487" cy="472795"/>
          </a:xfrm>
          <a:prstGeom prst="rect">
            <a:avLst/>
          </a:prstGeom>
        </p:spPr>
        <p:txBody>
          <a:bodyPr vert="horz" lIns="91440" tIns="45720" rIns="91440" bIns="45720" rtlCol="0" anchor="ctr"/>
          <a:lstStyle>
            <a:defPPr>
              <a:defRPr lang="en-US"/>
            </a:defPPr>
            <a:lvl1pPr marL="0" algn="ctr" defTabSz="914400" rtl="0" eaLnBrk="1" latinLnBrk="0" hangingPunct="1">
              <a:defRPr sz="900" b="0" i="0" kern="1200">
                <a:solidFill>
                  <a:srgbClr val="0062CF"/>
                </a:solidFill>
                <a:latin typeface="Segoe UI Light" panose="020B0502040204020203" pitchFamily="34" charset="0"/>
                <a:ea typeface="+mn-ea"/>
                <a:cs typeface="Segoe UI Light"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rPr>
              <a:t>PAGE </a:t>
            </a:r>
            <a:fld id="{19C658C0-AC4E-6049-9298-D599250AF0B2}" type="slidenum">
              <a:rPr lang="en-US" smtClean="0">
                <a:solidFill>
                  <a:schemeClr val="tx1"/>
                </a:solidFill>
              </a:rPr>
              <a:pPr/>
              <a:t>‹#›</a:t>
            </a:fld>
            <a:endParaRPr lang="en-US">
              <a:solidFill>
                <a:schemeClr val="tx1"/>
              </a:solidFill>
            </a:endParaRPr>
          </a:p>
        </p:txBody>
      </p:sp>
      <p:pic>
        <p:nvPicPr>
          <p:cNvPr id="36" name="Picture 35">
            <a:extLst>
              <a:ext uri="{FF2B5EF4-FFF2-40B4-BE49-F238E27FC236}">
                <a16:creationId xmlns:a16="http://schemas.microsoft.com/office/drawing/2014/main" id="{17049870-DA03-4293-BE5B-5843BCA0280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99127" y="6257924"/>
            <a:ext cx="555988" cy="292449"/>
          </a:xfrm>
          <a:prstGeom prst="rect">
            <a:avLst/>
          </a:prstGeom>
        </p:spPr>
      </p:pic>
    </p:spTree>
    <p:extLst>
      <p:ext uri="{BB962C8B-B14F-4D97-AF65-F5344CB8AC3E}">
        <p14:creationId xmlns:p14="http://schemas.microsoft.com/office/powerpoint/2010/main" val="73007928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2" name="Slide Number Placeholder 5">
            <a:extLst>
              <a:ext uri="{FF2B5EF4-FFF2-40B4-BE49-F238E27FC236}">
                <a16:creationId xmlns:a16="http://schemas.microsoft.com/office/drawing/2014/main" id="{3ED5652C-7476-42BC-9616-D694575B1874}"/>
              </a:ext>
            </a:extLst>
          </p:cNvPr>
          <p:cNvSpPr txBox="1">
            <a:spLocks/>
          </p:cNvSpPr>
          <p:nvPr userDrawn="1"/>
        </p:nvSpPr>
        <p:spPr>
          <a:xfrm>
            <a:off x="149895" y="6257924"/>
            <a:ext cx="797487" cy="472795"/>
          </a:xfrm>
          <a:prstGeom prst="rect">
            <a:avLst/>
          </a:prstGeom>
        </p:spPr>
        <p:txBody>
          <a:bodyPr vert="horz" lIns="91440" tIns="45720" rIns="91440" bIns="45720" rtlCol="0" anchor="ctr"/>
          <a:lstStyle>
            <a:defPPr>
              <a:defRPr lang="en-US"/>
            </a:defPPr>
            <a:lvl1pPr marL="0" algn="ctr" defTabSz="914400" rtl="0" eaLnBrk="1" latinLnBrk="0" hangingPunct="1">
              <a:defRPr sz="900" b="0" i="0" kern="1200">
                <a:solidFill>
                  <a:srgbClr val="0062CF"/>
                </a:solidFill>
                <a:latin typeface="Segoe UI Light" panose="020B0502040204020203" pitchFamily="34" charset="0"/>
                <a:ea typeface="+mn-ea"/>
                <a:cs typeface="Segoe UI Light"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PAGE </a:t>
            </a:r>
            <a:fld id="{19C658C0-AC4E-6049-9298-D599250AF0B2}" type="slidenum">
              <a:rPr lang="en-US" smtClean="0"/>
              <a:pPr/>
              <a:t>‹#›</a:t>
            </a:fld>
            <a:endParaRPr lang="en-US"/>
          </a:p>
        </p:txBody>
      </p:sp>
    </p:spTree>
    <p:extLst>
      <p:ext uri="{BB962C8B-B14F-4D97-AF65-F5344CB8AC3E}">
        <p14:creationId xmlns:p14="http://schemas.microsoft.com/office/powerpoint/2010/main" val="2886124680"/>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2" name="Slide Number Placeholder 5">
            <a:extLst>
              <a:ext uri="{FF2B5EF4-FFF2-40B4-BE49-F238E27FC236}">
                <a16:creationId xmlns:a16="http://schemas.microsoft.com/office/drawing/2014/main" id="{3CEFB006-474F-4045-B22E-0F6728D3AC6E}"/>
              </a:ext>
            </a:extLst>
          </p:cNvPr>
          <p:cNvSpPr txBox="1">
            <a:spLocks/>
          </p:cNvSpPr>
          <p:nvPr userDrawn="1"/>
        </p:nvSpPr>
        <p:spPr>
          <a:xfrm>
            <a:off x="149895" y="6257924"/>
            <a:ext cx="797487" cy="472795"/>
          </a:xfrm>
          <a:prstGeom prst="rect">
            <a:avLst/>
          </a:prstGeom>
        </p:spPr>
        <p:txBody>
          <a:bodyPr vert="horz" lIns="91440" tIns="45720" rIns="91440" bIns="45720" rtlCol="0" anchor="ctr"/>
          <a:lstStyle>
            <a:defPPr>
              <a:defRPr lang="en-US"/>
            </a:defPPr>
            <a:lvl1pPr marL="0" algn="ctr" defTabSz="914400" rtl="0" eaLnBrk="1" latinLnBrk="0" hangingPunct="1">
              <a:defRPr sz="900" b="0" i="0" kern="1200">
                <a:solidFill>
                  <a:srgbClr val="0062CF"/>
                </a:solidFill>
                <a:latin typeface="Segoe UI Light" panose="020B0502040204020203" pitchFamily="34" charset="0"/>
                <a:ea typeface="+mn-ea"/>
                <a:cs typeface="Segoe UI Light"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PAGE </a:t>
            </a:r>
            <a:fld id="{19C658C0-AC4E-6049-9298-D599250AF0B2}" type="slidenum">
              <a:rPr lang="en-US" smtClean="0"/>
              <a:pPr/>
              <a:t>‹#›</a:t>
            </a:fld>
            <a:endParaRPr lang="en-US"/>
          </a:p>
        </p:txBody>
      </p:sp>
    </p:spTree>
    <p:extLst>
      <p:ext uri="{BB962C8B-B14F-4D97-AF65-F5344CB8AC3E}">
        <p14:creationId xmlns:p14="http://schemas.microsoft.com/office/powerpoint/2010/main" val="2058334840"/>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2" name="Slide Number Placeholder 5">
            <a:extLst>
              <a:ext uri="{FF2B5EF4-FFF2-40B4-BE49-F238E27FC236}">
                <a16:creationId xmlns:a16="http://schemas.microsoft.com/office/drawing/2014/main" id="{FF03A9CF-8DB2-409B-BD4B-58482D590553}"/>
              </a:ext>
            </a:extLst>
          </p:cNvPr>
          <p:cNvSpPr txBox="1">
            <a:spLocks/>
          </p:cNvSpPr>
          <p:nvPr userDrawn="1"/>
        </p:nvSpPr>
        <p:spPr>
          <a:xfrm>
            <a:off x="149895" y="6257924"/>
            <a:ext cx="797487" cy="472795"/>
          </a:xfrm>
          <a:prstGeom prst="rect">
            <a:avLst/>
          </a:prstGeom>
        </p:spPr>
        <p:txBody>
          <a:bodyPr vert="horz" lIns="91440" tIns="45720" rIns="91440" bIns="45720" rtlCol="0" anchor="ctr"/>
          <a:lstStyle>
            <a:defPPr>
              <a:defRPr lang="en-US"/>
            </a:defPPr>
            <a:lvl1pPr marL="0" algn="ctr" defTabSz="914400" rtl="0" eaLnBrk="1" latinLnBrk="0" hangingPunct="1">
              <a:defRPr sz="900" b="0" i="0" kern="1200">
                <a:solidFill>
                  <a:srgbClr val="0062CF"/>
                </a:solidFill>
                <a:latin typeface="Segoe UI Light" panose="020B0502040204020203" pitchFamily="34" charset="0"/>
                <a:ea typeface="+mn-ea"/>
                <a:cs typeface="Segoe UI Light"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PAGE </a:t>
            </a:r>
            <a:fld id="{19C658C0-AC4E-6049-9298-D599250AF0B2}" type="slidenum">
              <a:rPr lang="en-US" smtClean="0"/>
              <a:pPr/>
              <a:t>‹#›</a:t>
            </a:fld>
            <a:endParaRPr lang="en-US"/>
          </a:p>
        </p:txBody>
      </p:sp>
      <p:sp>
        <p:nvSpPr>
          <p:cNvPr id="8" name="Right Triangle 7">
            <a:extLst>
              <a:ext uri="{FF2B5EF4-FFF2-40B4-BE49-F238E27FC236}">
                <a16:creationId xmlns:a16="http://schemas.microsoft.com/office/drawing/2014/main" id="{AF806D4E-BE1C-4643-AF2A-6537B7EF54AD}"/>
              </a:ext>
            </a:extLst>
          </p:cNvPr>
          <p:cNvSpPr/>
          <p:nvPr userDrawn="1"/>
        </p:nvSpPr>
        <p:spPr>
          <a:xfrm rot="5400000" flipH="1" flipV="1">
            <a:off x="10324718" y="5001008"/>
            <a:ext cx="2318085" cy="1427984"/>
          </a:xfrm>
          <a:prstGeom prst="rtTriangl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05A937B-D9D3-4533-83A1-B774E49640F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99127" y="6257924"/>
            <a:ext cx="555988" cy="292449"/>
          </a:xfrm>
          <a:prstGeom prst="rect">
            <a:avLst/>
          </a:prstGeom>
        </p:spPr>
      </p:pic>
    </p:spTree>
    <p:extLst>
      <p:ext uri="{BB962C8B-B14F-4D97-AF65-F5344CB8AC3E}">
        <p14:creationId xmlns:p14="http://schemas.microsoft.com/office/powerpoint/2010/main" val="1844421772"/>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cstate="email">
              <a:extLst>
                <a:ext uri="{28A0092B-C50C-407E-A947-70E740481C1C}">
                  <a14:useLocalDpi xmlns:a14="http://schemas.microsoft.com/office/drawing/2010/main"/>
                </a:ext>
              </a:extLst>
            </a:blip>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Right Triangle 3">
            <a:extLst>
              <a:ext uri="{FF2B5EF4-FFF2-40B4-BE49-F238E27FC236}">
                <a16:creationId xmlns:a16="http://schemas.microsoft.com/office/drawing/2014/main" id="{EE2381B8-AB50-47BD-B8DD-AF67AF7E7BE6}"/>
              </a:ext>
            </a:extLst>
          </p:cNvPr>
          <p:cNvSpPr/>
          <p:nvPr userDrawn="1"/>
        </p:nvSpPr>
        <p:spPr>
          <a:xfrm rot="5400000" flipH="1" flipV="1">
            <a:off x="10324718" y="5001008"/>
            <a:ext cx="2318085" cy="1427984"/>
          </a:xfrm>
          <a:prstGeom prst="rtTriangl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E3505A1-909F-4933-9987-20359064BAE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99127" y="6257924"/>
            <a:ext cx="555988" cy="292449"/>
          </a:xfrm>
          <a:prstGeom prst="rect">
            <a:avLst/>
          </a:prstGeom>
        </p:spPr>
      </p:pic>
    </p:spTree>
    <p:extLst>
      <p:ext uri="{BB962C8B-B14F-4D97-AF65-F5344CB8AC3E}">
        <p14:creationId xmlns:p14="http://schemas.microsoft.com/office/powerpoint/2010/main" val="579945997"/>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cstate="email">
              <a:extLst>
                <a:ext uri="{28A0092B-C50C-407E-A947-70E740481C1C}">
                  <a14:useLocalDpi xmlns:a14="http://schemas.microsoft.com/office/drawing/2010/main"/>
                </a:ext>
              </a:extLst>
            </a:blip>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076931276"/>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cstate="email">
              <a:extLst>
                <a:ext uri="{28A0092B-C50C-407E-A947-70E740481C1C}">
                  <a14:useLocalDpi xmlns:a14="http://schemas.microsoft.com/office/drawing/2010/main"/>
                </a:ext>
              </a:extLst>
            </a:blip>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Right Triangle 3">
            <a:extLst>
              <a:ext uri="{FF2B5EF4-FFF2-40B4-BE49-F238E27FC236}">
                <a16:creationId xmlns:a16="http://schemas.microsoft.com/office/drawing/2014/main" id="{BCC03642-3F51-4A4A-BD24-B8F38D33E817}"/>
              </a:ext>
            </a:extLst>
          </p:cNvPr>
          <p:cNvSpPr/>
          <p:nvPr userDrawn="1"/>
        </p:nvSpPr>
        <p:spPr>
          <a:xfrm rot="5400000" flipH="1" flipV="1">
            <a:off x="10324718" y="5001008"/>
            <a:ext cx="2318085" cy="1427984"/>
          </a:xfrm>
          <a:prstGeom prst="rtTriangl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3AA74D1-9FF2-4D8A-9A0B-CDA396908D3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99127" y="6257924"/>
            <a:ext cx="555988" cy="292449"/>
          </a:xfrm>
          <a:prstGeom prst="rect">
            <a:avLst/>
          </a:prstGeom>
        </p:spPr>
      </p:pic>
    </p:spTree>
    <p:extLst>
      <p:ext uri="{BB962C8B-B14F-4D97-AF65-F5344CB8AC3E}">
        <p14:creationId xmlns:p14="http://schemas.microsoft.com/office/powerpoint/2010/main" val="2395419526"/>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cstate="email">
              <a:extLst>
                <a:ext uri="{28A0092B-C50C-407E-A947-70E740481C1C}">
                  <a14:useLocalDpi xmlns:a14="http://schemas.microsoft.com/office/drawing/2010/main"/>
                </a:ext>
              </a:extLst>
            </a:blip>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3" name="Slide Number Placeholder 5">
            <a:extLst>
              <a:ext uri="{FF2B5EF4-FFF2-40B4-BE49-F238E27FC236}">
                <a16:creationId xmlns:a16="http://schemas.microsoft.com/office/drawing/2014/main" id="{A5E116FC-9C33-4D84-9B98-D39139B6610E}"/>
              </a:ext>
            </a:extLst>
          </p:cNvPr>
          <p:cNvSpPr txBox="1">
            <a:spLocks/>
          </p:cNvSpPr>
          <p:nvPr userDrawn="1"/>
        </p:nvSpPr>
        <p:spPr>
          <a:xfrm>
            <a:off x="149895" y="6257924"/>
            <a:ext cx="797487" cy="472795"/>
          </a:xfrm>
          <a:prstGeom prst="rect">
            <a:avLst/>
          </a:prstGeom>
        </p:spPr>
        <p:txBody>
          <a:bodyPr vert="horz" lIns="91440" tIns="45720" rIns="91440" bIns="45720" rtlCol="0" anchor="ctr"/>
          <a:lstStyle>
            <a:defPPr>
              <a:defRPr lang="en-US"/>
            </a:defPPr>
            <a:lvl1pPr marL="0" algn="ctr" defTabSz="914400" rtl="0" eaLnBrk="1" latinLnBrk="0" hangingPunct="1">
              <a:defRPr sz="900" b="0" i="0" kern="1200">
                <a:solidFill>
                  <a:srgbClr val="0062CF"/>
                </a:solidFill>
                <a:latin typeface="Segoe UI Light" panose="020B0502040204020203" pitchFamily="34" charset="0"/>
                <a:ea typeface="+mn-ea"/>
                <a:cs typeface="Segoe UI Light"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PAGE </a:t>
            </a:r>
            <a:fld id="{19C658C0-AC4E-6049-9298-D599250AF0B2}" type="slidenum">
              <a:rPr lang="en-US" smtClean="0"/>
              <a:pPr/>
              <a:t>‹#›</a:t>
            </a:fld>
            <a:endParaRPr lang="en-US"/>
          </a:p>
        </p:txBody>
      </p:sp>
      <p:pic>
        <p:nvPicPr>
          <p:cNvPr id="10" name="Picture 9">
            <a:extLst>
              <a:ext uri="{FF2B5EF4-FFF2-40B4-BE49-F238E27FC236}">
                <a16:creationId xmlns:a16="http://schemas.microsoft.com/office/drawing/2014/main" id="{3877D9F9-7B31-4662-B367-A08A6B69FEE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99127" y="6257924"/>
            <a:ext cx="555988" cy="292449"/>
          </a:xfrm>
          <a:prstGeom prst="rect">
            <a:avLst/>
          </a:prstGeom>
        </p:spPr>
      </p:pic>
    </p:spTree>
    <p:extLst>
      <p:ext uri="{BB962C8B-B14F-4D97-AF65-F5344CB8AC3E}">
        <p14:creationId xmlns:p14="http://schemas.microsoft.com/office/powerpoint/2010/main" val="1887913756"/>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cstate="email">
              <a:extLst>
                <a:ext uri="{28A0092B-C50C-407E-A947-70E740481C1C}">
                  <a14:useLocalDpi xmlns:a14="http://schemas.microsoft.com/office/drawing/2010/main"/>
                </a:ext>
              </a:extLst>
            </a:blip>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8" name="Right Triangle 7">
            <a:extLst>
              <a:ext uri="{FF2B5EF4-FFF2-40B4-BE49-F238E27FC236}">
                <a16:creationId xmlns:a16="http://schemas.microsoft.com/office/drawing/2014/main" id="{A554390F-A1AE-48CE-A93A-2DE7AE504D78}"/>
              </a:ext>
            </a:extLst>
          </p:cNvPr>
          <p:cNvSpPr/>
          <p:nvPr userDrawn="1"/>
        </p:nvSpPr>
        <p:spPr>
          <a:xfrm rot="5400000" flipH="1" flipV="1">
            <a:off x="10324718" y="5001008"/>
            <a:ext cx="2318085" cy="1427984"/>
          </a:xfrm>
          <a:prstGeom prst="rtTriangl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FAC8467-3C8F-4E71-A8D8-8AC50AE927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99127" y="6257924"/>
            <a:ext cx="555988" cy="292449"/>
          </a:xfrm>
          <a:prstGeom prst="rect">
            <a:avLst/>
          </a:prstGeom>
        </p:spPr>
      </p:pic>
    </p:spTree>
    <p:extLst>
      <p:ext uri="{BB962C8B-B14F-4D97-AF65-F5344CB8AC3E}">
        <p14:creationId xmlns:p14="http://schemas.microsoft.com/office/powerpoint/2010/main" val="1386752391"/>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cstate="email">
              <a:extLst>
                <a:ext uri="{28A0092B-C50C-407E-A947-70E740481C1C}">
                  <a14:useLocalDpi xmlns:a14="http://schemas.microsoft.com/office/drawing/2010/main"/>
                </a:ext>
              </a:extLst>
            </a:blip>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cstate="email">
              <a:extLst>
                <a:ext uri="{28A0092B-C50C-407E-A947-70E740481C1C}">
                  <a14:useLocalDpi xmlns:a14="http://schemas.microsoft.com/office/drawing/2010/main"/>
                </a:ext>
              </a:extLst>
            </a:blip>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2" name="Slide Number Placeholder 5">
            <a:extLst>
              <a:ext uri="{FF2B5EF4-FFF2-40B4-BE49-F238E27FC236}">
                <a16:creationId xmlns:a16="http://schemas.microsoft.com/office/drawing/2014/main" id="{69D54918-C138-438A-B63B-9EB47316EAA0}"/>
              </a:ext>
            </a:extLst>
          </p:cNvPr>
          <p:cNvSpPr txBox="1">
            <a:spLocks/>
          </p:cNvSpPr>
          <p:nvPr userDrawn="1"/>
        </p:nvSpPr>
        <p:spPr>
          <a:xfrm>
            <a:off x="149895" y="6257924"/>
            <a:ext cx="797487" cy="472795"/>
          </a:xfrm>
          <a:prstGeom prst="rect">
            <a:avLst/>
          </a:prstGeom>
        </p:spPr>
        <p:txBody>
          <a:bodyPr vert="horz" lIns="91440" tIns="45720" rIns="91440" bIns="45720" rtlCol="0" anchor="ctr"/>
          <a:lstStyle>
            <a:defPPr>
              <a:defRPr lang="en-US"/>
            </a:defPPr>
            <a:lvl1pPr marL="0" algn="ctr" defTabSz="914400" rtl="0" eaLnBrk="1" latinLnBrk="0" hangingPunct="1">
              <a:defRPr sz="900" b="0" i="0" kern="1200">
                <a:solidFill>
                  <a:srgbClr val="0062CF"/>
                </a:solidFill>
                <a:latin typeface="Segoe UI Light" panose="020B0502040204020203" pitchFamily="34" charset="0"/>
                <a:ea typeface="+mn-ea"/>
                <a:cs typeface="Segoe UI Light"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PAGE </a:t>
            </a:r>
            <a:fld id="{19C658C0-AC4E-6049-9298-D599250AF0B2}" type="slidenum">
              <a:rPr lang="en-US" smtClean="0"/>
              <a:pPr/>
              <a:t>‹#›</a:t>
            </a:fld>
            <a:endParaRPr lang="en-US"/>
          </a:p>
        </p:txBody>
      </p:sp>
      <p:pic>
        <p:nvPicPr>
          <p:cNvPr id="6" name="Picture 5">
            <a:extLst>
              <a:ext uri="{FF2B5EF4-FFF2-40B4-BE49-F238E27FC236}">
                <a16:creationId xmlns:a16="http://schemas.microsoft.com/office/drawing/2014/main" id="{4307B92E-B6CE-4C3A-8F65-977D89FD7B5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99127" y="6257924"/>
            <a:ext cx="555988" cy="292449"/>
          </a:xfrm>
          <a:prstGeom prst="rect">
            <a:avLst/>
          </a:prstGeom>
        </p:spPr>
      </p:pic>
    </p:spTree>
    <p:extLst>
      <p:ext uri="{BB962C8B-B14F-4D97-AF65-F5344CB8AC3E}">
        <p14:creationId xmlns:p14="http://schemas.microsoft.com/office/powerpoint/2010/main" val="1231322053"/>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0907B-19F2-EF4F-E049-B9525A1CBA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529F87-9E3B-68E1-1D86-21D327BE88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EDBA47-B6D7-7C52-2EA0-20F83C55FE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AFAAEC-0603-C663-1232-9EDCB0BCE1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25811C-BCC3-91B0-13BC-54C1375592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37F922-92AB-B2D1-5ABB-FD4711AA3AD3}"/>
              </a:ext>
            </a:extLst>
          </p:cNvPr>
          <p:cNvSpPr>
            <a:spLocks noGrp="1"/>
          </p:cNvSpPr>
          <p:nvPr>
            <p:ph type="dt" sz="half" idx="10"/>
          </p:nvPr>
        </p:nvSpPr>
        <p:spPr/>
        <p:txBody>
          <a:bodyPr/>
          <a:lstStyle/>
          <a:p>
            <a:fld id="{979C0D31-7994-4C8E-B7BB-261E3E08FFA5}" type="datetimeFigureOut">
              <a:rPr lang="en-US" smtClean="0"/>
              <a:t>5/25/2023</a:t>
            </a:fld>
            <a:endParaRPr lang="en-US"/>
          </a:p>
        </p:txBody>
      </p:sp>
      <p:sp>
        <p:nvSpPr>
          <p:cNvPr id="8" name="Footer Placeholder 7">
            <a:extLst>
              <a:ext uri="{FF2B5EF4-FFF2-40B4-BE49-F238E27FC236}">
                <a16:creationId xmlns:a16="http://schemas.microsoft.com/office/drawing/2014/main" id="{3252DD84-FFE2-1934-B947-302953C91C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59FC67-B085-A2C9-B823-15E1FF82F946}"/>
              </a:ext>
            </a:extLst>
          </p:cNvPr>
          <p:cNvSpPr>
            <a:spLocks noGrp="1"/>
          </p:cNvSpPr>
          <p:nvPr>
            <p:ph type="sldNum" sz="quarter" idx="12"/>
          </p:nvPr>
        </p:nvSpPr>
        <p:spPr/>
        <p:txBody>
          <a:bodyPr/>
          <a:lstStyle/>
          <a:p>
            <a:fld id="{2576681C-6013-4694-BC06-4AE52E793E48}" type="slidenum">
              <a:rPr lang="en-US" smtClean="0"/>
              <a:t>‹#›</a:t>
            </a:fld>
            <a:endParaRPr lang="en-US"/>
          </a:p>
        </p:txBody>
      </p:sp>
    </p:spTree>
    <p:extLst>
      <p:ext uri="{BB962C8B-B14F-4D97-AF65-F5344CB8AC3E}">
        <p14:creationId xmlns:p14="http://schemas.microsoft.com/office/powerpoint/2010/main" val="40611972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cstate="email">
              <a:extLst>
                <a:ext uri="{28A0092B-C50C-407E-A947-70E740481C1C}">
                  <a14:useLocalDpi xmlns:a14="http://schemas.microsoft.com/office/drawing/2010/main"/>
                </a:ext>
              </a:extLst>
            </a:blip>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cstate="email">
              <a:extLst>
                <a:ext uri="{28A0092B-C50C-407E-A947-70E740481C1C}">
                  <a14:useLocalDpi xmlns:a14="http://schemas.microsoft.com/office/drawing/2010/main"/>
                </a:ext>
              </a:extLst>
            </a:blip>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cstate="email">
              <a:extLst>
                <a:ext uri="{28A0092B-C50C-407E-A947-70E740481C1C}">
                  <a14:useLocalDpi xmlns:a14="http://schemas.microsoft.com/office/drawing/2010/main"/>
                </a:ext>
              </a:extLst>
            </a:blip>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2" name="Slide Number Placeholder 5">
            <a:extLst>
              <a:ext uri="{FF2B5EF4-FFF2-40B4-BE49-F238E27FC236}">
                <a16:creationId xmlns:a16="http://schemas.microsoft.com/office/drawing/2014/main" id="{B3AD3D32-4CEE-4E1E-BC16-63E5B56C4D2F}"/>
              </a:ext>
            </a:extLst>
          </p:cNvPr>
          <p:cNvSpPr txBox="1">
            <a:spLocks/>
          </p:cNvSpPr>
          <p:nvPr userDrawn="1"/>
        </p:nvSpPr>
        <p:spPr>
          <a:xfrm>
            <a:off x="149895" y="6257924"/>
            <a:ext cx="797487" cy="472795"/>
          </a:xfrm>
          <a:prstGeom prst="rect">
            <a:avLst/>
          </a:prstGeom>
        </p:spPr>
        <p:txBody>
          <a:bodyPr vert="horz" lIns="91440" tIns="45720" rIns="91440" bIns="45720" rtlCol="0" anchor="ctr"/>
          <a:lstStyle>
            <a:defPPr>
              <a:defRPr lang="en-US"/>
            </a:defPPr>
            <a:lvl1pPr marL="0" algn="ctr" defTabSz="914400" rtl="0" eaLnBrk="1" latinLnBrk="0" hangingPunct="1">
              <a:defRPr sz="900" b="0" i="0" kern="1200">
                <a:solidFill>
                  <a:srgbClr val="0062CF"/>
                </a:solidFill>
                <a:latin typeface="Segoe UI Light" panose="020B0502040204020203" pitchFamily="34" charset="0"/>
                <a:ea typeface="+mn-ea"/>
                <a:cs typeface="Segoe UI Light"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PAGE </a:t>
            </a:r>
            <a:fld id="{19C658C0-AC4E-6049-9298-D599250AF0B2}" type="slidenum">
              <a:rPr lang="en-US" smtClean="0"/>
              <a:pPr/>
              <a:t>‹#›</a:t>
            </a:fld>
            <a:endParaRPr lang="en-US"/>
          </a:p>
        </p:txBody>
      </p:sp>
      <p:pic>
        <p:nvPicPr>
          <p:cNvPr id="6" name="Picture 5">
            <a:extLst>
              <a:ext uri="{FF2B5EF4-FFF2-40B4-BE49-F238E27FC236}">
                <a16:creationId xmlns:a16="http://schemas.microsoft.com/office/drawing/2014/main" id="{04302789-D931-4755-ADA4-BFD84D63A34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99127" y="6257924"/>
            <a:ext cx="555988" cy="292449"/>
          </a:xfrm>
          <a:prstGeom prst="rect">
            <a:avLst/>
          </a:prstGeom>
        </p:spPr>
      </p:pic>
    </p:spTree>
    <p:extLst>
      <p:ext uri="{BB962C8B-B14F-4D97-AF65-F5344CB8AC3E}">
        <p14:creationId xmlns:p14="http://schemas.microsoft.com/office/powerpoint/2010/main" val="229491390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cstate="email">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cstate="email">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cstate="email">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cstate="email">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2" name="Slide Number Placeholder 5">
            <a:extLst>
              <a:ext uri="{FF2B5EF4-FFF2-40B4-BE49-F238E27FC236}">
                <a16:creationId xmlns:a16="http://schemas.microsoft.com/office/drawing/2014/main" id="{A1C6FE4D-9D33-4073-B2EC-BC0FD83218F0}"/>
              </a:ext>
            </a:extLst>
          </p:cNvPr>
          <p:cNvSpPr txBox="1">
            <a:spLocks/>
          </p:cNvSpPr>
          <p:nvPr userDrawn="1"/>
        </p:nvSpPr>
        <p:spPr>
          <a:xfrm>
            <a:off x="149895" y="6257924"/>
            <a:ext cx="797487" cy="472795"/>
          </a:xfrm>
          <a:prstGeom prst="rect">
            <a:avLst/>
          </a:prstGeom>
        </p:spPr>
        <p:txBody>
          <a:bodyPr vert="horz" lIns="91440" tIns="45720" rIns="91440" bIns="45720" rtlCol="0" anchor="ctr"/>
          <a:lstStyle>
            <a:defPPr>
              <a:defRPr lang="en-US"/>
            </a:defPPr>
            <a:lvl1pPr marL="0" algn="ctr" defTabSz="914400" rtl="0" eaLnBrk="1" latinLnBrk="0" hangingPunct="1">
              <a:defRPr sz="900" b="0" i="0" kern="1200">
                <a:solidFill>
                  <a:srgbClr val="0062CF"/>
                </a:solidFill>
                <a:latin typeface="Segoe UI Light" panose="020B0502040204020203" pitchFamily="34" charset="0"/>
                <a:ea typeface="+mn-ea"/>
                <a:cs typeface="Segoe UI Light"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PAGE </a:t>
            </a:r>
            <a:fld id="{19C658C0-AC4E-6049-9298-D599250AF0B2}" type="slidenum">
              <a:rPr lang="en-US" smtClean="0"/>
              <a:pPr/>
              <a:t>‹#›</a:t>
            </a:fld>
            <a:endParaRPr lang="en-US"/>
          </a:p>
        </p:txBody>
      </p:sp>
      <p:pic>
        <p:nvPicPr>
          <p:cNvPr id="6" name="Picture 5">
            <a:extLst>
              <a:ext uri="{FF2B5EF4-FFF2-40B4-BE49-F238E27FC236}">
                <a16:creationId xmlns:a16="http://schemas.microsoft.com/office/drawing/2014/main" id="{F95D0082-6FE4-408E-9535-8AC4A2CAB15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99127" y="6257924"/>
            <a:ext cx="555988" cy="292449"/>
          </a:xfrm>
          <a:prstGeom prst="rect">
            <a:avLst/>
          </a:prstGeom>
        </p:spPr>
      </p:pic>
    </p:spTree>
    <p:extLst>
      <p:ext uri="{BB962C8B-B14F-4D97-AF65-F5344CB8AC3E}">
        <p14:creationId xmlns:p14="http://schemas.microsoft.com/office/powerpoint/2010/main" val="461501582"/>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14" name="Right Triangle 13">
            <a:extLst>
              <a:ext uri="{FF2B5EF4-FFF2-40B4-BE49-F238E27FC236}">
                <a16:creationId xmlns:a16="http://schemas.microsoft.com/office/drawing/2014/main" id="{693C6D35-01A5-4486-95A3-05DCAD410387}"/>
              </a:ext>
            </a:extLst>
          </p:cNvPr>
          <p:cNvSpPr/>
          <p:nvPr userDrawn="1"/>
        </p:nvSpPr>
        <p:spPr>
          <a:xfrm rot="5400000">
            <a:off x="-1099093" y="1099091"/>
            <a:ext cx="5724719" cy="3526535"/>
          </a:xfrm>
          <a:prstGeom prst="r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544318"/>
            <a:ext cx="3182027" cy="553998"/>
          </a:xfrm>
        </p:spPr>
        <p:txBody>
          <a:bodyPr anchor="t"/>
          <a:lstStyle>
            <a:lvl1pPr>
              <a:defRPr>
                <a:solidFill>
                  <a:schemeClr val="accent1"/>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354523" y="1528549"/>
            <a:ext cx="7254865" cy="3985147"/>
          </a:xfrm>
        </p:spPr>
        <p:txBody>
          <a:bodyPr anchor="t"/>
          <a:lstStyle>
            <a:lvl1pPr marL="0" indent="0">
              <a:spcAft>
                <a:spcPts val="800"/>
              </a:spcAft>
              <a:buNone/>
              <a:defRPr/>
            </a:lvl1pPr>
          </a:lstStyle>
          <a:p>
            <a:pPr lvl="0"/>
            <a:r>
              <a:rPr lang="en-US"/>
              <a:t>Click to edit Master text styles</a:t>
            </a:r>
          </a:p>
        </p:txBody>
      </p: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pic>
        <p:nvPicPr>
          <p:cNvPr id="12" name="Picture 11">
            <a:extLst>
              <a:ext uri="{FF2B5EF4-FFF2-40B4-BE49-F238E27FC236}">
                <a16:creationId xmlns:a16="http://schemas.microsoft.com/office/drawing/2014/main" id="{9787A3B6-AC50-40F1-81B6-3584C13075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99127" y="6257924"/>
            <a:ext cx="555988" cy="292449"/>
          </a:xfrm>
          <a:prstGeom prst="rect">
            <a:avLst/>
          </a:prstGeom>
        </p:spPr>
      </p:pic>
      <p:sp>
        <p:nvSpPr>
          <p:cNvPr id="4" name="Slide Number Placeholder 5">
            <a:extLst>
              <a:ext uri="{FF2B5EF4-FFF2-40B4-BE49-F238E27FC236}">
                <a16:creationId xmlns:a16="http://schemas.microsoft.com/office/drawing/2014/main" id="{7A22DDEF-AFC1-48A2-9D7A-4618E935026C}"/>
              </a:ext>
            </a:extLst>
          </p:cNvPr>
          <p:cNvSpPr txBox="1">
            <a:spLocks/>
          </p:cNvSpPr>
          <p:nvPr userDrawn="1"/>
        </p:nvSpPr>
        <p:spPr>
          <a:xfrm>
            <a:off x="149895" y="6257924"/>
            <a:ext cx="797487" cy="472795"/>
          </a:xfrm>
          <a:prstGeom prst="rect">
            <a:avLst/>
          </a:prstGeom>
        </p:spPr>
        <p:txBody>
          <a:bodyPr vert="horz" lIns="91440" tIns="45720" rIns="91440" bIns="45720" rtlCol="0" anchor="ctr"/>
          <a:lstStyle>
            <a:defPPr>
              <a:defRPr lang="en-US"/>
            </a:defPPr>
            <a:lvl1pPr marL="0" algn="ctr" defTabSz="914400" rtl="0" eaLnBrk="1" latinLnBrk="0" hangingPunct="1">
              <a:defRPr sz="900" b="0" i="0" kern="1200">
                <a:solidFill>
                  <a:srgbClr val="0062CF"/>
                </a:solidFill>
                <a:latin typeface="Segoe UI Light" panose="020B0502040204020203" pitchFamily="34" charset="0"/>
                <a:ea typeface="+mn-ea"/>
                <a:cs typeface="Segoe UI Light"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PAGE </a:t>
            </a:r>
            <a:fld id="{19C658C0-AC4E-6049-9298-D599250AF0B2}" type="slidenum">
              <a:rPr lang="en-US" smtClean="0"/>
              <a:pPr/>
              <a:t>‹#›</a:t>
            </a:fld>
            <a:endParaRPr lang="en-US"/>
          </a:p>
        </p:txBody>
      </p:sp>
    </p:spTree>
    <p:extLst>
      <p:ext uri="{BB962C8B-B14F-4D97-AF65-F5344CB8AC3E}">
        <p14:creationId xmlns:p14="http://schemas.microsoft.com/office/powerpoint/2010/main" val="106374811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4"/>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
        <p:nvSpPr>
          <p:cNvPr id="4" name="Title 1">
            <a:extLst>
              <a:ext uri="{FF2B5EF4-FFF2-40B4-BE49-F238E27FC236}">
                <a16:creationId xmlns:a16="http://schemas.microsoft.com/office/drawing/2014/main" id="{EF61E0D8-5946-4ED7-84A5-4F8F9EB55857}"/>
              </a:ext>
            </a:extLst>
          </p:cNvPr>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5862532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
        <p:nvSpPr>
          <p:cNvPr id="4" name="Title 1">
            <a:extLst>
              <a:ext uri="{FF2B5EF4-FFF2-40B4-BE49-F238E27FC236}">
                <a16:creationId xmlns:a16="http://schemas.microsoft.com/office/drawing/2014/main" id="{F08061F2-DA9B-464E-9EA2-6799819B962E}"/>
              </a:ext>
            </a:extLst>
          </p:cNvPr>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7688627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Visual_Sec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512629" y="3033223"/>
            <a:ext cx="318951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8512629" y="3977319"/>
            <a:ext cx="3189514"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
        <p:nvSpPr>
          <p:cNvPr id="4" name="Picture Placeholder 6">
            <a:extLst>
              <a:ext uri="{FF2B5EF4-FFF2-40B4-BE49-F238E27FC236}">
                <a16:creationId xmlns:a16="http://schemas.microsoft.com/office/drawing/2014/main" id="{ED953EA8-8174-4503-8A58-FE8C21952FE1}"/>
              </a:ext>
            </a:extLst>
          </p:cNvPr>
          <p:cNvSpPr>
            <a:spLocks noGrp="1" noChangeAspect="1"/>
          </p:cNvSpPr>
          <p:nvPr>
            <p:ph type="pic" sz="quarter" idx="40" hasCustomPrompt="1"/>
          </p:nvPr>
        </p:nvSpPr>
        <p:spPr>
          <a:xfrm flipH="1">
            <a:off x="-1292455" y="-1"/>
            <a:ext cx="10633781" cy="6858002"/>
          </a:xfrm>
          <a:custGeom>
            <a:avLst/>
            <a:gdLst>
              <a:gd name="connsiteX0" fmla="*/ 3176587 w 3615734"/>
              <a:gd name="connsiteY0" fmla="*/ 1575881 h 2331881"/>
              <a:gd name="connsiteX1" fmla="*/ 3615734 w 3615734"/>
              <a:gd name="connsiteY1" fmla="*/ 2331881 h 2331881"/>
              <a:gd name="connsiteX2" fmla="*/ 2737441 w 3615734"/>
              <a:gd name="connsiteY2" fmla="*/ 2331881 h 2331881"/>
              <a:gd name="connsiteX3" fmla="*/ 2264771 w 3615734"/>
              <a:gd name="connsiteY3" fmla="*/ 1575881 h 2331881"/>
              <a:gd name="connsiteX4" fmla="*/ 2703918 w 3615734"/>
              <a:gd name="connsiteY4" fmla="*/ 2331881 h 2331881"/>
              <a:gd name="connsiteX5" fmla="*/ 1825625 w 3615734"/>
              <a:gd name="connsiteY5" fmla="*/ 2331881 h 2331881"/>
              <a:gd name="connsiteX6" fmla="*/ 1351958 w 3615734"/>
              <a:gd name="connsiteY6" fmla="*/ 1575881 h 2331881"/>
              <a:gd name="connsiteX7" fmla="*/ 1791105 w 3615734"/>
              <a:gd name="connsiteY7" fmla="*/ 2331881 h 2331881"/>
              <a:gd name="connsiteX8" fmla="*/ 912812 w 3615734"/>
              <a:gd name="connsiteY8" fmla="*/ 2331881 h 2331881"/>
              <a:gd name="connsiteX9" fmla="*/ 439146 w 3615734"/>
              <a:gd name="connsiteY9" fmla="*/ 1575881 h 2331881"/>
              <a:gd name="connsiteX10" fmla="*/ 878293 w 3615734"/>
              <a:gd name="connsiteY10" fmla="*/ 2331881 h 2331881"/>
              <a:gd name="connsiteX11" fmla="*/ 0 w 3615734"/>
              <a:gd name="connsiteY11" fmla="*/ 2331881 h 2331881"/>
              <a:gd name="connsiteX12" fmla="*/ 2280840 w 3615734"/>
              <a:gd name="connsiteY12" fmla="*/ 1563181 h 2331881"/>
              <a:gd name="connsiteX13" fmla="*/ 3159133 w 3615734"/>
              <a:gd name="connsiteY13" fmla="*/ 1563181 h 2331881"/>
              <a:gd name="connsiteX14" fmla="*/ 2719986 w 3615734"/>
              <a:gd name="connsiteY14" fmla="*/ 2319181 h 2331881"/>
              <a:gd name="connsiteX15" fmla="*/ 1373187 w 3615734"/>
              <a:gd name="connsiteY15" fmla="*/ 1563181 h 2331881"/>
              <a:gd name="connsiteX16" fmla="*/ 2251480 w 3615734"/>
              <a:gd name="connsiteY16" fmla="*/ 1563181 h 2331881"/>
              <a:gd name="connsiteX17" fmla="*/ 1812333 w 3615734"/>
              <a:gd name="connsiteY17" fmla="*/ 2319181 h 2331881"/>
              <a:gd name="connsiteX18" fmla="*/ 454819 w 3615734"/>
              <a:gd name="connsiteY18" fmla="*/ 1563181 h 2331881"/>
              <a:gd name="connsiteX19" fmla="*/ 1333112 w 3615734"/>
              <a:gd name="connsiteY19" fmla="*/ 1563181 h 2331881"/>
              <a:gd name="connsiteX20" fmla="*/ 893965 w 3615734"/>
              <a:gd name="connsiteY20" fmla="*/ 2319181 h 2331881"/>
              <a:gd name="connsiteX21" fmla="*/ 1808364 w 3615734"/>
              <a:gd name="connsiteY21" fmla="*/ 787718 h 2331881"/>
              <a:gd name="connsiteX22" fmla="*/ 2247511 w 3615734"/>
              <a:gd name="connsiteY22" fmla="*/ 1543717 h 2331881"/>
              <a:gd name="connsiteX23" fmla="*/ 1369218 w 3615734"/>
              <a:gd name="connsiteY23" fmla="*/ 1543717 h 2331881"/>
              <a:gd name="connsiteX24" fmla="*/ 895552 w 3615734"/>
              <a:gd name="connsiteY24" fmla="*/ 787718 h 2331881"/>
              <a:gd name="connsiteX25" fmla="*/ 1334699 w 3615734"/>
              <a:gd name="connsiteY25" fmla="*/ 1543717 h 2331881"/>
              <a:gd name="connsiteX26" fmla="*/ 456406 w 3615734"/>
              <a:gd name="connsiteY26" fmla="*/ 1543717 h 2331881"/>
              <a:gd name="connsiteX27" fmla="*/ 2719986 w 3615734"/>
              <a:gd name="connsiteY27" fmla="*/ 787717 h 2331881"/>
              <a:gd name="connsiteX28" fmla="*/ 3159133 w 3615734"/>
              <a:gd name="connsiteY28" fmla="*/ 1543717 h 2331881"/>
              <a:gd name="connsiteX29" fmla="*/ 2280840 w 3615734"/>
              <a:gd name="connsiteY29" fmla="*/ 1543717 h 2331881"/>
              <a:gd name="connsiteX30" fmla="*/ 914003 w 3615734"/>
              <a:gd name="connsiteY30" fmla="*/ 781367 h 2331881"/>
              <a:gd name="connsiteX31" fmla="*/ 1792296 w 3615734"/>
              <a:gd name="connsiteY31" fmla="*/ 781367 h 2331881"/>
              <a:gd name="connsiteX32" fmla="*/ 1353149 w 3615734"/>
              <a:gd name="connsiteY32" fmla="*/ 1537367 h 2331881"/>
              <a:gd name="connsiteX33" fmla="*/ 1825625 w 3615734"/>
              <a:gd name="connsiteY33" fmla="*/ 781367 h 2331881"/>
              <a:gd name="connsiteX34" fmla="*/ 2703918 w 3615734"/>
              <a:gd name="connsiteY34" fmla="*/ 781367 h 2331881"/>
              <a:gd name="connsiteX35" fmla="*/ 2264771 w 3615734"/>
              <a:gd name="connsiteY35" fmla="*/ 1537367 h 2331881"/>
              <a:gd name="connsiteX36" fmla="*/ 2737441 w 3615734"/>
              <a:gd name="connsiteY36" fmla="*/ 781367 h 2331881"/>
              <a:gd name="connsiteX37" fmla="*/ 3615734 w 3615734"/>
              <a:gd name="connsiteY37" fmla="*/ 781367 h 2331881"/>
              <a:gd name="connsiteX38" fmla="*/ 3176587 w 3615734"/>
              <a:gd name="connsiteY38" fmla="*/ 1537367 h 2331881"/>
              <a:gd name="connsiteX39" fmla="*/ 1351958 w 3615734"/>
              <a:gd name="connsiteY39" fmla="*/ 4316 h 2331881"/>
              <a:gd name="connsiteX40" fmla="*/ 1791105 w 3615734"/>
              <a:gd name="connsiteY40" fmla="*/ 760316 h 2331881"/>
              <a:gd name="connsiteX41" fmla="*/ 912812 w 3615734"/>
              <a:gd name="connsiteY41" fmla="*/ 760316 h 2331881"/>
              <a:gd name="connsiteX42" fmla="*/ 2264771 w 3615734"/>
              <a:gd name="connsiteY42" fmla="*/ 4315 h 2331881"/>
              <a:gd name="connsiteX43" fmla="*/ 2703918 w 3615734"/>
              <a:gd name="connsiteY43" fmla="*/ 760315 h 2331881"/>
              <a:gd name="connsiteX44" fmla="*/ 1825625 w 3615734"/>
              <a:gd name="connsiteY44" fmla="*/ 760315 h 2331881"/>
              <a:gd name="connsiteX45" fmla="*/ 3176587 w 3615734"/>
              <a:gd name="connsiteY45" fmla="*/ 4315 h 2331881"/>
              <a:gd name="connsiteX46" fmla="*/ 3615734 w 3615734"/>
              <a:gd name="connsiteY46" fmla="*/ 760315 h 2331881"/>
              <a:gd name="connsiteX47" fmla="*/ 2737441 w 3615734"/>
              <a:gd name="connsiteY47" fmla="*/ 760315 h 2331881"/>
              <a:gd name="connsiteX48" fmla="*/ 1369218 w 3615734"/>
              <a:gd name="connsiteY48" fmla="*/ 0 h 2331881"/>
              <a:gd name="connsiteX49" fmla="*/ 2247511 w 3615734"/>
              <a:gd name="connsiteY49" fmla="*/ 0 h 2331881"/>
              <a:gd name="connsiteX50" fmla="*/ 1808364 w 3615734"/>
              <a:gd name="connsiteY50" fmla="*/ 756000 h 2331881"/>
              <a:gd name="connsiteX51" fmla="*/ 2280840 w 3615734"/>
              <a:gd name="connsiteY51" fmla="*/ 0 h 2331881"/>
              <a:gd name="connsiteX52" fmla="*/ 3159133 w 3615734"/>
              <a:gd name="connsiteY52" fmla="*/ 0 h 2331881"/>
              <a:gd name="connsiteX53" fmla="*/ 2719986 w 3615734"/>
              <a:gd name="connsiteY53" fmla="*/ 756000 h 233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615734" h="2331881">
                <a:moveTo>
                  <a:pt x="3176587" y="1575881"/>
                </a:moveTo>
                <a:lnTo>
                  <a:pt x="3615734" y="2331881"/>
                </a:lnTo>
                <a:lnTo>
                  <a:pt x="2737441" y="2331881"/>
                </a:lnTo>
                <a:close/>
                <a:moveTo>
                  <a:pt x="2264771" y="1575881"/>
                </a:moveTo>
                <a:lnTo>
                  <a:pt x="2703918" y="2331881"/>
                </a:lnTo>
                <a:lnTo>
                  <a:pt x="1825625" y="2331881"/>
                </a:lnTo>
                <a:close/>
                <a:moveTo>
                  <a:pt x="1351958" y="1575881"/>
                </a:moveTo>
                <a:lnTo>
                  <a:pt x="1791105" y="2331881"/>
                </a:lnTo>
                <a:lnTo>
                  <a:pt x="912812" y="2331881"/>
                </a:lnTo>
                <a:close/>
                <a:moveTo>
                  <a:pt x="439146" y="1575881"/>
                </a:moveTo>
                <a:lnTo>
                  <a:pt x="878293" y="2331881"/>
                </a:lnTo>
                <a:lnTo>
                  <a:pt x="0" y="2331881"/>
                </a:lnTo>
                <a:close/>
                <a:moveTo>
                  <a:pt x="2280840" y="1563181"/>
                </a:moveTo>
                <a:lnTo>
                  <a:pt x="3159133" y="1563181"/>
                </a:lnTo>
                <a:lnTo>
                  <a:pt x="2719986" y="2319181"/>
                </a:lnTo>
                <a:close/>
                <a:moveTo>
                  <a:pt x="1373187" y="1563181"/>
                </a:moveTo>
                <a:lnTo>
                  <a:pt x="2251480" y="1563181"/>
                </a:lnTo>
                <a:lnTo>
                  <a:pt x="1812333" y="2319181"/>
                </a:lnTo>
                <a:close/>
                <a:moveTo>
                  <a:pt x="454819" y="1563181"/>
                </a:moveTo>
                <a:lnTo>
                  <a:pt x="1333112" y="1563181"/>
                </a:lnTo>
                <a:lnTo>
                  <a:pt x="893965" y="2319181"/>
                </a:lnTo>
                <a:close/>
                <a:moveTo>
                  <a:pt x="1808364" y="787718"/>
                </a:moveTo>
                <a:lnTo>
                  <a:pt x="2247511" y="1543717"/>
                </a:lnTo>
                <a:lnTo>
                  <a:pt x="1369218" y="1543717"/>
                </a:lnTo>
                <a:close/>
                <a:moveTo>
                  <a:pt x="895552" y="787718"/>
                </a:moveTo>
                <a:lnTo>
                  <a:pt x="1334699" y="1543717"/>
                </a:lnTo>
                <a:lnTo>
                  <a:pt x="456406" y="1543717"/>
                </a:lnTo>
                <a:close/>
                <a:moveTo>
                  <a:pt x="2719986" y="787717"/>
                </a:moveTo>
                <a:lnTo>
                  <a:pt x="3159133" y="1543717"/>
                </a:lnTo>
                <a:lnTo>
                  <a:pt x="2280840" y="1543717"/>
                </a:lnTo>
                <a:close/>
                <a:moveTo>
                  <a:pt x="914003" y="781367"/>
                </a:moveTo>
                <a:lnTo>
                  <a:pt x="1792296" y="781367"/>
                </a:lnTo>
                <a:lnTo>
                  <a:pt x="1353149" y="1537367"/>
                </a:lnTo>
                <a:close/>
                <a:moveTo>
                  <a:pt x="1825625" y="781367"/>
                </a:moveTo>
                <a:lnTo>
                  <a:pt x="2703918" y="781367"/>
                </a:lnTo>
                <a:lnTo>
                  <a:pt x="2264771" y="1537367"/>
                </a:lnTo>
                <a:close/>
                <a:moveTo>
                  <a:pt x="2737441" y="781367"/>
                </a:moveTo>
                <a:lnTo>
                  <a:pt x="3615734" y="781367"/>
                </a:lnTo>
                <a:lnTo>
                  <a:pt x="3176587" y="1537367"/>
                </a:lnTo>
                <a:close/>
                <a:moveTo>
                  <a:pt x="1351958" y="4316"/>
                </a:moveTo>
                <a:lnTo>
                  <a:pt x="1791105" y="760316"/>
                </a:lnTo>
                <a:lnTo>
                  <a:pt x="912812" y="760316"/>
                </a:lnTo>
                <a:close/>
                <a:moveTo>
                  <a:pt x="2264771" y="4315"/>
                </a:moveTo>
                <a:lnTo>
                  <a:pt x="2703918" y="760315"/>
                </a:lnTo>
                <a:lnTo>
                  <a:pt x="1825625" y="760315"/>
                </a:lnTo>
                <a:close/>
                <a:moveTo>
                  <a:pt x="3176587" y="4315"/>
                </a:moveTo>
                <a:lnTo>
                  <a:pt x="3615734" y="760315"/>
                </a:lnTo>
                <a:lnTo>
                  <a:pt x="2737441" y="760315"/>
                </a:lnTo>
                <a:close/>
                <a:moveTo>
                  <a:pt x="1369218" y="0"/>
                </a:moveTo>
                <a:lnTo>
                  <a:pt x="2247511" y="0"/>
                </a:lnTo>
                <a:lnTo>
                  <a:pt x="1808364" y="756000"/>
                </a:lnTo>
                <a:close/>
                <a:moveTo>
                  <a:pt x="2280840" y="0"/>
                </a:moveTo>
                <a:lnTo>
                  <a:pt x="3159133" y="0"/>
                </a:lnTo>
                <a:lnTo>
                  <a:pt x="2719986" y="756000"/>
                </a:lnTo>
                <a:close/>
              </a:path>
            </a:pathLst>
          </a:custGeom>
          <a:solidFill>
            <a:schemeClr val="bg1">
              <a:lumMod val="95000"/>
            </a:schemeClr>
          </a:solidFill>
        </p:spPr>
        <p:txBody>
          <a:bodyPr wrap="square">
            <a:noAutofit/>
          </a:bodyPr>
          <a:lstStyle>
            <a:lvl1pPr marL="0" indent="0">
              <a:buNone/>
              <a:defRPr/>
            </a:lvl1pPr>
          </a:lstStyle>
          <a:p>
            <a:r>
              <a:rPr lang="en-GB"/>
              <a:t>       </a:t>
            </a:r>
          </a:p>
        </p:txBody>
      </p:sp>
      <p:pic>
        <p:nvPicPr>
          <p:cNvPr id="3" name="Picture 2">
            <a:extLst>
              <a:ext uri="{FF2B5EF4-FFF2-40B4-BE49-F238E27FC236}">
                <a16:creationId xmlns:a16="http://schemas.microsoft.com/office/drawing/2014/main" id="{BFD91256-1040-4922-B5C1-D49B9B0365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99127" y="6257924"/>
            <a:ext cx="555988" cy="292449"/>
          </a:xfrm>
          <a:prstGeom prst="rect">
            <a:avLst/>
          </a:prstGeom>
        </p:spPr>
      </p:pic>
    </p:spTree>
    <p:extLst>
      <p:ext uri="{BB962C8B-B14F-4D97-AF65-F5344CB8AC3E}">
        <p14:creationId xmlns:p14="http://schemas.microsoft.com/office/powerpoint/2010/main" val="37400667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Visual_Section_2">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D91256-1040-4922-B5C1-D49B9B0365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99127" y="6257924"/>
            <a:ext cx="555988" cy="292449"/>
          </a:xfrm>
          <a:prstGeom prst="rect">
            <a:avLst/>
          </a:prstGeom>
        </p:spPr>
      </p:pic>
      <p:sp>
        <p:nvSpPr>
          <p:cNvPr id="9" name="Picture Placeholder 25">
            <a:extLst>
              <a:ext uri="{FF2B5EF4-FFF2-40B4-BE49-F238E27FC236}">
                <a16:creationId xmlns:a16="http://schemas.microsoft.com/office/drawing/2014/main" id="{A88F50E3-5720-45EE-935A-EC72CEBFC705}"/>
              </a:ext>
            </a:extLst>
          </p:cNvPr>
          <p:cNvSpPr>
            <a:spLocks noGrp="1"/>
          </p:cNvSpPr>
          <p:nvPr>
            <p:ph type="pic" sz="quarter" idx="19" hasCustomPrompt="1"/>
          </p:nvPr>
        </p:nvSpPr>
        <p:spPr>
          <a:xfrm>
            <a:off x="7436882" y="844633"/>
            <a:ext cx="4755118" cy="5068001"/>
          </a:xfrm>
          <a:custGeom>
            <a:avLst/>
            <a:gdLst>
              <a:gd name="connsiteX0" fmla="*/ 0 w 4755118"/>
              <a:gd name="connsiteY0" fmla="*/ 0 h 5068001"/>
              <a:gd name="connsiteX1" fmla="*/ 4755118 w 4755118"/>
              <a:gd name="connsiteY1" fmla="*/ 0 h 5068001"/>
              <a:gd name="connsiteX2" fmla="*/ 4755118 w 4755118"/>
              <a:gd name="connsiteY2" fmla="*/ 1945026 h 5068001"/>
              <a:gd name="connsiteX3" fmla="*/ 2941205 w 4755118"/>
              <a:gd name="connsiteY3" fmla="*/ 5068001 h 5068001"/>
              <a:gd name="connsiteX4" fmla="*/ 2925913 w 4755118"/>
              <a:gd name="connsiteY4" fmla="*/ 5068001 h 5068001"/>
              <a:gd name="connsiteX5" fmla="*/ 0 w 4755118"/>
              <a:gd name="connsiteY5" fmla="*/ 30518 h 50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5118" h="5068001">
                <a:moveTo>
                  <a:pt x="0" y="0"/>
                </a:moveTo>
                <a:lnTo>
                  <a:pt x="4755118" y="0"/>
                </a:lnTo>
                <a:lnTo>
                  <a:pt x="4755118" y="1945026"/>
                </a:lnTo>
                <a:lnTo>
                  <a:pt x="2941205" y="5068001"/>
                </a:lnTo>
                <a:lnTo>
                  <a:pt x="2925913" y="5068001"/>
                </a:lnTo>
                <a:lnTo>
                  <a:pt x="0" y="30518"/>
                </a:lnTo>
                <a:close/>
              </a:path>
            </a:pathLst>
          </a:custGeom>
          <a:solidFill>
            <a:schemeClr val="bg1">
              <a:lumMod val="95000"/>
            </a:schemeClr>
          </a:solidFill>
        </p:spPr>
        <p:txBody>
          <a:bodyPr wrap="square">
            <a:noAutofit/>
          </a:bodyPr>
          <a:lstStyle>
            <a:lvl1pPr marL="0" indent="0">
              <a:buNone/>
              <a:defRPr/>
            </a:lvl1pPr>
          </a:lstStyle>
          <a:p>
            <a:r>
              <a:rPr lang="en-US"/>
              <a:t>\</a:t>
            </a:r>
          </a:p>
        </p:txBody>
      </p:sp>
      <p:sp>
        <p:nvSpPr>
          <p:cNvPr id="10" name="Freeform: Shape 9">
            <a:extLst>
              <a:ext uri="{FF2B5EF4-FFF2-40B4-BE49-F238E27FC236}">
                <a16:creationId xmlns:a16="http://schemas.microsoft.com/office/drawing/2014/main" id="{CB4299DA-688E-416F-82F3-7A12E444CC12}"/>
              </a:ext>
            </a:extLst>
          </p:cNvPr>
          <p:cNvSpPr/>
          <p:nvPr userDrawn="1"/>
        </p:nvSpPr>
        <p:spPr>
          <a:xfrm rot="18900000">
            <a:off x="5365332" y="-462439"/>
            <a:ext cx="1461337" cy="1467323"/>
          </a:xfrm>
          <a:custGeom>
            <a:avLst/>
            <a:gdLst>
              <a:gd name="connsiteX0" fmla="*/ 398879 w 1514280"/>
              <a:gd name="connsiteY0" fmla="*/ 0 h 1520483"/>
              <a:gd name="connsiteX1" fmla="*/ 1514280 w 1514280"/>
              <a:gd name="connsiteY1" fmla="*/ 1115401 h 1520483"/>
              <a:gd name="connsiteX2" fmla="*/ 3357 w 1514280"/>
              <a:gd name="connsiteY2" fmla="*/ 1515973 h 1520483"/>
              <a:gd name="connsiteX3" fmla="*/ 7867 w 1514280"/>
              <a:gd name="connsiteY3" fmla="*/ 1520483 h 1520483"/>
              <a:gd name="connsiteX4" fmla="*/ 0 w 1514280"/>
              <a:gd name="connsiteY4" fmla="*/ 1520483 h 1520483"/>
              <a:gd name="connsiteX5" fmla="*/ 0 w 1514280"/>
              <a:gd name="connsiteY5" fmla="*/ 1504537 h 152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4280" h="1520483">
                <a:moveTo>
                  <a:pt x="398879" y="0"/>
                </a:moveTo>
                <a:lnTo>
                  <a:pt x="1514280" y="1115401"/>
                </a:lnTo>
                <a:lnTo>
                  <a:pt x="3357" y="1515973"/>
                </a:lnTo>
                <a:lnTo>
                  <a:pt x="7867" y="1520483"/>
                </a:lnTo>
                <a:lnTo>
                  <a:pt x="0" y="1520483"/>
                </a:lnTo>
                <a:lnTo>
                  <a:pt x="0" y="150453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Picture Placeholder 7">
            <a:extLst>
              <a:ext uri="{FF2B5EF4-FFF2-40B4-BE49-F238E27FC236}">
                <a16:creationId xmlns:a16="http://schemas.microsoft.com/office/drawing/2014/main" id="{E3C884A7-422C-46E6-8BD8-4F0C550AAC8D}"/>
              </a:ext>
            </a:extLst>
          </p:cNvPr>
          <p:cNvSpPr>
            <a:spLocks noGrp="1" noChangeAspect="1"/>
          </p:cNvSpPr>
          <p:nvPr>
            <p:ph type="pic" sz="quarter" idx="15" hasCustomPrompt="1"/>
          </p:nvPr>
        </p:nvSpPr>
        <p:spPr>
          <a:xfrm>
            <a:off x="4972802" y="8941"/>
            <a:ext cx="3841437" cy="3306557"/>
          </a:xfrm>
          <a:custGeom>
            <a:avLst/>
            <a:gdLst>
              <a:gd name="connsiteX0" fmla="*/ 1368117 w 2736235"/>
              <a:gd name="connsiteY0" fmla="*/ 0 h 2355243"/>
              <a:gd name="connsiteX1" fmla="*/ 2736235 w 2736235"/>
              <a:gd name="connsiteY1" fmla="*/ 2355243 h 2355243"/>
              <a:gd name="connsiteX2" fmla="*/ 0 w 2736235"/>
              <a:gd name="connsiteY2" fmla="*/ 2355243 h 2355243"/>
            </a:gdLst>
            <a:ahLst/>
            <a:cxnLst>
              <a:cxn ang="0">
                <a:pos x="connsiteX0" y="connsiteY0"/>
              </a:cxn>
              <a:cxn ang="0">
                <a:pos x="connsiteX1" y="connsiteY1"/>
              </a:cxn>
              <a:cxn ang="0">
                <a:pos x="connsiteX2" y="connsiteY2"/>
              </a:cxn>
            </a:cxnLst>
            <a:rect l="l" t="t" r="r" b="b"/>
            <a:pathLst>
              <a:path w="2736235" h="2355243">
                <a:moveTo>
                  <a:pt x="1368117" y="0"/>
                </a:moveTo>
                <a:lnTo>
                  <a:pt x="2736235" y="2355243"/>
                </a:lnTo>
                <a:lnTo>
                  <a:pt x="0" y="2355243"/>
                </a:lnTo>
                <a:close/>
              </a:path>
            </a:pathLst>
          </a:custGeom>
          <a:solidFill>
            <a:schemeClr val="bg1">
              <a:lumMod val="95000"/>
            </a:schemeClr>
          </a:solidFill>
        </p:spPr>
        <p:txBody>
          <a:bodyPr wrap="square">
            <a:noAutofit/>
          </a:bodyPr>
          <a:lstStyle>
            <a:lvl1pPr marL="0" indent="0">
              <a:buNone/>
              <a:defRPr/>
            </a:lvl1pPr>
          </a:lstStyle>
          <a:p>
            <a:r>
              <a:rPr lang="en-GB"/>
              <a:t>       </a:t>
            </a:r>
          </a:p>
        </p:txBody>
      </p:sp>
      <p:sp>
        <p:nvSpPr>
          <p:cNvPr id="12" name="Picture Placeholder 8">
            <a:extLst>
              <a:ext uri="{FF2B5EF4-FFF2-40B4-BE49-F238E27FC236}">
                <a16:creationId xmlns:a16="http://schemas.microsoft.com/office/drawing/2014/main" id="{E1471FA9-404E-48C3-AF4A-6A0F51C18113}"/>
              </a:ext>
            </a:extLst>
          </p:cNvPr>
          <p:cNvSpPr>
            <a:spLocks noGrp="1" noChangeAspect="1"/>
          </p:cNvSpPr>
          <p:nvPr>
            <p:ph type="pic" sz="quarter" idx="16" hasCustomPrompt="1"/>
          </p:nvPr>
        </p:nvSpPr>
        <p:spPr>
          <a:xfrm>
            <a:off x="6805588" y="3369288"/>
            <a:ext cx="4066577" cy="3500348"/>
          </a:xfrm>
          <a:custGeom>
            <a:avLst/>
            <a:gdLst>
              <a:gd name="connsiteX0" fmla="*/ 1368117 w 2736235"/>
              <a:gd name="connsiteY0" fmla="*/ 0 h 2355243"/>
              <a:gd name="connsiteX1" fmla="*/ 2736235 w 2736235"/>
              <a:gd name="connsiteY1" fmla="*/ 2355243 h 2355243"/>
              <a:gd name="connsiteX2" fmla="*/ 0 w 2736235"/>
              <a:gd name="connsiteY2" fmla="*/ 2355243 h 2355243"/>
            </a:gdLst>
            <a:ahLst/>
            <a:cxnLst>
              <a:cxn ang="0">
                <a:pos x="connsiteX0" y="connsiteY0"/>
              </a:cxn>
              <a:cxn ang="0">
                <a:pos x="connsiteX1" y="connsiteY1"/>
              </a:cxn>
              <a:cxn ang="0">
                <a:pos x="connsiteX2" y="connsiteY2"/>
              </a:cxn>
            </a:cxnLst>
            <a:rect l="l" t="t" r="r" b="b"/>
            <a:pathLst>
              <a:path w="2736235" h="2355243">
                <a:moveTo>
                  <a:pt x="1368117" y="0"/>
                </a:moveTo>
                <a:lnTo>
                  <a:pt x="2736235" y="2355243"/>
                </a:lnTo>
                <a:lnTo>
                  <a:pt x="0" y="2355243"/>
                </a:lnTo>
                <a:close/>
              </a:path>
            </a:pathLst>
          </a:custGeom>
          <a:solidFill>
            <a:schemeClr val="bg1">
              <a:lumMod val="95000"/>
            </a:schemeClr>
          </a:solidFill>
        </p:spPr>
        <p:txBody>
          <a:bodyPr wrap="square">
            <a:noAutofit/>
          </a:bodyPr>
          <a:lstStyle>
            <a:lvl1pPr marL="0" indent="0">
              <a:buNone/>
              <a:defRPr/>
            </a:lvl1pPr>
          </a:lstStyle>
          <a:p>
            <a:r>
              <a:rPr lang="en-GB"/>
              <a:t>       </a:t>
            </a:r>
          </a:p>
        </p:txBody>
      </p:sp>
      <p:sp>
        <p:nvSpPr>
          <p:cNvPr id="15" name="Title 2">
            <a:extLst>
              <a:ext uri="{FF2B5EF4-FFF2-40B4-BE49-F238E27FC236}">
                <a16:creationId xmlns:a16="http://schemas.microsoft.com/office/drawing/2014/main" id="{607484B7-CCCE-4656-9E6C-F27F26A2A476}"/>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16" name="Text Placeholder 3">
            <a:extLst>
              <a:ext uri="{FF2B5EF4-FFF2-40B4-BE49-F238E27FC236}">
                <a16:creationId xmlns:a16="http://schemas.microsoft.com/office/drawing/2014/main" id="{54C5BF44-05C9-4E62-8A63-86EF9E70C271}"/>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18" name="Slide Number Placeholder 5">
            <a:extLst>
              <a:ext uri="{FF2B5EF4-FFF2-40B4-BE49-F238E27FC236}">
                <a16:creationId xmlns:a16="http://schemas.microsoft.com/office/drawing/2014/main" id="{A7CF6D11-2A47-42B2-863C-EA3FFF5B6A20}"/>
              </a:ext>
            </a:extLst>
          </p:cNvPr>
          <p:cNvSpPr txBox="1">
            <a:spLocks/>
          </p:cNvSpPr>
          <p:nvPr userDrawn="1"/>
        </p:nvSpPr>
        <p:spPr>
          <a:xfrm>
            <a:off x="149895" y="6257924"/>
            <a:ext cx="797487" cy="472795"/>
          </a:xfrm>
          <a:prstGeom prst="rect">
            <a:avLst/>
          </a:prstGeom>
        </p:spPr>
        <p:txBody>
          <a:bodyPr vert="horz" lIns="91440" tIns="45720" rIns="91440" bIns="45720" rtlCol="0" anchor="ctr"/>
          <a:lstStyle>
            <a:defPPr>
              <a:defRPr lang="en-US"/>
            </a:defPPr>
            <a:lvl1pPr marL="0" algn="ctr" defTabSz="914400" rtl="0" eaLnBrk="1" latinLnBrk="0" hangingPunct="1">
              <a:defRPr sz="900" b="0" i="0" kern="1200">
                <a:solidFill>
                  <a:srgbClr val="0062CF"/>
                </a:solidFill>
                <a:latin typeface="Segoe UI Light" panose="020B0502040204020203" pitchFamily="34" charset="0"/>
                <a:ea typeface="+mn-ea"/>
                <a:cs typeface="Segoe UI Light"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PAGE </a:t>
            </a:r>
            <a:fld id="{19C658C0-AC4E-6049-9298-D599250AF0B2}" type="slidenum">
              <a:rPr lang="en-US" smtClean="0"/>
              <a:pPr/>
              <a:t>‹#›</a:t>
            </a:fld>
            <a:endParaRPr lang="en-US"/>
          </a:p>
        </p:txBody>
      </p:sp>
    </p:spTree>
    <p:extLst>
      <p:ext uri="{BB962C8B-B14F-4D97-AF65-F5344CB8AC3E}">
        <p14:creationId xmlns:p14="http://schemas.microsoft.com/office/powerpoint/2010/main" val="28529721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Visual_Section_2">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D91256-1040-4922-B5C1-D49B9B0365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99127" y="6257924"/>
            <a:ext cx="555988" cy="292449"/>
          </a:xfrm>
          <a:prstGeom prst="rect">
            <a:avLst/>
          </a:prstGeom>
        </p:spPr>
      </p:pic>
      <p:sp>
        <p:nvSpPr>
          <p:cNvPr id="15" name="Title 2">
            <a:extLst>
              <a:ext uri="{FF2B5EF4-FFF2-40B4-BE49-F238E27FC236}">
                <a16:creationId xmlns:a16="http://schemas.microsoft.com/office/drawing/2014/main" id="{607484B7-CCCE-4656-9E6C-F27F26A2A476}"/>
              </a:ext>
            </a:extLst>
          </p:cNvPr>
          <p:cNvSpPr>
            <a:spLocks noGrp="1"/>
          </p:cNvSpPr>
          <p:nvPr>
            <p:ph type="title" hasCustomPrompt="1"/>
          </p:nvPr>
        </p:nvSpPr>
        <p:spPr>
          <a:xfrm>
            <a:off x="588263" y="588963"/>
            <a:ext cx="2744484" cy="2535236"/>
          </a:xfrm>
        </p:spPr>
        <p:txBody>
          <a:bodyPr anchor="b"/>
          <a:lstStyle>
            <a:lvl1pPr>
              <a:defRPr/>
            </a:lvl1pPr>
          </a:lstStyle>
          <a:p>
            <a:r>
              <a:rPr lang="en-US"/>
              <a:t>Title square photo layout </a:t>
            </a:r>
          </a:p>
        </p:txBody>
      </p:sp>
      <p:sp>
        <p:nvSpPr>
          <p:cNvPr id="16" name="Text Placeholder 3">
            <a:extLst>
              <a:ext uri="{FF2B5EF4-FFF2-40B4-BE49-F238E27FC236}">
                <a16:creationId xmlns:a16="http://schemas.microsoft.com/office/drawing/2014/main" id="{54C5BF44-05C9-4E62-8A63-86EF9E70C271}"/>
              </a:ext>
            </a:extLst>
          </p:cNvPr>
          <p:cNvSpPr>
            <a:spLocks noGrp="1"/>
          </p:cNvSpPr>
          <p:nvPr>
            <p:ph type="body" sz="quarter" idx="10"/>
          </p:nvPr>
        </p:nvSpPr>
        <p:spPr>
          <a:xfrm>
            <a:off x="584200" y="3535540"/>
            <a:ext cx="2744485" cy="253523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13" name="Picture Placeholder 7">
            <a:extLst>
              <a:ext uri="{FF2B5EF4-FFF2-40B4-BE49-F238E27FC236}">
                <a16:creationId xmlns:a16="http://schemas.microsoft.com/office/drawing/2014/main" id="{43DC0491-DDF9-4BD7-A3E4-1970CBE0ECF2}"/>
              </a:ext>
            </a:extLst>
          </p:cNvPr>
          <p:cNvSpPr>
            <a:spLocks noGrp="1" noChangeAspect="1"/>
          </p:cNvSpPr>
          <p:nvPr>
            <p:ph type="pic" sz="quarter" idx="21" hasCustomPrompt="1"/>
          </p:nvPr>
        </p:nvSpPr>
        <p:spPr>
          <a:xfrm>
            <a:off x="2104386" y="-17760"/>
            <a:ext cx="7983229" cy="6858002"/>
          </a:xfrm>
          <a:custGeom>
            <a:avLst/>
            <a:gdLst>
              <a:gd name="connsiteX0" fmla="*/ 2264772 w 2703918"/>
              <a:gd name="connsiteY0" fmla="*/ 756000 h 2322804"/>
              <a:gd name="connsiteX1" fmla="*/ 2703918 w 2703918"/>
              <a:gd name="connsiteY1" fmla="*/ 0 h 2322804"/>
              <a:gd name="connsiteX2" fmla="*/ 1825625 w 2703918"/>
              <a:gd name="connsiteY2" fmla="*/ 0 h 2322804"/>
              <a:gd name="connsiteX3" fmla="*/ 439146 w 2703918"/>
              <a:gd name="connsiteY3" fmla="*/ 756000 h 2322804"/>
              <a:gd name="connsiteX4" fmla="*/ 878293 w 2703918"/>
              <a:gd name="connsiteY4" fmla="*/ 0 h 2322804"/>
              <a:gd name="connsiteX5" fmla="*/ 0 w 2703918"/>
              <a:gd name="connsiteY5" fmla="*/ 0 h 2322804"/>
              <a:gd name="connsiteX6" fmla="*/ 1375568 w 2703918"/>
              <a:gd name="connsiteY6" fmla="*/ 768700 h 2322804"/>
              <a:gd name="connsiteX7" fmla="*/ 2253861 w 2703918"/>
              <a:gd name="connsiteY7" fmla="*/ 768700 h 2322804"/>
              <a:gd name="connsiteX8" fmla="*/ 1814715 w 2703918"/>
              <a:gd name="connsiteY8" fmla="*/ 12700 h 2322804"/>
              <a:gd name="connsiteX9" fmla="*/ 452438 w 2703918"/>
              <a:gd name="connsiteY9" fmla="*/ 768700 h 2322804"/>
              <a:gd name="connsiteX10" fmla="*/ 1330731 w 2703918"/>
              <a:gd name="connsiteY10" fmla="*/ 768700 h 2322804"/>
              <a:gd name="connsiteX11" fmla="*/ 891585 w 2703918"/>
              <a:gd name="connsiteY11" fmla="*/ 12700 h 2322804"/>
              <a:gd name="connsiteX12" fmla="*/ 1808365 w 2703918"/>
              <a:gd name="connsiteY12" fmla="*/ 1544164 h 2322804"/>
              <a:gd name="connsiteX13" fmla="*/ 2247511 w 2703918"/>
              <a:gd name="connsiteY13" fmla="*/ 788164 h 2322804"/>
              <a:gd name="connsiteX14" fmla="*/ 1369218 w 2703918"/>
              <a:gd name="connsiteY14" fmla="*/ 788164 h 2322804"/>
              <a:gd name="connsiteX15" fmla="*/ 895553 w 2703918"/>
              <a:gd name="connsiteY15" fmla="*/ 1544164 h 2322804"/>
              <a:gd name="connsiteX16" fmla="*/ 1334699 w 2703918"/>
              <a:gd name="connsiteY16" fmla="*/ 788164 h 2322804"/>
              <a:gd name="connsiteX17" fmla="*/ 456406 w 2703918"/>
              <a:gd name="connsiteY17" fmla="*/ 788164 h 2322804"/>
              <a:gd name="connsiteX18" fmla="*/ 914003 w 2703918"/>
              <a:gd name="connsiteY18" fmla="*/ 1550514 h 2322804"/>
              <a:gd name="connsiteX19" fmla="*/ 1792296 w 2703918"/>
              <a:gd name="connsiteY19" fmla="*/ 1550514 h 2322804"/>
              <a:gd name="connsiteX20" fmla="*/ 1353150 w 2703918"/>
              <a:gd name="connsiteY20" fmla="*/ 794514 h 2322804"/>
              <a:gd name="connsiteX21" fmla="*/ 1351959 w 2703918"/>
              <a:gd name="connsiteY21" fmla="*/ 2322804 h 2322804"/>
              <a:gd name="connsiteX22" fmla="*/ 1791105 w 2703918"/>
              <a:gd name="connsiteY22" fmla="*/ 1566804 h 2322804"/>
              <a:gd name="connsiteX23" fmla="*/ 912812 w 2703918"/>
              <a:gd name="connsiteY23" fmla="*/ 1566804 h 2322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03918" h="2322804">
                <a:moveTo>
                  <a:pt x="2264772" y="756000"/>
                </a:moveTo>
                <a:lnTo>
                  <a:pt x="2703918" y="0"/>
                </a:lnTo>
                <a:lnTo>
                  <a:pt x="1825625" y="0"/>
                </a:lnTo>
                <a:close/>
                <a:moveTo>
                  <a:pt x="439146" y="756000"/>
                </a:moveTo>
                <a:lnTo>
                  <a:pt x="878293" y="0"/>
                </a:lnTo>
                <a:lnTo>
                  <a:pt x="0" y="0"/>
                </a:lnTo>
                <a:close/>
                <a:moveTo>
                  <a:pt x="1375568" y="768700"/>
                </a:moveTo>
                <a:lnTo>
                  <a:pt x="2253861" y="768700"/>
                </a:lnTo>
                <a:lnTo>
                  <a:pt x="1814715" y="12700"/>
                </a:lnTo>
                <a:close/>
                <a:moveTo>
                  <a:pt x="452438" y="768700"/>
                </a:moveTo>
                <a:lnTo>
                  <a:pt x="1330731" y="768700"/>
                </a:lnTo>
                <a:lnTo>
                  <a:pt x="891585" y="12700"/>
                </a:lnTo>
                <a:close/>
                <a:moveTo>
                  <a:pt x="1808365" y="1544164"/>
                </a:moveTo>
                <a:lnTo>
                  <a:pt x="2247511" y="788164"/>
                </a:lnTo>
                <a:lnTo>
                  <a:pt x="1369218" y="788164"/>
                </a:lnTo>
                <a:close/>
                <a:moveTo>
                  <a:pt x="895553" y="1544164"/>
                </a:moveTo>
                <a:lnTo>
                  <a:pt x="1334699" y="788164"/>
                </a:lnTo>
                <a:lnTo>
                  <a:pt x="456406" y="788164"/>
                </a:lnTo>
                <a:close/>
                <a:moveTo>
                  <a:pt x="914003" y="1550514"/>
                </a:moveTo>
                <a:lnTo>
                  <a:pt x="1792296" y="1550514"/>
                </a:lnTo>
                <a:lnTo>
                  <a:pt x="1353150" y="794514"/>
                </a:lnTo>
                <a:close/>
                <a:moveTo>
                  <a:pt x="1351959" y="2322804"/>
                </a:moveTo>
                <a:lnTo>
                  <a:pt x="1791105" y="1566804"/>
                </a:lnTo>
                <a:lnTo>
                  <a:pt x="912812" y="1566804"/>
                </a:lnTo>
                <a:close/>
              </a:path>
            </a:pathLst>
          </a:custGeom>
          <a:solidFill>
            <a:schemeClr val="bg1">
              <a:lumMod val="95000"/>
            </a:schemeClr>
          </a:solidFill>
        </p:spPr>
        <p:txBody>
          <a:bodyPr wrap="square">
            <a:noAutofit/>
          </a:bodyPr>
          <a:lstStyle>
            <a:lvl1pPr marL="0" indent="0">
              <a:buNone/>
              <a:defRPr/>
            </a:lvl1pPr>
          </a:lstStyle>
          <a:p>
            <a:r>
              <a:rPr lang="en-GB"/>
              <a:t>       </a:t>
            </a:r>
          </a:p>
        </p:txBody>
      </p:sp>
      <p:sp>
        <p:nvSpPr>
          <p:cNvPr id="2" name="Slide Number Placeholder 5">
            <a:extLst>
              <a:ext uri="{FF2B5EF4-FFF2-40B4-BE49-F238E27FC236}">
                <a16:creationId xmlns:a16="http://schemas.microsoft.com/office/drawing/2014/main" id="{ED0356ED-2161-4D55-AF91-1B43C4744445}"/>
              </a:ext>
            </a:extLst>
          </p:cNvPr>
          <p:cNvSpPr txBox="1">
            <a:spLocks/>
          </p:cNvSpPr>
          <p:nvPr userDrawn="1"/>
        </p:nvSpPr>
        <p:spPr>
          <a:xfrm>
            <a:off x="149895" y="6257924"/>
            <a:ext cx="797487" cy="472795"/>
          </a:xfrm>
          <a:prstGeom prst="rect">
            <a:avLst/>
          </a:prstGeom>
        </p:spPr>
        <p:txBody>
          <a:bodyPr vert="horz" lIns="91440" tIns="45720" rIns="91440" bIns="45720" rtlCol="0" anchor="ctr"/>
          <a:lstStyle>
            <a:defPPr>
              <a:defRPr lang="en-US"/>
            </a:defPPr>
            <a:lvl1pPr marL="0" algn="ctr" defTabSz="914400" rtl="0" eaLnBrk="1" latinLnBrk="0" hangingPunct="1">
              <a:defRPr sz="900" b="0" i="0" kern="1200">
                <a:solidFill>
                  <a:srgbClr val="0062CF"/>
                </a:solidFill>
                <a:latin typeface="Segoe UI Light" panose="020B0502040204020203" pitchFamily="34" charset="0"/>
                <a:ea typeface="+mn-ea"/>
                <a:cs typeface="Segoe UI Light"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PAGE </a:t>
            </a:r>
            <a:fld id="{19C658C0-AC4E-6049-9298-D599250AF0B2}" type="slidenum">
              <a:rPr lang="en-US" smtClean="0"/>
              <a:pPr/>
              <a:t>‹#›</a:t>
            </a:fld>
            <a:endParaRPr lang="en-US"/>
          </a:p>
        </p:txBody>
      </p:sp>
    </p:spTree>
    <p:extLst>
      <p:ext uri="{BB962C8B-B14F-4D97-AF65-F5344CB8AC3E}">
        <p14:creationId xmlns:p14="http://schemas.microsoft.com/office/powerpoint/2010/main" val="8700762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9907640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0437194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BC8F6-A32F-FE43-D928-952C415008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F09F2E-47B4-1A31-A6B6-E6749A99A88D}"/>
              </a:ext>
            </a:extLst>
          </p:cNvPr>
          <p:cNvSpPr>
            <a:spLocks noGrp="1"/>
          </p:cNvSpPr>
          <p:nvPr>
            <p:ph type="dt" sz="half" idx="10"/>
          </p:nvPr>
        </p:nvSpPr>
        <p:spPr/>
        <p:txBody>
          <a:bodyPr/>
          <a:lstStyle/>
          <a:p>
            <a:fld id="{979C0D31-7994-4C8E-B7BB-261E3E08FFA5}" type="datetimeFigureOut">
              <a:rPr lang="en-US" smtClean="0"/>
              <a:t>5/25/2023</a:t>
            </a:fld>
            <a:endParaRPr lang="en-US"/>
          </a:p>
        </p:txBody>
      </p:sp>
      <p:sp>
        <p:nvSpPr>
          <p:cNvPr id="4" name="Footer Placeholder 3">
            <a:extLst>
              <a:ext uri="{FF2B5EF4-FFF2-40B4-BE49-F238E27FC236}">
                <a16:creationId xmlns:a16="http://schemas.microsoft.com/office/drawing/2014/main" id="{D07F78A8-FA25-A4FA-3890-9A6215188F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10D2DC-A56B-6655-1603-412CF43538B9}"/>
              </a:ext>
            </a:extLst>
          </p:cNvPr>
          <p:cNvSpPr>
            <a:spLocks noGrp="1"/>
          </p:cNvSpPr>
          <p:nvPr>
            <p:ph type="sldNum" sz="quarter" idx="12"/>
          </p:nvPr>
        </p:nvSpPr>
        <p:spPr/>
        <p:txBody>
          <a:bodyPr/>
          <a:lstStyle/>
          <a:p>
            <a:fld id="{2576681C-6013-4694-BC06-4AE52E793E48}" type="slidenum">
              <a:rPr lang="en-US" smtClean="0"/>
              <a:t>‹#›</a:t>
            </a:fld>
            <a:endParaRPr lang="en-US"/>
          </a:p>
        </p:txBody>
      </p:sp>
    </p:spTree>
    <p:extLst>
      <p:ext uri="{BB962C8B-B14F-4D97-AF65-F5344CB8AC3E}">
        <p14:creationId xmlns:p14="http://schemas.microsoft.com/office/powerpoint/2010/main" val="496961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503907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2">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50645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solidFill>
                  <a:schemeClr val="tx1"/>
                </a:solidFill>
                <a:latin typeface="Consolas" panose="020B0609020204030204" pitchFamily="49" charset="0"/>
                <a:cs typeface="Consolas" panose="020B0609020204030204" pitchFamily="49" charset="0"/>
              </a:defRPr>
            </a:lvl1pPr>
            <a:lvl2pPr marL="346553" indent="0">
              <a:buNone/>
              <a:defRPr sz="2400">
                <a:solidFill>
                  <a:schemeClr val="tx1"/>
                </a:solidFill>
                <a:latin typeface="Consolas" panose="020B0609020204030204" pitchFamily="49" charset="0"/>
                <a:cs typeface="Consolas" panose="020B0609020204030204" pitchFamily="49" charset="0"/>
              </a:defRPr>
            </a:lvl2pPr>
            <a:lvl3pPr marL="584607" indent="0">
              <a:buNone/>
              <a:defRPr sz="2000">
                <a:solidFill>
                  <a:schemeClr val="tx1"/>
                </a:solidFill>
                <a:latin typeface="Consolas" panose="020B0609020204030204" pitchFamily="49" charset="0"/>
                <a:cs typeface="Consolas" panose="020B0609020204030204" pitchFamily="49" charset="0"/>
              </a:defRPr>
            </a:lvl3pPr>
            <a:lvl4pPr marL="814563" indent="0">
              <a:buNone/>
              <a:defRPr sz="1800">
                <a:solidFill>
                  <a:schemeClr val="tx1"/>
                </a:solidFill>
                <a:latin typeface="Consolas" panose="020B0609020204030204" pitchFamily="49" charset="0"/>
                <a:cs typeface="Consolas" panose="020B0609020204030204" pitchFamily="49" charset="0"/>
              </a:defRPr>
            </a:lvl4pPr>
            <a:lvl5pPr marL="1050997" indent="0">
              <a:buNone/>
              <a:defRPr sz="18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0968074"/>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accent4"/>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Assembly Media, Inc. All rights reserved. </a:t>
            </a:r>
          </a:p>
        </p:txBody>
      </p:sp>
      <p:sp>
        <p:nvSpPr>
          <p:cNvPr id="7" name="Right Triangle 6">
            <a:extLst>
              <a:ext uri="{FF2B5EF4-FFF2-40B4-BE49-F238E27FC236}">
                <a16:creationId xmlns:a16="http://schemas.microsoft.com/office/drawing/2014/main" id="{1154FB3F-E3BB-4A91-B896-8F1D5D44B153}"/>
              </a:ext>
            </a:extLst>
          </p:cNvPr>
          <p:cNvSpPr/>
          <p:nvPr userDrawn="1"/>
        </p:nvSpPr>
        <p:spPr>
          <a:xfrm rot="5400000" flipH="1" flipV="1">
            <a:off x="10324718" y="5001008"/>
            <a:ext cx="2318085" cy="1427984"/>
          </a:xfrm>
          <a:prstGeom prst="rtTriangl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17A2CB0-7A7C-425D-B757-8CD14C12BBF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99127" y="6257924"/>
            <a:ext cx="555988" cy="292449"/>
          </a:xfrm>
          <a:prstGeom prst="rect">
            <a:avLst/>
          </a:prstGeom>
        </p:spPr>
      </p:pic>
    </p:spTree>
    <p:extLst>
      <p:ext uri="{BB962C8B-B14F-4D97-AF65-F5344CB8AC3E}">
        <p14:creationId xmlns:p14="http://schemas.microsoft.com/office/powerpoint/2010/main" val="191554926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65960311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Big Thought - Grey">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2CBE9-EB59-0840-8BE9-EE8A7BD159D3}"/>
              </a:ext>
            </a:extLst>
          </p:cNvPr>
          <p:cNvSpPr>
            <a:spLocks noGrp="1"/>
          </p:cNvSpPr>
          <p:nvPr>
            <p:ph type="title"/>
          </p:nvPr>
        </p:nvSpPr>
        <p:spPr>
          <a:xfrm>
            <a:off x="1905000" y="457200"/>
            <a:ext cx="8382000" cy="5905500"/>
          </a:xfrm>
        </p:spPr>
        <p:txBody>
          <a:bodyPr anchor="ctr" anchorCtr="0">
            <a:noAutofit/>
          </a:bodyPr>
          <a:lstStyle>
            <a:lvl1pPr>
              <a:defRPr sz="8000"/>
            </a:lvl1pPr>
          </a:lstStyle>
          <a:p>
            <a:r>
              <a:rPr lang="en-US"/>
              <a:t>Click to edit Master title style</a:t>
            </a:r>
          </a:p>
        </p:txBody>
      </p:sp>
    </p:spTree>
    <p:extLst>
      <p:ext uri="{BB962C8B-B14F-4D97-AF65-F5344CB8AC3E}">
        <p14:creationId xmlns:p14="http://schemas.microsoft.com/office/powerpoint/2010/main" val="933977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1F52DE-5D4C-3214-12CA-80E1CE0C505C}"/>
              </a:ext>
            </a:extLst>
          </p:cNvPr>
          <p:cNvSpPr>
            <a:spLocks noGrp="1"/>
          </p:cNvSpPr>
          <p:nvPr>
            <p:ph type="dt" sz="half" idx="10"/>
          </p:nvPr>
        </p:nvSpPr>
        <p:spPr/>
        <p:txBody>
          <a:bodyPr/>
          <a:lstStyle/>
          <a:p>
            <a:fld id="{979C0D31-7994-4C8E-B7BB-261E3E08FFA5}" type="datetimeFigureOut">
              <a:rPr lang="en-US" smtClean="0"/>
              <a:t>5/25/2023</a:t>
            </a:fld>
            <a:endParaRPr lang="en-US"/>
          </a:p>
        </p:txBody>
      </p:sp>
      <p:sp>
        <p:nvSpPr>
          <p:cNvPr id="3" name="Footer Placeholder 2">
            <a:extLst>
              <a:ext uri="{FF2B5EF4-FFF2-40B4-BE49-F238E27FC236}">
                <a16:creationId xmlns:a16="http://schemas.microsoft.com/office/drawing/2014/main" id="{7482AD7E-FC78-548B-6861-B8D0510170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00F929-C047-E146-2087-753243043F69}"/>
              </a:ext>
            </a:extLst>
          </p:cNvPr>
          <p:cNvSpPr>
            <a:spLocks noGrp="1"/>
          </p:cNvSpPr>
          <p:nvPr>
            <p:ph type="sldNum" sz="quarter" idx="12"/>
          </p:nvPr>
        </p:nvSpPr>
        <p:spPr/>
        <p:txBody>
          <a:bodyPr/>
          <a:lstStyle/>
          <a:p>
            <a:fld id="{2576681C-6013-4694-BC06-4AE52E793E48}" type="slidenum">
              <a:rPr lang="en-US" smtClean="0"/>
              <a:t>‹#›</a:t>
            </a:fld>
            <a:endParaRPr lang="en-US"/>
          </a:p>
        </p:txBody>
      </p:sp>
    </p:spTree>
    <p:extLst>
      <p:ext uri="{BB962C8B-B14F-4D97-AF65-F5344CB8AC3E}">
        <p14:creationId xmlns:p14="http://schemas.microsoft.com/office/powerpoint/2010/main" val="3544600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EC1CB-65F5-B58E-EC11-040D569FE8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B5EEFB-2C23-31B6-6000-BF4F402D55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E82E7F-D05E-68CE-5EB9-6FF888E53A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EF216A-E165-3354-9D76-596DBD9E7821}"/>
              </a:ext>
            </a:extLst>
          </p:cNvPr>
          <p:cNvSpPr>
            <a:spLocks noGrp="1"/>
          </p:cNvSpPr>
          <p:nvPr>
            <p:ph type="dt" sz="half" idx="10"/>
          </p:nvPr>
        </p:nvSpPr>
        <p:spPr/>
        <p:txBody>
          <a:bodyPr/>
          <a:lstStyle/>
          <a:p>
            <a:fld id="{979C0D31-7994-4C8E-B7BB-261E3E08FFA5}" type="datetimeFigureOut">
              <a:rPr lang="en-US" smtClean="0"/>
              <a:t>5/25/2023</a:t>
            </a:fld>
            <a:endParaRPr lang="en-US"/>
          </a:p>
        </p:txBody>
      </p:sp>
      <p:sp>
        <p:nvSpPr>
          <p:cNvPr id="6" name="Footer Placeholder 5">
            <a:extLst>
              <a:ext uri="{FF2B5EF4-FFF2-40B4-BE49-F238E27FC236}">
                <a16:creationId xmlns:a16="http://schemas.microsoft.com/office/drawing/2014/main" id="{FC689499-A779-5B2E-73A2-109C819658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280077-4B52-BED4-6C2F-8E716414C7E5}"/>
              </a:ext>
            </a:extLst>
          </p:cNvPr>
          <p:cNvSpPr>
            <a:spLocks noGrp="1"/>
          </p:cNvSpPr>
          <p:nvPr>
            <p:ph type="sldNum" sz="quarter" idx="12"/>
          </p:nvPr>
        </p:nvSpPr>
        <p:spPr/>
        <p:txBody>
          <a:bodyPr/>
          <a:lstStyle/>
          <a:p>
            <a:fld id="{2576681C-6013-4694-BC06-4AE52E793E48}" type="slidenum">
              <a:rPr lang="en-US" smtClean="0"/>
              <a:t>‹#›</a:t>
            </a:fld>
            <a:endParaRPr lang="en-US"/>
          </a:p>
        </p:txBody>
      </p:sp>
    </p:spTree>
    <p:extLst>
      <p:ext uri="{BB962C8B-B14F-4D97-AF65-F5344CB8AC3E}">
        <p14:creationId xmlns:p14="http://schemas.microsoft.com/office/powerpoint/2010/main" val="2067840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1154B-9A94-F451-5B00-3799AC8942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DF1322-50CF-92D2-2EAE-EE6A9851B0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35C3A7-1DDD-822F-742B-5A5E08976B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6AFA54-FBB6-0D42-2AEE-DCC67E94335D}"/>
              </a:ext>
            </a:extLst>
          </p:cNvPr>
          <p:cNvSpPr>
            <a:spLocks noGrp="1"/>
          </p:cNvSpPr>
          <p:nvPr>
            <p:ph type="dt" sz="half" idx="10"/>
          </p:nvPr>
        </p:nvSpPr>
        <p:spPr/>
        <p:txBody>
          <a:bodyPr/>
          <a:lstStyle/>
          <a:p>
            <a:fld id="{979C0D31-7994-4C8E-B7BB-261E3E08FFA5}" type="datetimeFigureOut">
              <a:rPr lang="en-US" smtClean="0"/>
              <a:t>5/25/2023</a:t>
            </a:fld>
            <a:endParaRPr lang="en-US"/>
          </a:p>
        </p:txBody>
      </p:sp>
      <p:sp>
        <p:nvSpPr>
          <p:cNvPr id="6" name="Footer Placeholder 5">
            <a:extLst>
              <a:ext uri="{FF2B5EF4-FFF2-40B4-BE49-F238E27FC236}">
                <a16:creationId xmlns:a16="http://schemas.microsoft.com/office/drawing/2014/main" id="{B39A06F6-6C20-645A-752C-ACCDA0146D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8FA580-46D7-8E21-9F46-89D210FCCE04}"/>
              </a:ext>
            </a:extLst>
          </p:cNvPr>
          <p:cNvSpPr>
            <a:spLocks noGrp="1"/>
          </p:cNvSpPr>
          <p:nvPr>
            <p:ph type="sldNum" sz="quarter" idx="12"/>
          </p:nvPr>
        </p:nvSpPr>
        <p:spPr/>
        <p:txBody>
          <a:bodyPr/>
          <a:lstStyle/>
          <a:p>
            <a:fld id="{2576681C-6013-4694-BC06-4AE52E793E48}" type="slidenum">
              <a:rPr lang="en-US" smtClean="0"/>
              <a:t>‹#›</a:t>
            </a:fld>
            <a:endParaRPr lang="en-US"/>
          </a:p>
        </p:txBody>
      </p:sp>
    </p:spTree>
    <p:extLst>
      <p:ext uri="{BB962C8B-B14F-4D97-AF65-F5344CB8AC3E}">
        <p14:creationId xmlns:p14="http://schemas.microsoft.com/office/powerpoint/2010/main" val="1559815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slideLayout" Target="../slideLayouts/slideLayout51.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42" Type="http://schemas.openxmlformats.org/officeDocument/2006/relationships/slideLayout" Target="../slideLayouts/slideLayout54.xml"/><Relationship Id="rId47" Type="http://schemas.openxmlformats.org/officeDocument/2006/relationships/slideLayout" Target="../slideLayouts/slideLayout59.xml"/><Relationship Id="rId50" Type="http://schemas.openxmlformats.org/officeDocument/2006/relationships/slideLayout" Target="../slideLayouts/slideLayout62.xml"/><Relationship Id="rId55" Type="http://schemas.openxmlformats.org/officeDocument/2006/relationships/image" Target="../media/image1.emf"/><Relationship Id="rId7" Type="http://schemas.openxmlformats.org/officeDocument/2006/relationships/slideLayout" Target="../slideLayouts/slideLayout1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9" Type="http://schemas.openxmlformats.org/officeDocument/2006/relationships/slideLayout" Target="../slideLayouts/slideLayout41.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45" Type="http://schemas.openxmlformats.org/officeDocument/2006/relationships/slideLayout" Target="../slideLayouts/slideLayout57.xml"/><Relationship Id="rId53" Type="http://schemas.openxmlformats.org/officeDocument/2006/relationships/slideLayout" Target="../slideLayouts/slideLayout65.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4" Type="http://schemas.openxmlformats.org/officeDocument/2006/relationships/slideLayout" Target="../slideLayouts/slideLayout56.xml"/><Relationship Id="rId52" Type="http://schemas.openxmlformats.org/officeDocument/2006/relationships/slideLayout" Target="../slideLayouts/slideLayout64.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slideLayout" Target="../slideLayouts/slideLayout55.xml"/><Relationship Id="rId48" Type="http://schemas.openxmlformats.org/officeDocument/2006/relationships/slideLayout" Target="../slideLayouts/slideLayout60.xml"/><Relationship Id="rId8" Type="http://schemas.openxmlformats.org/officeDocument/2006/relationships/slideLayout" Target="../slideLayouts/slideLayout20.xml"/><Relationship Id="rId51" Type="http://schemas.openxmlformats.org/officeDocument/2006/relationships/slideLayout" Target="../slideLayouts/slideLayout63.xml"/><Relationship Id="rId3" Type="http://schemas.openxmlformats.org/officeDocument/2006/relationships/slideLayout" Target="../slideLayouts/slideLayout15.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46" Type="http://schemas.openxmlformats.org/officeDocument/2006/relationships/slideLayout" Target="../slideLayouts/slideLayout58.xml"/><Relationship Id="rId20" Type="http://schemas.openxmlformats.org/officeDocument/2006/relationships/slideLayout" Target="../slideLayouts/slideLayout32.xml"/><Relationship Id="rId41" Type="http://schemas.openxmlformats.org/officeDocument/2006/relationships/slideLayout" Target="../slideLayouts/slideLayout53.xml"/><Relationship Id="rId54"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4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977715-D5F4-5DAC-ABB7-A4C47BD2FA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1F13C4-1D8C-C521-CBD0-0132FDDC1A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7B8077-7C62-1C02-BCA3-DF80EE786D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9C0D31-7994-4C8E-B7BB-261E3E08FFA5}" type="datetimeFigureOut">
              <a:rPr lang="en-US" smtClean="0"/>
              <a:t>5/25/2023</a:t>
            </a:fld>
            <a:endParaRPr lang="en-US"/>
          </a:p>
        </p:txBody>
      </p:sp>
      <p:sp>
        <p:nvSpPr>
          <p:cNvPr id="5" name="Footer Placeholder 4">
            <a:extLst>
              <a:ext uri="{FF2B5EF4-FFF2-40B4-BE49-F238E27FC236}">
                <a16:creationId xmlns:a16="http://schemas.microsoft.com/office/drawing/2014/main" id="{74013D53-942F-CB4E-5F39-C1C77435C0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4211EC-7CB7-E596-F464-F3D4C3FA51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76681C-6013-4694-BC06-4AE52E793E48}" type="slidenum">
              <a:rPr lang="en-US" smtClean="0"/>
              <a:t>‹#›</a:t>
            </a:fld>
            <a:endParaRPr lang="en-US"/>
          </a:p>
        </p:txBody>
      </p:sp>
    </p:spTree>
    <p:extLst>
      <p:ext uri="{BB962C8B-B14F-4D97-AF65-F5344CB8AC3E}">
        <p14:creationId xmlns:p14="http://schemas.microsoft.com/office/powerpoint/2010/main" val="3490961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55" cstate="email">
            <a:extLst>
              <a:ext uri="{28A0092B-C50C-407E-A947-70E740481C1C}">
                <a14:useLocalDpi xmlns:a14="http://schemas.microsoft.com/office/drawing/2010/main"/>
              </a:ext>
            </a:extLst>
          </a:blip>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397164698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 id="2147483699" r:id="rId37"/>
    <p:sldLayoutId id="2147483700" r:id="rId38"/>
    <p:sldLayoutId id="2147483701" r:id="rId39"/>
    <p:sldLayoutId id="2147483702" r:id="rId40"/>
    <p:sldLayoutId id="2147483703" r:id="rId41"/>
    <p:sldLayoutId id="2147483704" r:id="rId42"/>
    <p:sldLayoutId id="2147483705" r:id="rId43"/>
    <p:sldLayoutId id="2147483706" r:id="rId44"/>
    <p:sldLayoutId id="2147483707" r:id="rId45"/>
    <p:sldLayoutId id="2147483708" r:id="rId46"/>
    <p:sldLayoutId id="2147483709" r:id="rId47"/>
    <p:sldLayoutId id="2147483710" r:id="rId48"/>
    <p:sldLayoutId id="2147483711" r:id="rId49"/>
    <p:sldLayoutId id="2147483712" r:id="rId50"/>
    <p:sldLayoutId id="2147483713" r:id="rId51"/>
    <p:sldLayoutId id="2147483714" r:id="rId52"/>
    <p:sldLayoutId id="2147483715" r:id="rId53"/>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accent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8126D4-F666-4CD9-B561-7D57C632AAB5}"/>
              </a:ext>
            </a:extLst>
          </p:cNvPr>
          <p:cNvPicPr>
            <a:picLocks noChangeAspect="1"/>
          </p:cNvPicPr>
          <p:nvPr/>
        </p:nvPicPr>
        <p:blipFill rotWithShape="1">
          <a:blip r:embed="rId3">
            <a:extLst>
              <a:ext uri="{28A0092B-C50C-407E-A947-70E740481C1C}">
                <a14:useLocalDpi xmlns:a14="http://schemas.microsoft.com/office/drawing/2010/main" val="0"/>
              </a:ext>
            </a:extLst>
          </a:blip>
          <a:srcRect b="15501"/>
          <a:stretch/>
        </p:blipFill>
        <p:spPr>
          <a:xfrm>
            <a:off x="0" y="0"/>
            <a:ext cx="12192000" cy="6868732"/>
          </a:xfrm>
          <a:prstGeom prst="rect">
            <a:avLst/>
          </a:prstGeom>
        </p:spPr>
      </p:pic>
      <p:sp>
        <p:nvSpPr>
          <p:cNvPr id="10" name="Rectangle 9">
            <a:extLst>
              <a:ext uri="{FF2B5EF4-FFF2-40B4-BE49-F238E27FC236}">
                <a16:creationId xmlns:a16="http://schemas.microsoft.com/office/drawing/2014/main" id="{995CF2B9-01AF-4D7E-AC6F-901235FFC4CB}"/>
              </a:ext>
            </a:extLst>
          </p:cNvPr>
          <p:cNvSpPr/>
          <p:nvPr/>
        </p:nvSpPr>
        <p:spPr>
          <a:xfrm>
            <a:off x="0" y="0"/>
            <a:ext cx="12192000" cy="6868732"/>
          </a:xfrm>
          <a:prstGeom prst="rect">
            <a:avLst/>
          </a:prstGeom>
          <a:solidFill>
            <a:srgbClr val="0A0A0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lag Black" panose="02000000000000000000" pitchFamily="50" charset="0"/>
              <a:ea typeface="+mn-ea"/>
              <a:cs typeface="+mn-cs"/>
            </a:endParaRPr>
          </a:p>
        </p:txBody>
      </p:sp>
      <p:sp>
        <p:nvSpPr>
          <p:cNvPr id="13" name="Title 1">
            <a:extLst>
              <a:ext uri="{FF2B5EF4-FFF2-40B4-BE49-F238E27FC236}">
                <a16:creationId xmlns:a16="http://schemas.microsoft.com/office/drawing/2014/main" id="{627D2219-FF5E-48EB-BDBA-717F97701160}"/>
              </a:ext>
            </a:extLst>
          </p:cNvPr>
          <p:cNvSpPr txBox="1">
            <a:spLocks/>
          </p:cNvSpPr>
          <p:nvPr/>
        </p:nvSpPr>
        <p:spPr>
          <a:xfrm>
            <a:off x="609600" y="1989582"/>
            <a:ext cx="10287001" cy="2754600"/>
          </a:xfrm>
          <a:prstGeom prst="rect">
            <a:avLst/>
          </a:prstGeom>
        </p:spPr>
        <p:txBody>
          <a:bodyPr wrap="square" bIns="0" anchor="t">
            <a:spAutoFit/>
          </a:bodyPr>
          <a:lstStyle>
            <a:lvl1pPr algn="l" defTabSz="914400" rtl="0" eaLnBrk="1" latinLnBrk="0" hangingPunct="1">
              <a:lnSpc>
                <a:spcPct val="90000"/>
              </a:lnSpc>
              <a:spcBef>
                <a:spcPct val="0"/>
              </a:spcBef>
              <a:buNone/>
              <a:defRPr sz="2800" kern="1200" spc="-300" baseline="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small" spc="150" normalizeH="0" noProof="0">
                <a:ln>
                  <a:noFill/>
                </a:ln>
                <a:solidFill>
                  <a:srgbClr val="FFFFFF"/>
                </a:solidFill>
                <a:effectLst/>
                <a:uLnTx/>
                <a:uFillTx/>
                <a:latin typeface="Verlag Light" pitchFamily="50" charset="0"/>
                <a:ea typeface="+mj-ea"/>
                <a:cs typeface="+mj-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small" spc="150" normalizeH="0" noProof="0">
                <a:ln>
                  <a:noFill/>
                </a:ln>
                <a:solidFill>
                  <a:srgbClr val="FFFFFF"/>
                </a:solidFill>
                <a:effectLst/>
                <a:uLnTx/>
                <a:uFillTx/>
                <a:latin typeface="Verlag Light" pitchFamily="50" charset="0"/>
                <a:ea typeface="+mj-ea"/>
                <a:cs typeface="+mj-cs"/>
              </a:rPr>
              <a:t>The University of phoenix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small" spc="150" normalizeH="0" noProof="0">
                <a:ln>
                  <a:noFill/>
                </a:ln>
                <a:solidFill>
                  <a:srgbClr val="FFFFFF"/>
                </a:solidFill>
                <a:effectLst/>
                <a:uLnTx/>
                <a:uFillTx/>
                <a:latin typeface="Verlag Light" pitchFamily="50" charset="0"/>
                <a:ea typeface="+mj-ea"/>
                <a:cs typeface="+mj-cs"/>
              </a:rPr>
              <a:t>CAREER OPTIMISM INDEX</a:t>
            </a:r>
            <a:r>
              <a:rPr kumimoji="0" lang="en-US" sz="4400" b="0" i="0" u="none" strike="noStrike" kern="1200" cap="small" spc="150" normalizeH="0" baseline="30000" noProof="0">
                <a:ln>
                  <a:noFill/>
                </a:ln>
                <a:solidFill>
                  <a:srgbClr val="FFFFFF"/>
                </a:solidFill>
                <a:effectLst/>
                <a:uLnTx/>
                <a:uFillTx/>
                <a:latin typeface="Verlag Light" pitchFamily="50" charset="0"/>
                <a:ea typeface="+mj-ea"/>
                <a:cs typeface="+mj-cs"/>
              </a:rPr>
              <a:t>tm</a:t>
            </a:r>
            <a:r>
              <a:rPr kumimoji="0" lang="en-US" sz="4400" b="0" i="0" u="none" strike="noStrike" kern="1200" cap="small" spc="150" normalizeH="0" noProof="0">
                <a:ln>
                  <a:noFill/>
                </a:ln>
                <a:solidFill>
                  <a:srgbClr val="FFFFFF"/>
                </a:solidFill>
                <a:effectLst/>
                <a:uLnTx/>
                <a:uFillTx/>
                <a:latin typeface="Verlag Light" pitchFamily="50" charset="0"/>
                <a:ea typeface="+mj-ea"/>
                <a:cs typeface="+mj-cs"/>
              </a:rPr>
              <a:t> 2023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small" spc="150" normalizeH="0" noProof="0">
                <a:ln>
                  <a:noFill/>
                </a:ln>
                <a:solidFill>
                  <a:srgbClr val="FFFFFF"/>
                </a:solidFill>
                <a:effectLst/>
                <a:uLnTx/>
                <a:uFillTx/>
                <a:latin typeface="Verlag Light" pitchFamily="50" charset="0"/>
                <a:ea typeface="+mj-ea"/>
                <a:cs typeface="+mj-cs"/>
              </a:rPr>
              <a:t> </a:t>
            </a:r>
            <a:endParaRPr kumimoji="0" lang="en-US" sz="4400" b="0" i="0" u="none" strike="noStrike" kern="1200" cap="small" spc="150" normalizeH="0" noProof="0">
              <a:ln>
                <a:noFill/>
              </a:ln>
              <a:solidFill>
                <a:srgbClr val="FFFFFF"/>
              </a:solidFill>
              <a:effectLst/>
              <a:uLnTx/>
              <a:uFillTx/>
              <a:latin typeface="Verlag Black" panose="02000000000000000000" pitchFamily="50" charset="0"/>
              <a:ea typeface="+mj-ea"/>
              <a:cs typeface="+mj-cs"/>
            </a:endParaRPr>
          </a:p>
        </p:txBody>
      </p:sp>
      <p:sp>
        <p:nvSpPr>
          <p:cNvPr id="14" name="Text Placeholder 3">
            <a:extLst>
              <a:ext uri="{FF2B5EF4-FFF2-40B4-BE49-F238E27FC236}">
                <a16:creationId xmlns:a16="http://schemas.microsoft.com/office/drawing/2014/main" id="{FCFC1814-E2F0-45D7-B132-2967718C9E55}"/>
              </a:ext>
            </a:extLst>
          </p:cNvPr>
          <p:cNvSpPr txBox="1">
            <a:spLocks/>
          </p:cNvSpPr>
          <p:nvPr/>
        </p:nvSpPr>
        <p:spPr>
          <a:xfrm>
            <a:off x="609600" y="4481796"/>
            <a:ext cx="10972800" cy="438533"/>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400" i="1" kern="1200">
                <a:solidFill>
                  <a:srgbClr val="646464"/>
                </a:solidFill>
                <a:latin typeface="Source Sans Pro Light" panose="020B0403030403020204" pitchFamily="34" charset="0"/>
                <a:ea typeface="+mn-ea"/>
                <a:cs typeface="+mn-cs"/>
              </a:defRPr>
            </a:lvl1pPr>
            <a:lvl2pPr marL="0" indent="0" algn="l" defTabSz="914400" rtl="0" eaLnBrk="1" latinLnBrk="0" hangingPunct="1">
              <a:lnSpc>
                <a:spcPct val="114000"/>
              </a:lnSpc>
              <a:spcBef>
                <a:spcPts val="1000"/>
              </a:spcBef>
              <a:spcAft>
                <a:spcPts val="0"/>
              </a:spcAft>
              <a:buFont typeface="Arial" panose="020B0604020202020204" pitchFamily="34" charset="0"/>
              <a:buNone/>
              <a:defRPr sz="1150" kern="1200" spc="-100" baseline="0">
                <a:solidFill>
                  <a:schemeClr val="tx1"/>
                </a:solidFill>
                <a:latin typeface="+mj-lt"/>
                <a:ea typeface="+mn-ea"/>
                <a:cs typeface="+mn-cs"/>
              </a:defRPr>
            </a:lvl2pPr>
            <a:lvl3pPr marL="0" indent="0" algn="l" defTabSz="914400" rtl="0" eaLnBrk="1" latinLnBrk="0" hangingPunct="1">
              <a:lnSpc>
                <a:spcPct val="125000"/>
              </a:lnSpc>
              <a:spcBef>
                <a:spcPts val="0"/>
              </a:spcBef>
              <a:spcAft>
                <a:spcPts val="500"/>
              </a:spcAft>
              <a:buFont typeface="Arial" panose="020B0604020202020204" pitchFamily="34" charset="0"/>
              <a:buNone/>
              <a:defRPr sz="1150" kern="1200">
                <a:solidFill>
                  <a:srgbClr val="646464"/>
                </a:solidFill>
                <a:latin typeface="+mn-lt"/>
                <a:ea typeface="+mn-ea"/>
                <a:cs typeface="+mn-cs"/>
              </a:defRPr>
            </a:lvl3pPr>
            <a:lvl4pPr marL="0" indent="0" algn="l" defTabSz="914400" rtl="0" eaLnBrk="1" latinLnBrk="0" hangingPunct="1">
              <a:lnSpc>
                <a:spcPct val="114000"/>
              </a:lnSpc>
              <a:spcBef>
                <a:spcPts val="750"/>
              </a:spcBef>
              <a:spcAft>
                <a:spcPts val="0"/>
              </a:spcAft>
              <a:buFont typeface="Arial" panose="020B0604020202020204" pitchFamily="34" charset="0"/>
              <a:buNone/>
              <a:defRPr sz="900" kern="1200" spc="-50" baseline="0">
                <a:solidFill>
                  <a:schemeClr val="tx1"/>
                </a:solidFill>
                <a:latin typeface="+mj-lt"/>
                <a:ea typeface="+mn-ea"/>
                <a:cs typeface="+mn-cs"/>
              </a:defRPr>
            </a:lvl4pPr>
            <a:lvl5pPr marL="0" indent="0" algn="l" defTabSz="914400" rtl="0" eaLnBrk="1" latinLnBrk="0" hangingPunct="1">
              <a:lnSpc>
                <a:spcPct val="133000"/>
              </a:lnSpc>
              <a:spcBef>
                <a:spcPts val="0"/>
              </a:spcBef>
              <a:spcAft>
                <a:spcPts val="250"/>
              </a:spcAft>
              <a:buFont typeface="Arial" panose="020B0604020202020204" pitchFamily="34" charset="0"/>
              <a:buNone/>
              <a:defRPr sz="900" kern="1200">
                <a:solidFill>
                  <a:srgbClr val="64646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i="0" spc="120">
                <a:solidFill>
                  <a:srgbClr val="FFFFFF"/>
                </a:solidFill>
                <a:latin typeface="Verlag Light"/>
              </a:rPr>
              <a:t>SURVEY OF U.S. WORKERS + EMPLOYERS</a:t>
            </a:r>
            <a:endParaRPr kumimoji="0" lang="en-US" sz="1600" b="0" i="0" u="none" strike="noStrike" kern="1200" cap="none" spc="120" normalizeH="0" baseline="0" noProof="0">
              <a:ln>
                <a:noFill/>
              </a:ln>
              <a:solidFill>
                <a:srgbClr val="FFFFFF"/>
              </a:solidFill>
              <a:effectLst/>
              <a:uLnTx/>
              <a:uFillTx/>
              <a:latin typeface="Verlag Ligh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120" normalizeH="0" baseline="0" noProof="0">
                <a:ln>
                  <a:noFill/>
                </a:ln>
                <a:solidFill>
                  <a:srgbClr val="FFFFFF"/>
                </a:solidFill>
                <a:effectLst/>
                <a:uLnTx/>
                <a:uFillTx/>
                <a:latin typeface="Verlag Light"/>
                <a:ea typeface="+mn-ea"/>
                <a:cs typeface="+mn-cs"/>
              </a:rPr>
              <a:t>MARCH 2023</a:t>
            </a:r>
          </a:p>
        </p:txBody>
      </p:sp>
      <p:cxnSp>
        <p:nvCxnSpPr>
          <p:cNvPr id="46" name="Straight Connector 45">
            <a:extLst>
              <a:ext uri="{FF2B5EF4-FFF2-40B4-BE49-F238E27FC236}">
                <a16:creationId xmlns:a16="http://schemas.microsoft.com/office/drawing/2014/main" id="{36C16A81-E2F3-4A7F-8EC9-87FBD3969566}"/>
              </a:ext>
            </a:extLst>
          </p:cNvPr>
          <p:cNvCxnSpPr>
            <a:cxnSpLocks/>
          </p:cNvCxnSpPr>
          <p:nvPr/>
        </p:nvCxnSpPr>
        <p:spPr>
          <a:xfrm flipH="1">
            <a:off x="727546" y="4237267"/>
            <a:ext cx="8048154" cy="0"/>
          </a:xfrm>
          <a:prstGeom prst="line">
            <a:avLst/>
          </a:prstGeom>
          <a:ln w="19050">
            <a:solidFill>
              <a:srgbClr val="DE3518"/>
            </a:solidFill>
          </a:ln>
        </p:spPr>
        <p:style>
          <a:lnRef idx="1">
            <a:schemeClr val="accent1"/>
          </a:lnRef>
          <a:fillRef idx="0">
            <a:schemeClr val="accent1"/>
          </a:fillRef>
          <a:effectRef idx="0">
            <a:schemeClr val="accent1"/>
          </a:effectRef>
          <a:fontRef idx="minor">
            <a:schemeClr val="tx1"/>
          </a:fontRef>
        </p:style>
      </p:cxnSp>
      <p:pic>
        <p:nvPicPr>
          <p:cNvPr id="2" name="Picture 1" descr="Logo&#10;&#10;Description automatically generated with low confidence">
            <a:extLst>
              <a:ext uri="{FF2B5EF4-FFF2-40B4-BE49-F238E27FC236}">
                <a16:creationId xmlns:a16="http://schemas.microsoft.com/office/drawing/2014/main" id="{26DCB97C-A4BC-9D69-47FD-420BBA345AF9}"/>
              </a:ext>
            </a:extLst>
          </p:cNvPr>
          <p:cNvPicPr>
            <a:picLocks noChangeAspect="1"/>
          </p:cNvPicPr>
          <p:nvPr/>
        </p:nvPicPr>
        <p:blipFill rotWithShape="1">
          <a:blip r:embed="rId4">
            <a:extLst>
              <a:ext uri="{28A0092B-C50C-407E-A947-70E740481C1C}">
                <a14:useLocalDpi xmlns:a14="http://schemas.microsoft.com/office/drawing/2010/main" val="0"/>
              </a:ext>
            </a:extLst>
          </a:blip>
          <a:srcRect t="34435" b="36169"/>
          <a:stretch/>
        </p:blipFill>
        <p:spPr>
          <a:xfrm>
            <a:off x="39468" y="1885215"/>
            <a:ext cx="7775464" cy="807298"/>
          </a:xfrm>
          <a:prstGeom prst="rect">
            <a:avLst/>
          </a:prstGeom>
        </p:spPr>
      </p:pic>
    </p:spTree>
    <p:extLst>
      <p:ext uri="{BB962C8B-B14F-4D97-AF65-F5344CB8AC3E}">
        <p14:creationId xmlns:p14="http://schemas.microsoft.com/office/powerpoint/2010/main" val="235665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E9CE9B-31A2-4BF0-AC39-BCBC5AFD012D}"/>
              </a:ext>
            </a:extLst>
          </p:cNvPr>
          <p:cNvSpPr/>
          <p:nvPr/>
        </p:nvSpPr>
        <p:spPr>
          <a:xfrm>
            <a:off x="0" y="0"/>
            <a:ext cx="12192000" cy="68687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lag Black" panose="02000000000000000000" pitchFamily="50" charset="0"/>
              <a:ea typeface="+mn-ea"/>
              <a:cs typeface="+mn-cs"/>
            </a:endParaRPr>
          </a:p>
        </p:txBody>
      </p:sp>
      <p:sp>
        <p:nvSpPr>
          <p:cNvPr id="6" name="Rectangle 5">
            <a:extLst>
              <a:ext uri="{FF2B5EF4-FFF2-40B4-BE49-F238E27FC236}">
                <a16:creationId xmlns:a16="http://schemas.microsoft.com/office/drawing/2014/main" id="{33AF7CAB-BDE6-461A-9A34-5DA1FD0AAB9E}"/>
              </a:ext>
            </a:extLst>
          </p:cNvPr>
          <p:cNvSpPr/>
          <p:nvPr/>
        </p:nvSpPr>
        <p:spPr>
          <a:xfrm>
            <a:off x="0" y="0"/>
            <a:ext cx="12192000" cy="6858000"/>
          </a:xfrm>
          <a:prstGeom prst="rect">
            <a:avLst/>
          </a:prstGeom>
          <a:solidFill>
            <a:srgbClr val="10141C">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600" normalizeH="0" baseline="0" noProof="0">
              <a:ln>
                <a:noFill/>
              </a:ln>
              <a:solidFill>
                <a:srgbClr val="FFFFFF"/>
              </a:solidFill>
              <a:effectLst/>
              <a:uLnTx/>
              <a:uFillTx/>
              <a:latin typeface="Verlag Black" panose="02000000000000000000" pitchFamily="50" charset="0"/>
              <a:ea typeface="+mn-ea"/>
              <a:cs typeface="+mn-cs"/>
            </a:endParaRPr>
          </a:p>
        </p:txBody>
      </p:sp>
      <p:sp>
        <p:nvSpPr>
          <p:cNvPr id="27" name="TextBox 26">
            <a:extLst>
              <a:ext uri="{FF2B5EF4-FFF2-40B4-BE49-F238E27FC236}">
                <a16:creationId xmlns:a16="http://schemas.microsoft.com/office/drawing/2014/main" id="{CEA5DA49-3B1D-4E12-AA2F-D981323BD546}"/>
              </a:ext>
            </a:extLst>
          </p:cNvPr>
          <p:cNvSpPr txBox="1"/>
          <p:nvPr/>
        </p:nvSpPr>
        <p:spPr>
          <a:xfrm>
            <a:off x="514271" y="3117055"/>
            <a:ext cx="7447700" cy="2308324"/>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spc="150">
                <a:solidFill>
                  <a:srgbClr val="FFFFFF"/>
                </a:solidFill>
                <a:latin typeface="Verlag Black"/>
              </a:rPr>
              <a:t>BUT WORKERS’ OPTIMISM DOES NOT LIE WITH THEIR CURRENT EMPLOYER - IT LIES WITHIN THEM</a:t>
            </a:r>
            <a:endParaRPr kumimoji="0" lang="en-US" sz="2800" b="0" i="0" u="none" strike="noStrike" kern="1200" cap="none" spc="0" normalizeH="0" baseline="0" noProof="0">
              <a:ln>
                <a:noFill/>
              </a:ln>
              <a:solidFill>
                <a:srgbClr val="FFFFFF"/>
              </a:solidFill>
              <a:effectLst/>
              <a:uLnTx/>
              <a:uFillTx/>
              <a:latin typeface="Verlag Light"/>
              <a:ea typeface="+mn-ea"/>
              <a:cs typeface="+mn-cs"/>
            </a:endParaRPr>
          </a:p>
        </p:txBody>
      </p:sp>
      <p:cxnSp>
        <p:nvCxnSpPr>
          <p:cNvPr id="29" name="Straight Connector 28">
            <a:extLst>
              <a:ext uri="{FF2B5EF4-FFF2-40B4-BE49-F238E27FC236}">
                <a16:creationId xmlns:a16="http://schemas.microsoft.com/office/drawing/2014/main" id="{A187190D-8A97-43BA-8286-D94C23D2043E}"/>
              </a:ext>
            </a:extLst>
          </p:cNvPr>
          <p:cNvCxnSpPr>
            <a:cxnSpLocks/>
          </p:cNvCxnSpPr>
          <p:nvPr/>
        </p:nvCxnSpPr>
        <p:spPr>
          <a:xfrm flipH="1">
            <a:off x="623460" y="2969654"/>
            <a:ext cx="201168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Slide Number Placeholder 1">
            <a:extLst>
              <a:ext uri="{FF2B5EF4-FFF2-40B4-BE49-F238E27FC236}">
                <a16:creationId xmlns:a16="http://schemas.microsoft.com/office/drawing/2014/main" id="{24600E5B-A341-4CC9-AA50-39928AF8E2D2}"/>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2DF56903-2479-43A9-9EFE-2B78A4D60BF9}" type="slidenum">
              <a:rPr lang="en-US" sz="900" smtClean="0">
                <a:solidFill>
                  <a:schemeClr val="bg1"/>
                </a:solidFill>
                <a:latin typeface="Verlag Bold" pitchFamily="50" charset="0"/>
              </a:rPr>
              <a:pPr algn="r">
                <a:defRPr/>
              </a:pPr>
              <a:t>10</a:t>
            </a:fld>
            <a:endParaRPr lang="en-US" sz="900">
              <a:solidFill>
                <a:schemeClr val="bg1"/>
              </a:solidFill>
              <a:latin typeface="Verlag Bold" pitchFamily="50" charset="0"/>
            </a:endParaRPr>
          </a:p>
        </p:txBody>
      </p:sp>
    </p:spTree>
    <p:extLst>
      <p:ext uri="{BB962C8B-B14F-4D97-AF65-F5344CB8AC3E}">
        <p14:creationId xmlns:p14="http://schemas.microsoft.com/office/powerpoint/2010/main" val="118899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1">
            <a:extLst>
              <a:ext uri="{FF2B5EF4-FFF2-40B4-BE49-F238E27FC236}">
                <a16:creationId xmlns:a16="http://schemas.microsoft.com/office/drawing/2014/main" id="{555C5738-6932-49A4-AD5C-ACDE81A63ADA}"/>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F56903-2479-43A9-9EFE-2B78A4D60BF9}" type="slidenum">
              <a:rPr kumimoji="0" lang="en-US" sz="900" b="0" i="0" u="none" strike="noStrike" kern="1200" cap="none" spc="0" normalizeH="0" baseline="0" noProof="0" smtClean="0">
                <a:ln>
                  <a:noFill/>
                </a:ln>
                <a:solidFill>
                  <a:srgbClr val="0A0A0A"/>
                </a:solidFill>
                <a:effectLst/>
                <a:uLnTx/>
                <a:uFillTx/>
                <a:latin typeface="Verlag Bold"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a:ln>
                <a:noFill/>
              </a:ln>
              <a:solidFill>
                <a:srgbClr val="0A0A0A"/>
              </a:solidFill>
              <a:effectLst/>
              <a:uLnTx/>
              <a:uFillTx/>
              <a:latin typeface="Verlag Bold" pitchFamily="50" charset="0"/>
              <a:ea typeface="+mn-ea"/>
              <a:cs typeface="+mn-cs"/>
            </a:endParaRPr>
          </a:p>
        </p:txBody>
      </p:sp>
      <p:cxnSp>
        <p:nvCxnSpPr>
          <p:cNvPr id="2" name="Straight Connector 1">
            <a:extLst>
              <a:ext uri="{FF2B5EF4-FFF2-40B4-BE49-F238E27FC236}">
                <a16:creationId xmlns:a16="http://schemas.microsoft.com/office/drawing/2014/main" id="{714BF50E-6DDF-4873-9E63-3B8B6AB2F85E}"/>
              </a:ext>
            </a:extLst>
          </p:cNvPr>
          <p:cNvCxnSpPr>
            <a:cxnSpLocks/>
          </p:cNvCxnSpPr>
          <p:nvPr/>
        </p:nvCxnSpPr>
        <p:spPr>
          <a:xfrm flipH="1">
            <a:off x="623460" y="412866"/>
            <a:ext cx="20116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D8D9C26-8FAA-4F66-8CB1-79C4E7607091}"/>
              </a:ext>
            </a:extLst>
          </p:cNvPr>
          <p:cNvSpPr txBox="1"/>
          <p:nvPr/>
        </p:nvSpPr>
        <p:spPr>
          <a:xfrm>
            <a:off x="502268" y="538233"/>
            <a:ext cx="11357500" cy="830997"/>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50" normalizeH="0" baseline="0" noProof="0">
                <a:ln>
                  <a:noFill/>
                </a:ln>
                <a:solidFill>
                  <a:srgbClr val="0A0A0A"/>
                </a:solidFill>
                <a:effectLst/>
                <a:uLnTx/>
                <a:uFillTx/>
                <a:latin typeface="Verlag Black"/>
                <a:ea typeface="+mn-ea"/>
                <a:cs typeface="+mn-cs"/>
              </a:rPr>
              <a:t>FOR MOST WORKERS, THEIR CURRENT JOB MIGHT NOT BE THE BEST FIT</a:t>
            </a:r>
          </a:p>
        </p:txBody>
      </p:sp>
      <p:sp>
        <p:nvSpPr>
          <p:cNvPr id="20" name="TextBox 19">
            <a:extLst>
              <a:ext uri="{FF2B5EF4-FFF2-40B4-BE49-F238E27FC236}">
                <a16:creationId xmlns:a16="http://schemas.microsoft.com/office/drawing/2014/main" id="{DE560CAD-9C40-46FC-9FC8-21983A10F2FE}"/>
              </a:ext>
            </a:extLst>
          </p:cNvPr>
          <p:cNvSpPr txBox="1"/>
          <p:nvPr/>
        </p:nvSpPr>
        <p:spPr>
          <a:xfrm>
            <a:off x="109838" y="6374131"/>
            <a:ext cx="925362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646464"/>
                </a:solidFill>
                <a:effectLst/>
                <a:uLnTx/>
                <a:uFillTx/>
                <a:latin typeface="Verlag Light"/>
                <a:ea typeface="+mn-ea"/>
                <a:cs typeface="Arial Black" panose="020B0604020202020204" pitchFamily="34" charset="0"/>
              </a:rPr>
              <a:t>Q91: Overall, how satisfied would you say you are in your current job? Base: Among those employed: Total Workforce n=4131, White n=2586, Black n=315, Latinx n=918, Asian n=</a:t>
            </a:r>
            <a:r>
              <a:rPr lang="en-US" sz="800" dirty="0">
                <a:solidFill>
                  <a:srgbClr val="646464"/>
                </a:solidFill>
                <a:latin typeface="Verlag Light"/>
                <a:cs typeface="Arial Black" panose="020B0604020202020204" pitchFamily="34" charset="0"/>
              </a:rPr>
              <a:t>164.</a:t>
            </a:r>
            <a:r>
              <a:rPr kumimoji="0" lang="en-US" sz="800" b="0" i="0" u="none" strike="noStrike" kern="1200" cap="none" spc="0" normalizeH="0" baseline="0" noProof="0" dirty="0">
                <a:ln>
                  <a:noFill/>
                </a:ln>
                <a:solidFill>
                  <a:srgbClr val="646464"/>
                </a:solidFill>
                <a:effectLst/>
                <a:uLnTx/>
                <a:uFillTx/>
                <a:latin typeface="Verlag Light"/>
                <a:ea typeface="+mn-ea"/>
                <a:cs typeface="Arial Black" panose="020B0604020202020204" pitchFamily="34" charset="0"/>
              </a:rPr>
              <a:t> Q91_EMP</a:t>
            </a:r>
            <a:r>
              <a:rPr lang="en-US" sz="800" dirty="0">
                <a:solidFill>
                  <a:srgbClr val="646464"/>
                </a:solidFill>
                <a:latin typeface="Verlag Light"/>
                <a:cs typeface="Arial Black" panose="020B0604020202020204" pitchFamily="34" charset="0"/>
              </a:rPr>
              <a:t>: Thinking about employees who you’ve hired/at your company, how satisfied do you think they are in their current jobs? Base: Employers n=500. </a:t>
            </a:r>
            <a:r>
              <a:rPr kumimoji="0" lang="en-US" sz="800" b="0" i="0" u="none" strike="noStrike" kern="1200" cap="none" spc="0" normalizeH="0" baseline="0" noProof="0" dirty="0">
                <a:ln>
                  <a:noFill/>
                </a:ln>
                <a:solidFill>
                  <a:srgbClr val="646464"/>
                </a:solidFill>
                <a:effectLst/>
                <a:uLnTx/>
                <a:uFillTx/>
                <a:latin typeface="Verlag Light"/>
                <a:ea typeface="+mn-ea"/>
                <a:cs typeface="Arial Black" panose="020B0604020202020204" pitchFamily="34" charset="0"/>
              </a:rPr>
              <a:t>Q7: How much do you agree or disagree with the following statements? Base: Among Employed Americans: 2022/2023 Total Workforce n=4404/n=4131, Women n=1883, Men n=2243, Gen Z n=519, Millennial n=1504, Gen X n=1404, Boomer n=682, White n=2586, Black n=315, Latinx n=918, Asian n=164.</a:t>
            </a:r>
          </a:p>
        </p:txBody>
      </p:sp>
      <p:graphicFrame>
        <p:nvGraphicFramePr>
          <p:cNvPr id="6" name="Chart 5">
            <a:extLst>
              <a:ext uri="{FF2B5EF4-FFF2-40B4-BE49-F238E27FC236}">
                <a16:creationId xmlns:a16="http://schemas.microsoft.com/office/drawing/2014/main" id="{B848A888-C822-4A40-FB3B-547B5EF4D0C7}"/>
              </a:ext>
            </a:extLst>
          </p:cNvPr>
          <p:cNvGraphicFramePr/>
          <p:nvPr>
            <p:extLst>
              <p:ext uri="{D42A27DB-BD31-4B8C-83A1-F6EECF244321}">
                <p14:modId xmlns:p14="http://schemas.microsoft.com/office/powerpoint/2010/main" val="3757218417"/>
              </p:ext>
            </p:extLst>
          </p:nvPr>
        </p:nvGraphicFramePr>
        <p:xfrm>
          <a:off x="2015620" y="1278505"/>
          <a:ext cx="3823237" cy="454576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53981B74-76AC-6F37-B659-E595C6B7BF7A}"/>
              </a:ext>
            </a:extLst>
          </p:cNvPr>
          <p:cNvSpPr txBox="1"/>
          <p:nvPr/>
        </p:nvSpPr>
        <p:spPr>
          <a:xfrm>
            <a:off x="438846" y="3824841"/>
            <a:ext cx="1560392" cy="900246"/>
          </a:xfrm>
          <a:prstGeom prst="rect">
            <a:avLst/>
          </a:prstGeom>
          <a:noFill/>
          <a:ln>
            <a:solidFill>
              <a:srgbClr val="DE3518"/>
            </a:solidFill>
          </a:ln>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a:solidFill>
                  <a:prstClr val="black"/>
                </a:solidFill>
                <a:latin typeface="Verlag Light" pitchFamily="50" charset="0"/>
              </a:rPr>
              <a:t>More Asian (30%) Americans than Latinx (22%), White (21%), and Black (16%) Americans</a:t>
            </a:r>
            <a:endParaRPr kumimoji="0" lang="en-US" sz="1050" b="0" i="0" u="none" strike="noStrike" kern="1200" cap="none" spc="0" normalizeH="0" baseline="0" noProof="0">
              <a:ln>
                <a:noFill/>
              </a:ln>
              <a:solidFill>
                <a:prstClr val="black"/>
              </a:solidFill>
              <a:effectLst/>
              <a:uLnTx/>
              <a:uFillTx/>
              <a:latin typeface="Verlag Light" pitchFamily="50" charset="0"/>
            </a:endParaRPr>
          </a:p>
        </p:txBody>
      </p:sp>
      <p:graphicFrame>
        <p:nvGraphicFramePr>
          <p:cNvPr id="8" name="Table 2">
            <a:extLst>
              <a:ext uri="{FF2B5EF4-FFF2-40B4-BE49-F238E27FC236}">
                <a16:creationId xmlns:a16="http://schemas.microsoft.com/office/drawing/2014/main" id="{4403064B-8F63-A712-EE6C-BE37EE5645BC}"/>
              </a:ext>
            </a:extLst>
          </p:cNvPr>
          <p:cNvGraphicFramePr>
            <a:graphicFrameLocks noGrp="1"/>
          </p:cNvGraphicFramePr>
          <p:nvPr>
            <p:extLst>
              <p:ext uri="{D42A27DB-BD31-4B8C-83A1-F6EECF244321}">
                <p14:modId xmlns:p14="http://schemas.microsoft.com/office/powerpoint/2010/main" val="3574491179"/>
              </p:ext>
            </p:extLst>
          </p:nvPr>
        </p:nvGraphicFramePr>
        <p:xfrm>
          <a:off x="260260" y="3133874"/>
          <a:ext cx="1771740" cy="457200"/>
        </p:xfrm>
        <a:graphic>
          <a:graphicData uri="http://schemas.openxmlformats.org/drawingml/2006/table">
            <a:tbl>
              <a:tblPr firstRow="1" bandRow="1">
                <a:tableStyleId>{5C22544A-7EE6-4342-B048-85BDC9FD1C3A}</a:tableStyleId>
              </a:tblPr>
              <a:tblGrid>
                <a:gridCol w="442935">
                  <a:extLst>
                    <a:ext uri="{9D8B030D-6E8A-4147-A177-3AD203B41FA5}">
                      <a16:colId xmlns:a16="http://schemas.microsoft.com/office/drawing/2014/main" val="403528428"/>
                    </a:ext>
                  </a:extLst>
                </a:gridCol>
                <a:gridCol w="442935">
                  <a:extLst>
                    <a:ext uri="{9D8B030D-6E8A-4147-A177-3AD203B41FA5}">
                      <a16:colId xmlns:a16="http://schemas.microsoft.com/office/drawing/2014/main" val="4085459893"/>
                    </a:ext>
                  </a:extLst>
                </a:gridCol>
                <a:gridCol w="442935">
                  <a:extLst>
                    <a:ext uri="{9D8B030D-6E8A-4147-A177-3AD203B41FA5}">
                      <a16:colId xmlns:a16="http://schemas.microsoft.com/office/drawing/2014/main" val="2405068821"/>
                    </a:ext>
                  </a:extLst>
                </a:gridCol>
                <a:gridCol w="442935">
                  <a:extLst>
                    <a:ext uri="{9D8B030D-6E8A-4147-A177-3AD203B41FA5}">
                      <a16:colId xmlns:a16="http://schemas.microsoft.com/office/drawing/2014/main" val="1042887424"/>
                    </a:ext>
                  </a:extLst>
                </a:gridCol>
              </a:tblGrid>
              <a:tr h="0">
                <a:tc>
                  <a:txBody>
                    <a:bodyPr/>
                    <a:lstStyle/>
                    <a:p>
                      <a:pPr algn="ctr"/>
                      <a:r>
                        <a:rPr lang="en-US" sz="800">
                          <a:solidFill>
                            <a:schemeClr val="tx1"/>
                          </a:solidFill>
                          <a:latin typeface="Verlag Light" pitchFamily="50" charset="0"/>
                        </a:rPr>
                        <a:t>White </a:t>
                      </a:r>
                    </a:p>
                  </a:txBody>
                  <a:tcPr>
                    <a:lnL w="3175" cap="flat" cmpd="sng" algn="ctr">
                      <a:solidFill>
                        <a:schemeClr val="bg1">
                          <a:lumMod val="50000"/>
                        </a:schemeClr>
                      </a:solidFill>
                      <a:prstDash val="solid"/>
                      <a:round/>
                      <a:headEnd type="none" w="med" len="med"/>
                      <a:tailEnd type="none" w="med" len="med"/>
                    </a:lnL>
                    <a:lnR w="12700" cmpd="sng">
                      <a:noFill/>
                    </a:lnR>
                    <a:lnT w="31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800">
                          <a:solidFill>
                            <a:schemeClr val="tx1"/>
                          </a:solidFill>
                          <a:latin typeface="Verlag Light" pitchFamily="50" charset="0"/>
                        </a:rPr>
                        <a:t>Black</a:t>
                      </a:r>
                    </a:p>
                  </a:txBody>
                  <a:tcPr>
                    <a:lnL w="12700" cmpd="sng">
                      <a:noFill/>
                    </a:lnL>
                    <a:lnR w="12700" cmpd="sng">
                      <a:noFill/>
                    </a:lnR>
                    <a:lnT w="31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800">
                          <a:solidFill>
                            <a:schemeClr val="tx1"/>
                          </a:solidFill>
                          <a:latin typeface="Verlag Light" pitchFamily="50" charset="0"/>
                        </a:rPr>
                        <a:t>Latinx</a:t>
                      </a:r>
                    </a:p>
                  </a:txBody>
                  <a:tcPr>
                    <a:lnL w="12700" cmpd="sng">
                      <a:noFill/>
                    </a:lnL>
                    <a:lnR w="12700" cmpd="sng">
                      <a:noFill/>
                    </a:lnR>
                    <a:lnT w="31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800">
                          <a:solidFill>
                            <a:schemeClr val="tx1"/>
                          </a:solidFill>
                          <a:latin typeface="Verlag Light" pitchFamily="50" charset="0"/>
                        </a:rPr>
                        <a:t>Asian</a:t>
                      </a:r>
                    </a:p>
                  </a:txBody>
                  <a:tcPr>
                    <a:lnL w="12700" cmpd="sng">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2173034"/>
                  </a:ext>
                </a:extLst>
              </a:tr>
              <a:tr h="0">
                <a:tc>
                  <a:txBody>
                    <a:bodyPr/>
                    <a:lstStyle/>
                    <a:p>
                      <a:pPr algn="ctr"/>
                      <a:r>
                        <a:rPr lang="en-US" sz="1000" b="1">
                          <a:solidFill>
                            <a:schemeClr val="tx1"/>
                          </a:solidFill>
                          <a:latin typeface="Verlag Light" pitchFamily="50" charset="0"/>
                        </a:rPr>
                        <a:t>21%</a:t>
                      </a:r>
                    </a:p>
                  </a:txBody>
                  <a:tcPr>
                    <a:lnL w="3175" cap="flat" cmpd="sng" algn="ctr">
                      <a:solidFill>
                        <a:schemeClr val="bg1">
                          <a:lumMod val="50000"/>
                        </a:schemeClr>
                      </a:solidFill>
                      <a:prstDash val="solid"/>
                      <a:round/>
                      <a:headEnd type="none" w="med" len="med"/>
                      <a:tailEnd type="none" w="med" len="med"/>
                    </a:lnL>
                    <a:lnR w="12700" cmpd="sng">
                      <a:noFill/>
                    </a:lnR>
                    <a:lnT w="381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2F0D9"/>
                    </a:solidFill>
                  </a:tcPr>
                </a:tc>
                <a:tc>
                  <a:txBody>
                    <a:bodyPr/>
                    <a:lstStyle/>
                    <a:p>
                      <a:pPr marL="0" algn="ctr" defTabSz="914400" rtl="0" eaLnBrk="1" latinLnBrk="0" hangingPunct="1"/>
                      <a:r>
                        <a:rPr lang="en-US" sz="1000" b="1" kern="1200">
                          <a:solidFill>
                            <a:schemeClr val="tx1"/>
                          </a:solidFill>
                          <a:latin typeface="Verlag Light" pitchFamily="50" charset="0"/>
                          <a:ea typeface="+mn-ea"/>
                          <a:cs typeface="+mn-cs"/>
                        </a:rPr>
                        <a:t>16%</a:t>
                      </a:r>
                    </a:p>
                  </a:txBody>
                  <a:tcPr>
                    <a:lnL w="12700" cmpd="sng">
                      <a:noFill/>
                    </a:lnL>
                    <a:lnR w="12700" cmpd="sng">
                      <a:noFill/>
                    </a:lnR>
                    <a:lnT w="381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DE2F6"/>
                    </a:solidFill>
                  </a:tcPr>
                </a:tc>
                <a:tc>
                  <a:txBody>
                    <a:bodyPr/>
                    <a:lstStyle/>
                    <a:p>
                      <a:pPr algn="ctr"/>
                      <a:r>
                        <a:rPr lang="en-US" sz="1000" b="1">
                          <a:solidFill>
                            <a:schemeClr val="tx1"/>
                          </a:solidFill>
                          <a:latin typeface="Verlag Light" pitchFamily="50" charset="0"/>
                        </a:rPr>
                        <a:t>22%</a:t>
                      </a:r>
                    </a:p>
                  </a:txBody>
                  <a:tcPr>
                    <a:lnL w="12700" cmpd="sng">
                      <a:noFill/>
                    </a:lnL>
                    <a:lnR w="12700" cmpd="sng">
                      <a:noFill/>
                    </a:lnR>
                    <a:lnT w="381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2F0D9"/>
                    </a:solidFill>
                  </a:tcPr>
                </a:tc>
                <a:tc>
                  <a:txBody>
                    <a:bodyPr/>
                    <a:lstStyle/>
                    <a:p>
                      <a:pPr algn="ctr"/>
                      <a:r>
                        <a:rPr lang="en-US" sz="1000" b="1">
                          <a:solidFill>
                            <a:schemeClr val="tx1"/>
                          </a:solidFill>
                          <a:latin typeface="Verlag Light" pitchFamily="50" charset="0"/>
                        </a:rPr>
                        <a:t>30%</a:t>
                      </a:r>
                    </a:p>
                  </a:txBody>
                  <a:tcPr>
                    <a:lnL w="12700" cmpd="sng">
                      <a:noFill/>
                    </a:lnL>
                    <a:lnR w="3175" cap="flat" cmpd="sng" algn="ctr">
                      <a:solidFill>
                        <a:schemeClr val="bg1">
                          <a:lumMod val="50000"/>
                        </a:schemeClr>
                      </a:solidFill>
                      <a:prstDash val="solid"/>
                      <a:round/>
                      <a:headEnd type="none" w="med" len="med"/>
                      <a:tailEnd type="none" w="med" len="med"/>
                    </a:lnR>
                    <a:lnT w="381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2F0D9"/>
                    </a:solidFill>
                  </a:tcPr>
                </a:tc>
                <a:extLst>
                  <a:ext uri="{0D108BD9-81ED-4DB2-BD59-A6C34878D82A}">
                    <a16:rowId xmlns:a16="http://schemas.microsoft.com/office/drawing/2014/main" val="492503878"/>
                  </a:ext>
                </a:extLst>
              </a:tr>
            </a:tbl>
          </a:graphicData>
        </a:graphic>
      </p:graphicFrame>
      <p:sp>
        <p:nvSpPr>
          <p:cNvPr id="9" name="TextBox 8">
            <a:extLst>
              <a:ext uri="{FF2B5EF4-FFF2-40B4-BE49-F238E27FC236}">
                <a16:creationId xmlns:a16="http://schemas.microsoft.com/office/drawing/2014/main" id="{E60E887E-B53F-29D2-C128-BAAE758F60B5}"/>
              </a:ext>
            </a:extLst>
          </p:cNvPr>
          <p:cNvSpPr txBox="1"/>
          <p:nvPr/>
        </p:nvSpPr>
        <p:spPr>
          <a:xfrm>
            <a:off x="6749095" y="4826408"/>
            <a:ext cx="3186952" cy="900246"/>
          </a:xfrm>
          <a:prstGeom prst="rect">
            <a:avLst/>
          </a:prstGeom>
          <a:noFill/>
          <a:ln>
            <a:solidFill>
              <a:srgbClr val="DE3518"/>
            </a:solidFill>
          </a:ln>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lag Light" pitchFamily="50" charset="0"/>
              </a:rPr>
              <a:t>More Men (68%) than Women (64%)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lag Light" pitchFamily="50" charset="0"/>
              </a:rPr>
              <a:t>More Gen Z (78%) than Millennials (70%), Gen X (65%), and Boomers (51%)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a:solidFill>
                  <a:prstClr val="black"/>
                </a:solidFill>
                <a:latin typeface="Verlag Light" pitchFamily="50" charset="0"/>
              </a:rPr>
              <a:t>More Black (78%) and Asian (76%) Americans than Latinx (68%) and White (63%) Americans</a:t>
            </a:r>
            <a:endParaRPr kumimoji="0" lang="en-US" sz="1050" b="0" i="0" u="none" strike="noStrike" kern="1200" cap="none" spc="0" normalizeH="0" baseline="0" noProof="0">
              <a:ln>
                <a:noFill/>
              </a:ln>
              <a:solidFill>
                <a:prstClr val="black"/>
              </a:solidFill>
              <a:effectLst/>
              <a:uLnTx/>
              <a:uFillTx/>
              <a:latin typeface="Verlag Light" pitchFamily="50" charset="0"/>
            </a:endParaRPr>
          </a:p>
        </p:txBody>
      </p:sp>
      <p:graphicFrame>
        <p:nvGraphicFramePr>
          <p:cNvPr id="11" name="Table 2">
            <a:extLst>
              <a:ext uri="{FF2B5EF4-FFF2-40B4-BE49-F238E27FC236}">
                <a16:creationId xmlns:a16="http://schemas.microsoft.com/office/drawing/2014/main" id="{9FC75F4E-FEA6-31D6-3ED8-5FCB90F1AA35}"/>
              </a:ext>
            </a:extLst>
          </p:cNvPr>
          <p:cNvGraphicFramePr>
            <a:graphicFrameLocks noGrp="1"/>
          </p:cNvGraphicFramePr>
          <p:nvPr>
            <p:extLst>
              <p:ext uri="{D42A27DB-BD31-4B8C-83A1-F6EECF244321}">
                <p14:modId xmlns:p14="http://schemas.microsoft.com/office/powerpoint/2010/main" val="2483592880"/>
              </p:ext>
            </p:extLst>
          </p:nvPr>
        </p:nvGraphicFramePr>
        <p:xfrm>
          <a:off x="9980878" y="3133874"/>
          <a:ext cx="1771740" cy="457200"/>
        </p:xfrm>
        <a:graphic>
          <a:graphicData uri="http://schemas.openxmlformats.org/drawingml/2006/table">
            <a:tbl>
              <a:tblPr firstRow="1" bandRow="1">
                <a:tableStyleId>{5C22544A-7EE6-4342-B048-85BDC9FD1C3A}</a:tableStyleId>
              </a:tblPr>
              <a:tblGrid>
                <a:gridCol w="442935">
                  <a:extLst>
                    <a:ext uri="{9D8B030D-6E8A-4147-A177-3AD203B41FA5}">
                      <a16:colId xmlns:a16="http://schemas.microsoft.com/office/drawing/2014/main" val="403528428"/>
                    </a:ext>
                  </a:extLst>
                </a:gridCol>
                <a:gridCol w="442935">
                  <a:extLst>
                    <a:ext uri="{9D8B030D-6E8A-4147-A177-3AD203B41FA5}">
                      <a16:colId xmlns:a16="http://schemas.microsoft.com/office/drawing/2014/main" val="4085459893"/>
                    </a:ext>
                  </a:extLst>
                </a:gridCol>
                <a:gridCol w="442935">
                  <a:extLst>
                    <a:ext uri="{9D8B030D-6E8A-4147-A177-3AD203B41FA5}">
                      <a16:colId xmlns:a16="http://schemas.microsoft.com/office/drawing/2014/main" val="2405068821"/>
                    </a:ext>
                  </a:extLst>
                </a:gridCol>
                <a:gridCol w="442935">
                  <a:extLst>
                    <a:ext uri="{9D8B030D-6E8A-4147-A177-3AD203B41FA5}">
                      <a16:colId xmlns:a16="http://schemas.microsoft.com/office/drawing/2014/main" val="1042887424"/>
                    </a:ext>
                  </a:extLst>
                </a:gridCol>
              </a:tblGrid>
              <a:tr h="0">
                <a:tc>
                  <a:txBody>
                    <a:bodyPr/>
                    <a:lstStyle/>
                    <a:p>
                      <a:pPr algn="ctr"/>
                      <a:r>
                        <a:rPr lang="en-US" sz="800">
                          <a:solidFill>
                            <a:schemeClr val="tx1"/>
                          </a:solidFill>
                          <a:latin typeface="Verlag Light" pitchFamily="50" charset="0"/>
                        </a:rPr>
                        <a:t>White </a:t>
                      </a:r>
                    </a:p>
                  </a:txBody>
                  <a:tcPr>
                    <a:lnL w="3175" cap="flat" cmpd="sng" algn="ctr">
                      <a:solidFill>
                        <a:schemeClr val="bg1">
                          <a:lumMod val="50000"/>
                        </a:schemeClr>
                      </a:solidFill>
                      <a:prstDash val="solid"/>
                      <a:round/>
                      <a:headEnd type="none" w="med" len="med"/>
                      <a:tailEnd type="none" w="med" len="med"/>
                    </a:lnL>
                    <a:lnR w="12700" cmpd="sng">
                      <a:noFill/>
                    </a:lnR>
                    <a:lnT w="31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800">
                          <a:solidFill>
                            <a:schemeClr val="tx1"/>
                          </a:solidFill>
                          <a:latin typeface="Verlag Light" pitchFamily="50" charset="0"/>
                        </a:rPr>
                        <a:t>Black</a:t>
                      </a:r>
                    </a:p>
                  </a:txBody>
                  <a:tcPr>
                    <a:lnL w="12700" cmpd="sng">
                      <a:noFill/>
                    </a:lnL>
                    <a:lnR w="12700" cmpd="sng">
                      <a:noFill/>
                    </a:lnR>
                    <a:lnT w="31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800">
                          <a:solidFill>
                            <a:schemeClr val="tx1"/>
                          </a:solidFill>
                          <a:latin typeface="Verlag Light" pitchFamily="50" charset="0"/>
                        </a:rPr>
                        <a:t>Latinx</a:t>
                      </a:r>
                    </a:p>
                  </a:txBody>
                  <a:tcPr>
                    <a:lnL w="12700" cmpd="sng">
                      <a:noFill/>
                    </a:lnL>
                    <a:lnR w="12700" cmpd="sng">
                      <a:noFill/>
                    </a:lnR>
                    <a:lnT w="31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800">
                          <a:solidFill>
                            <a:schemeClr val="tx1"/>
                          </a:solidFill>
                          <a:latin typeface="Verlag Light" pitchFamily="50" charset="0"/>
                        </a:rPr>
                        <a:t>Asian</a:t>
                      </a:r>
                    </a:p>
                  </a:txBody>
                  <a:tcPr>
                    <a:lnL w="12700" cmpd="sng">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2173034"/>
                  </a:ext>
                </a:extLst>
              </a:tr>
              <a:tr h="0">
                <a:tc>
                  <a:txBody>
                    <a:bodyPr/>
                    <a:lstStyle/>
                    <a:p>
                      <a:pPr algn="ctr"/>
                      <a:r>
                        <a:rPr lang="en-US" sz="1000" b="0">
                          <a:solidFill>
                            <a:schemeClr val="tx1"/>
                          </a:solidFill>
                          <a:latin typeface="Verlag Light" pitchFamily="50" charset="0"/>
                        </a:rPr>
                        <a:t>63%</a:t>
                      </a:r>
                    </a:p>
                  </a:txBody>
                  <a:tcPr>
                    <a:lnL w="3175" cap="flat" cmpd="sng" algn="ctr">
                      <a:solidFill>
                        <a:schemeClr val="bg1">
                          <a:lumMod val="50000"/>
                        </a:schemeClr>
                      </a:solidFill>
                      <a:prstDash val="solid"/>
                      <a:round/>
                      <a:headEnd type="none" w="med" len="med"/>
                      <a:tailEnd type="none" w="med" len="med"/>
                    </a:lnL>
                    <a:lnR w="12700" cmpd="sng">
                      <a:noFill/>
                    </a:lnR>
                    <a:lnT w="381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DE2F6"/>
                    </a:solidFill>
                  </a:tcPr>
                </a:tc>
                <a:tc>
                  <a:txBody>
                    <a:bodyPr/>
                    <a:lstStyle/>
                    <a:p>
                      <a:pPr marL="0" algn="ctr" defTabSz="914400" rtl="0" eaLnBrk="1" latinLnBrk="0" hangingPunct="1"/>
                      <a:r>
                        <a:rPr lang="en-US" sz="1000" b="0" kern="1200">
                          <a:solidFill>
                            <a:schemeClr val="tx1"/>
                          </a:solidFill>
                          <a:latin typeface="Verlag Light" pitchFamily="50" charset="0"/>
                          <a:ea typeface="+mn-ea"/>
                          <a:cs typeface="+mn-cs"/>
                        </a:rPr>
                        <a:t>78%</a:t>
                      </a:r>
                    </a:p>
                  </a:txBody>
                  <a:tcPr>
                    <a:lnL w="12700" cmpd="sng">
                      <a:noFill/>
                    </a:lnL>
                    <a:lnR w="12700" cmpd="sng">
                      <a:noFill/>
                    </a:lnR>
                    <a:lnT w="381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2F0D9"/>
                    </a:solidFill>
                  </a:tcPr>
                </a:tc>
                <a:tc>
                  <a:txBody>
                    <a:bodyPr/>
                    <a:lstStyle/>
                    <a:p>
                      <a:pPr algn="ctr"/>
                      <a:r>
                        <a:rPr lang="en-US" sz="1000" b="0">
                          <a:solidFill>
                            <a:schemeClr val="tx1"/>
                          </a:solidFill>
                          <a:latin typeface="Verlag Light" pitchFamily="50" charset="0"/>
                        </a:rPr>
                        <a:t>68%</a:t>
                      </a:r>
                    </a:p>
                  </a:txBody>
                  <a:tcPr>
                    <a:lnL w="12700" cmpd="sng">
                      <a:noFill/>
                    </a:lnL>
                    <a:lnR w="12700" cmpd="sng">
                      <a:noFill/>
                    </a:lnR>
                    <a:lnT w="381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DE2F6"/>
                    </a:solidFill>
                  </a:tcPr>
                </a:tc>
                <a:tc>
                  <a:txBody>
                    <a:bodyPr/>
                    <a:lstStyle/>
                    <a:p>
                      <a:pPr algn="ctr"/>
                      <a:r>
                        <a:rPr lang="en-US" sz="1000" b="0">
                          <a:solidFill>
                            <a:schemeClr val="tx1"/>
                          </a:solidFill>
                          <a:latin typeface="Verlag Light" pitchFamily="50" charset="0"/>
                        </a:rPr>
                        <a:t>76%</a:t>
                      </a:r>
                    </a:p>
                  </a:txBody>
                  <a:tcPr>
                    <a:lnL w="12700" cmpd="sng">
                      <a:noFill/>
                    </a:lnL>
                    <a:lnR w="3175" cap="flat" cmpd="sng" algn="ctr">
                      <a:solidFill>
                        <a:schemeClr val="bg1">
                          <a:lumMod val="50000"/>
                        </a:schemeClr>
                      </a:solidFill>
                      <a:prstDash val="solid"/>
                      <a:round/>
                      <a:headEnd type="none" w="med" len="med"/>
                      <a:tailEnd type="none" w="med" len="med"/>
                    </a:lnR>
                    <a:lnT w="381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2F0D9"/>
                    </a:solidFill>
                  </a:tcPr>
                </a:tc>
                <a:extLst>
                  <a:ext uri="{0D108BD9-81ED-4DB2-BD59-A6C34878D82A}">
                    <a16:rowId xmlns:a16="http://schemas.microsoft.com/office/drawing/2014/main" val="492503878"/>
                  </a:ext>
                </a:extLst>
              </a:tr>
            </a:tbl>
          </a:graphicData>
        </a:graphic>
      </p:graphicFrame>
      <p:sp>
        <p:nvSpPr>
          <p:cNvPr id="12" name="Right Brace 11">
            <a:extLst>
              <a:ext uri="{FF2B5EF4-FFF2-40B4-BE49-F238E27FC236}">
                <a16:creationId xmlns:a16="http://schemas.microsoft.com/office/drawing/2014/main" id="{242A360B-2AB4-60AE-89F2-260B64F4D8AC}"/>
              </a:ext>
            </a:extLst>
          </p:cNvPr>
          <p:cNvSpPr>
            <a:spLocks noChangeAspect="1"/>
          </p:cNvSpPr>
          <p:nvPr/>
        </p:nvSpPr>
        <p:spPr>
          <a:xfrm rot="10800000" flipV="1">
            <a:off x="2178295" y="3959759"/>
            <a:ext cx="419989" cy="1092100"/>
          </a:xfrm>
          <a:prstGeom prst="rightBrace">
            <a:avLst>
              <a:gd name="adj1" fmla="val 191902"/>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EB6608D0-2CB5-4D71-AAAC-F1CADFD84F7F}"/>
              </a:ext>
            </a:extLst>
          </p:cNvPr>
          <p:cNvSpPr txBox="1"/>
          <p:nvPr/>
        </p:nvSpPr>
        <p:spPr>
          <a:xfrm>
            <a:off x="3482969" y="1625310"/>
            <a:ext cx="5226062"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A0A0A"/>
                </a:solidFill>
                <a:effectLst/>
                <a:uLnTx/>
                <a:uFillTx/>
                <a:latin typeface="Verlag Bold" pitchFamily="50" charset="0"/>
                <a:ea typeface="+mn-ea"/>
                <a:cs typeface="+mn-cs"/>
              </a:rPr>
              <a:t>JOB SATISFACTION AND FIT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0A0A0A"/>
                </a:solidFill>
                <a:effectLst/>
                <a:uLnTx/>
                <a:uFillTx/>
                <a:latin typeface="Verlag Light"/>
                <a:ea typeface="+mn-ea"/>
                <a:cs typeface="+mn-cs"/>
              </a:rPr>
              <a:t>(Shown % Bottom 2 Dissatisfied; Top 2 Agree, Among Employed Americans and Employers) </a:t>
            </a:r>
            <a:endParaRPr kumimoji="0" lang="en-US" sz="140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14" name="TextBox 13">
            <a:extLst>
              <a:ext uri="{FF2B5EF4-FFF2-40B4-BE49-F238E27FC236}">
                <a16:creationId xmlns:a16="http://schemas.microsoft.com/office/drawing/2014/main" id="{5B7AD7D3-35E3-4191-9E84-5991F78F39BD}"/>
              </a:ext>
            </a:extLst>
          </p:cNvPr>
          <p:cNvSpPr txBox="1"/>
          <p:nvPr/>
        </p:nvSpPr>
        <p:spPr>
          <a:xfrm>
            <a:off x="109838" y="5925634"/>
            <a:ext cx="5986162" cy="369332"/>
          </a:xfrm>
          <a:prstGeom prst="rect">
            <a:avLst/>
          </a:prstGeom>
        </p:spPr>
        <p:txBody>
          <a:bodyPr wrap="square">
            <a:spAutoFit/>
          </a:bodyPr>
          <a:lstStyle>
            <a:defPPr>
              <a:defRPr lang="en-US"/>
            </a:defPPr>
            <a:lvl1pPr lvl="0" algn="ctr">
              <a:defRPr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Verlag Light" pitchFamily="50" charset="0"/>
                <a:ea typeface="+mn-ea"/>
                <a:cs typeface="Avenir" panose="020B0604020202020204" charset="0"/>
              </a:rPr>
              <a:t>* Significant wave-over-wave differences indicated by </a:t>
            </a:r>
            <a:r>
              <a:rPr kumimoji="0" lang="en-US" sz="900" b="1" i="0" u="none" strike="noStrike" kern="1200" cap="none" spc="0" normalizeH="0" baseline="0" noProof="0" dirty="0">
                <a:ln>
                  <a:noFill/>
                </a:ln>
                <a:solidFill>
                  <a:srgbClr val="7030A0"/>
                </a:solidFill>
                <a:effectLst/>
                <a:uLnTx/>
                <a:uFillTx/>
                <a:latin typeface="Verlag Light" pitchFamily="50" charset="0"/>
                <a:ea typeface="+mn-ea"/>
                <a:cs typeface="Avenir" panose="020B0604020202020204" charset="0"/>
              </a:rPr>
              <a:t>purple (decrease)</a:t>
            </a:r>
            <a:r>
              <a:rPr kumimoji="0" lang="en-US" sz="900" b="1" i="0" u="none" strike="noStrike" kern="1200" cap="none" spc="0" normalizeH="0" baseline="0" noProof="0" dirty="0">
                <a:ln>
                  <a:noFill/>
                </a:ln>
                <a:solidFill>
                  <a:srgbClr val="FF0000"/>
                </a:solidFill>
                <a:effectLst/>
                <a:uLnTx/>
                <a:uFillTx/>
                <a:latin typeface="Verlag Light" pitchFamily="50" charset="0"/>
                <a:ea typeface="+mn-ea"/>
                <a:cs typeface="Avenir" panose="020B0604020202020204" charset="0"/>
              </a:rPr>
              <a:t> </a:t>
            </a:r>
            <a:r>
              <a:rPr kumimoji="0" lang="en-US" sz="900" b="0" i="0" u="none" strike="noStrike" kern="1200" cap="none" spc="0" normalizeH="0" baseline="0" noProof="0" dirty="0">
                <a:ln>
                  <a:noFill/>
                </a:ln>
                <a:solidFill>
                  <a:prstClr val="black"/>
                </a:solidFill>
                <a:effectLst/>
                <a:uLnTx/>
                <a:uFillTx/>
                <a:latin typeface="Verlag Light" pitchFamily="50" charset="0"/>
                <a:ea typeface="+mn-ea"/>
                <a:cs typeface="Avenir" panose="020B0604020202020204" charset="0"/>
              </a:rPr>
              <a:t>or</a:t>
            </a:r>
            <a:r>
              <a:rPr kumimoji="0" lang="en-US" sz="900" b="1" i="0" u="none" strike="noStrike" kern="1200" cap="none" spc="0" normalizeH="0" baseline="0" noProof="0" dirty="0">
                <a:ln>
                  <a:noFill/>
                </a:ln>
                <a:solidFill>
                  <a:srgbClr val="FF0000"/>
                </a:solidFill>
                <a:effectLst/>
                <a:uLnTx/>
                <a:uFillTx/>
                <a:latin typeface="Verlag Light" pitchFamily="50" charset="0"/>
                <a:ea typeface="+mn-ea"/>
                <a:cs typeface="Avenir" panose="020B0604020202020204" charset="0"/>
              </a:rPr>
              <a:t> </a:t>
            </a:r>
            <a:r>
              <a:rPr kumimoji="0" lang="en-US" sz="900" b="1" i="0" u="none" strike="noStrike" kern="1200" cap="none" spc="0" normalizeH="0" baseline="0" noProof="0" dirty="0">
                <a:ln>
                  <a:noFill/>
                </a:ln>
                <a:solidFill>
                  <a:srgbClr val="70AD47">
                    <a:lumMod val="75000"/>
                  </a:srgbClr>
                </a:solidFill>
                <a:effectLst/>
                <a:uLnTx/>
                <a:uFillTx/>
                <a:latin typeface="Verlag Light" pitchFamily="50" charset="0"/>
                <a:ea typeface="+mn-ea"/>
                <a:cs typeface="Avenir" panose="020B0604020202020204" charset="0"/>
              </a:rPr>
              <a:t>green (increase)</a:t>
            </a:r>
            <a:r>
              <a:rPr kumimoji="0" lang="en-US" sz="900" b="1" i="0" u="none" strike="noStrike" kern="1200" cap="none" spc="0" normalizeH="0" baseline="0" noProof="0" dirty="0">
                <a:ln>
                  <a:noFill/>
                </a:ln>
                <a:solidFill>
                  <a:srgbClr val="000000"/>
                </a:solidFill>
                <a:effectLst/>
                <a:uLnTx/>
                <a:uFillTx/>
                <a:latin typeface="Verlag Light" pitchFamily="50" charset="0"/>
                <a:ea typeface="+mn-ea"/>
                <a:cs typeface="Avenir" panose="020B0604020202020204" charset="0"/>
              </a:rPr>
              <a:t> </a:t>
            </a:r>
            <a:r>
              <a:rPr kumimoji="0" lang="en-US" sz="900" b="0" i="0" u="none" strike="noStrike" kern="1200" cap="none" spc="0" normalizeH="0" baseline="0" noProof="0" dirty="0">
                <a:ln>
                  <a:noFill/>
                </a:ln>
                <a:solidFill>
                  <a:srgbClr val="000000"/>
                </a:solidFill>
                <a:effectLst/>
                <a:uLnTx/>
                <a:uFillTx/>
                <a:latin typeface="Verlag Light" pitchFamily="50" charset="0"/>
                <a:ea typeface="+mn-ea"/>
                <a:cs typeface="Avenir" panose="020B0604020202020204" charset="0"/>
              </a:rPr>
              <a:t>text;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highlight>
                  <a:srgbClr val="EDE2F6"/>
                </a:highlight>
                <a:uLnTx/>
                <a:uFillTx/>
                <a:latin typeface="Verlag Light" pitchFamily="50" charset="0"/>
                <a:ea typeface="+mn-ea"/>
                <a:cs typeface="Avenir" panose="020B0604020202020204" charset="0"/>
              </a:rPr>
              <a:t>Purple shading </a:t>
            </a:r>
            <a:r>
              <a:rPr kumimoji="0" lang="en-US" sz="900" b="0" i="0" u="none" strike="noStrike" kern="1200" cap="none" spc="0" normalizeH="0" baseline="0" noProof="0" dirty="0">
                <a:ln>
                  <a:noFill/>
                </a:ln>
                <a:solidFill>
                  <a:srgbClr val="000000"/>
                </a:solidFill>
                <a:effectLst/>
                <a:uLnTx/>
                <a:uFillTx/>
                <a:latin typeface="Verlag Light" pitchFamily="50" charset="0"/>
                <a:ea typeface="+mn-ea"/>
                <a:cs typeface="Avenir" panose="020B0604020202020204" charset="0"/>
              </a:rPr>
              <a:t>indicates group is significantly less likely whereas </a:t>
            </a:r>
            <a:r>
              <a:rPr kumimoji="0" lang="en-US" sz="900" b="0" i="0" u="none" strike="noStrike" kern="1200" cap="none" spc="0" normalizeH="0" baseline="0" noProof="0" dirty="0">
                <a:ln>
                  <a:noFill/>
                </a:ln>
                <a:solidFill>
                  <a:srgbClr val="000000"/>
                </a:solidFill>
                <a:effectLst/>
                <a:highlight>
                  <a:srgbClr val="E2F0D9"/>
                </a:highlight>
                <a:uLnTx/>
                <a:uFillTx/>
                <a:latin typeface="Verlag Light" pitchFamily="50" charset="0"/>
                <a:ea typeface="+mn-ea"/>
                <a:cs typeface="Avenir" panose="020B0604020202020204" charset="0"/>
              </a:rPr>
              <a:t>green shading </a:t>
            </a:r>
            <a:r>
              <a:rPr kumimoji="0" lang="en-US" sz="900" b="0" i="0" u="none" strike="noStrike" kern="1200" cap="none" spc="0" normalizeH="0" baseline="0" noProof="0" dirty="0">
                <a:ln>
                  <a:noFill/>
                </a:ln>
                <a:solidFill>
                  <a:srgbClr val="000000"/>
                </a:solidFill>
                <a:effectLst/>
                <a:uLnTx/>
                <a:uFillTx/>
                <a:latin typeface="Verlag Light" pitchFamily="50" charset="0"/>
                <a:ea typeface="+mn-ea"/>
                <a:cs typeface="Avenir" panose="020B0604020202020204" charset="0"/>
              </a:rPr>
              <a:t>indicates group is significantly more likely.</a:t>
            </a:r>
            <a:endParaRPr kumimoji="0" lang="en-US" sz="900" b="1" i="0" u="none" strike="noStrike" kern="1200" cap="none" spc="0" normalizeH="0" baseline="0" noProof="0" dirty="0">
              <a:ln>
                <a:noFill/>
              </a:ln>
              <a:solidFill>
                <a:srgbClr val="000000"/>
              </a:solidFill>
              <a:effectLst/>
              <a:uLnTx/>
              <a:uFillTx/>
              <a:latin typeface="Verlag Light" pitchFamily="50" charset="0"/>
              <a:ea typeface="+mn-ea"/>
              <a:cs typeface="Avenir" panose="020B0604020202020204" charset="0"/>
            </a:endParaRPr>
          </a:p>
        </p:txBody>
      </p:sp>
      <p:grpSp>
        <p:nvGrpSpPr>
          <p:cNvPr id="13" name="Group 12">
            <a:extLst>
              <a:ext uri="{FF2B5EF4-FFF2-40B4-BE49-F238E27FC236}">
                <a16:creationId xmlns:a16="http://schemas.microsoft.com/office/drawing/2014/main" id="{1350ED2F-7688-F842-A575-0589FB184F06}"/>
              </a:ext>
            </a:extLst>
          </p:cNvPr>
          <p:cNvGrpSpPr/>
          <p:nvPr/>
        </p:nvGrpSpPr>
        <p:grpSpPr>
          <a:xfrm>
            <a:off x="6649033" y="2704901"/>
            <a:ext cx="3387076" cy="2002405"/>
            <a:chOff x="6032528" y="2499921"/>
            <a:chExt cx="3387076" cy="2002405"/>
          </a:xfrm>
        </p:grpSpPr>
        <p:sp>
          <p:nvSpPr>
            <p:cNvPr id="4" name="Text Placeholder 13">
              <a:extLst>
                <a:ext uri="{FF2B5EF4-FFF2-40B4-BE49-F238E27FC236}">
                  <a16:creationId xmlns:a16="http://schemas.microsoft.com/office/drawing/2014/main" id="{E9B622D3-297F-4484-1AD4-021088160C57}"/>
                </a:ext>
              </a:extLst>
            </p:cNvPr>
            <p:cNvSpPr txBox="1">
              <a:spLocks/>
            </p:cNvSpPr>
            <p:nvPr/>
          </p:nvSpPr>
          <p:spPr>
            <a:xfrm>
              <a:off x="6658195" y="2499921"/>
              <a:ext cx="2135743" cy="1208901"/>
            </a:xfrm>
            <a:prstGeom prst="rect">
              <a:avLst/>
            </a:prstGeom>
          </p:spPr>
          <p:txBody>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algn="ctr"/>
              <a:r>
                <a:rPr lang="en-US" sz="7200">
                  <a:solidFill>
                    <a:srgbClr val="DE3518"/>
                  </a:solidFill>
                  <a:latin typeface="Verlag Black" panose="02000000000000000000" pitchFamily="50" charset="0"/>
                </a:rPr>
                <a:t>66%</a:t>
              </a:r>
            </a:p>
          </p:txBody>
        </p:sp>
        <p:sp>
          <p:nvSpPr>
            <p:cNvPr id="5" name="TextBox 4">
              <a:extLst>
                <a:ext uri="{FF2B5EF4-FFF2-40B4-BE49-F238E27FC236}">
                  <a16:creationId xmlns:a16="http://schemas.microsoft.com/office/drawing/2014/main" id="{FB096CEF-2C99-BAFD-223B-920D006224B3}"/>
                </a:ext>
              </a:extLst>
            </p:cNvPr>
            <p:cNvSpPr txBox="1"/>
            <p:nvPr/>
          </p:nvSpPr>
          <p:spPr>
            <a:xfrm>
              <a:off x="6032528" y="3671329"/>
              <a:ext cx="3387076" cy="830997"/>
            </a:xfrm>
            <a:prstGeom prst="rect">
              <a:avLst/>
            </a:prstGeom>
            <a:noFill/>
          </p:spPr>
          <p:txBody>
            <a:bodyPr wrap="square" rtlCol="0">
              <a:spAutoFit/>
            </a:bodyPr>
            <a:lstStyle/>
            <a:p>
              <a:pPr algn="ctr"/>
              <a:r>
                <a:rPr lang="en-US" sz="1600">
                  <a:latin typeface="Verlag Light" pitchFamily="50" charset="0"/>
                </a:rPr>
                <a:t>Of Workers believe </a:t>
              </a:r>
              <a:r>
                <a:rPr lang="en-US" sz="1600">
                  <a:latin typeface="Verlag Black" panose="02000000000000000000" pitchFamily="50" charset="0"/>
                </a:rPr>
                <a:t>there is a job out there that is a better fit for them </a:t>
              </a:r>
              <a:r>
                <a:rPr lang="en-US" sz="1600">
                  <a:latin typeface="Verlag Light" pitchFamily="50" charset="0"/>
                </a:rPr>
                <a:t>than their current job </a:t>
              </a:r>
              <a:endParaRPr lang="en-US" sz="1600" b="1" u="sng">
                <a:latin typeface="Verlag Light" pitchFamily="50" charset="0"/>
              </a:endParaRPr>
            </a:p>
          </p:txBody>
        </p:sp>
      </p:grpSp>
      <p:grpSp>
        <p:nvGrpSpPr>
          <p:cNvPr id="16" name="Group 15">
            <a:extLst>
              <a:ext uri="{FF2B5EF4-FFF2-40B4-BE49-F238E27FC236}">
                <a16:creationId xmlns:a16="http://schemas.microsoft.com/office/drawing/2014/main" id="{0A3378DE-C7EF-8104-3272-4B043D49841C}"/>
              </a:ext>
            </a:extLst>
          </p:cNvPr>
          <p:cNvGrpSpPr/>
          <p:nvPr/>
        </p:nvGrpSpPr>
        <p:grpSpPr>
          <a:xfrm>
            <a:off x="7768770" y="2586645"/>
            <a:ext cx="1147603" cy="247482"/>
            <a:chOff x="6862952" y="2916256"/>
            <a:chExt cx="1147603" cy="247482"/>
          </a:xfrm>
        </p:grpSpPr>
        <p:sp>
          <p:nvSpPr>
            <p:cNvPr id="17" name="TextBox 16">
              <a:extLst>
                <a:ext uri="{FF2B5EF4-FFF2-40B4-BE49-F238E27FC236}">
                  <a16:creationId xmlns:a16="http://schemas.microsoft.com/office/drawing/2014/main" id="{56021C60-32DC-3385-0ACA-0AF1F7A175A8}"/>
                </a:ext>
              </a:extLst>
            </p:cNvPr>
            <p:cNvSpPr txBox="1"/>
            <p:nvPr/>
          </p:nvSpPr>
          <p:spPr>
            <a:xfrm>
              <a:off x="6862952" y="2917517"/>
              <a:ext cx="1147603" cy="246221"/>
            </a:xfrm>
            <a:prstGeom prst="rect">
              <a:avLst/>
            </a:prstGeom>
            <a:noFill/>
            <a:ln>
              <a:solidFill>
                <a:srgbClr val="DE3518"/>
              </a:solidFill>
            </a:ln>
          </p:spPr>
          <p:txBody>
            <a:bodyPr wrap="square" rtlCol="0">
              <a:spAutoFit/>
            </a:bodyPr>
            <a:lstStyle/>
            <a:p>
              <a:pPr marL="0" indent="0">
                <a:buFont typeface="Arial" panose="020B0604020202020204" pitchFamily="34" charset="0"/>
                <a:buNone/>
              </a:pPr>
              <a:r>
                <a:rPr lang="en-US" sz="1000" u="none">
                  <a:latin typeface="Verlag Book" pitchFamily="50" charset="0"/>
                </a:rPr>
                <a:t>2022: 62%</a:t>
              </a:r>
            </a:p>
          </p:txBody>
        </p:sp>
        <p:sp>
          <p:nvSpPr>
            <p:cNvPr id="18" name="TextBox 17">
              <a:extLst>
                <a:ext uri="{FF2B5EF4-FFF2-40B4-BE49-F238E27FC236}">
                  <a16:creationId xmlns:a16="http://schemas.microsoft.com/office/drawing/2014/main" id="{27573521-2211-17A6-309B-A23409F5ECBB}"/>
                </a:ext>
              </a:extLst>
            </p:cNvPr>
            <p:cNvSpPr txBox="1"/>
            <p:nvPr/>
          </p:nvSpPr>
          <p:spPr>
            <a:xfrm>
              <a:off x="7411655" y="2916256"/>
              <a:ext cx="596900" cy="246221"/>
            </a:xfrm>
            <a:prstGeom prst="rect">
              <a:avLst/>
            </a:prstGeom>
            <a:noFill/>
          </p:spPr>
          <p:txBody>
            <a:bodyPr wrap="square">
              <a:spAutoFit/>
            </a:bodyPr>
            <a:lstStyle/>
            <a:p>
              <a:pPr marL="0" indent="0" algn="ctr">
                <a:buFont typeface="Arial" panose="020B0604020202020204" pitchFamily="34" charset="0"/>
                <a:buNone/>
              </a:pPr>
              <a:r>
                <a:rPr lang="en-US" sz="1000" b="1">
                  <a:latin typeface="Verlag Book" pitchFamily="50" charset="0"/>
                  <a:cs typeface="Arial" panose="020B0604020202020204" pitchFamily="34" charset="0"/>
                </a:rPr>
                <a:t>∆</a:t>
              </a:r>
              <a:r>
                <a:rPr lang="en-US" sz="1000">
                  <a:solidFill>
                    <a:srgbClr val="548235"/>
                  </a:solidFill>
                  <a:latin typeface="Verlag Light"/>
                  <a:cs typeface="Arial" panose="020B0604020202020204" pitchFamily="34" charset="0"/>
                </a:rPr>
                <a:t>+4</a:t>
              </a:r>
              <a:endParaRPr lang="en-US" sz="1000" u="none">
                <a:solidFill>
                  <a:srgbClr val="548235"/>
                </a:solidFill>
                <a:latin typeface="Verlag Light"/>
              </a:endParaRPr>
            </a:p>
          </p:txBody>
        </p:sp>
      </p:grpSp>
      <p:cxnSp>
        <p:nvCxnSpPr>
          <p:cNvPr id="19" name="Straight Connector 18">
            <a:extLst>
              <a:ext uri="{FF2B5EF4-FFF2-40B4-BE49-F238E27FC236}">
                <a16:creationId xmlns:a16="http://schemas.microsoft.com/office/drawing/2014/main" id="{21024F06-8B13-5EF4-458E-E797ED0CDB1E}"/>
              </a:ext>
            </a:extLst>
          </p:cNvPr>
          <p:cNvCxnSpPr>
            <a:cxnSpLocks/>
          </p:cNvCxnSpPr>
          <p:nvPr/>
        </p:nvCxnSpPr>
        <p:spPr>
          <a:xfrm>
            <a:off x="6134100" y="2478385"/>
            <a:ext cx="0" cy="338328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2768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1DFEF78-B7A8-65BD-AB8F-07A5500F0E03}"/>
              </a:ext>
            </a:extLst>
          </p:cNvPr>
          <p:cNvCxnSpPr>
            <a:cxnSpLocks/>
          </p:cNvCxnSpPr>
          <p:nvPr/>
        </p:nvCxnSpPr>
        <p:spPr>
          <a:xfrm flipH="1">
            <a:off x="623460" y="412866"/>
            <a:ext cx="20116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2D26923-2C7C-2BF6-5B3C-459889D6F3EB}"/>
              </a:ext>
            </a:extLst>
          </p:cNvPr>
          <p:cNvSpPr txBox="1"/>
          <p:nvPr/>
        </p:nvSpPr>
        <p:spPr>
          <a:xfrm>
            <a:off x="110262" y="6308079"/>
            <a:ext cx="987193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646464"/>
                </a:solidFill>
                <a:effectLst/>
                <a:uLnTx/>
                <a:uFillTx/>
                <a:latin typeface="Verlag Light"/>
                <a:ea typeface="+mn-ea"/>
                <a:cs typeface="Arial Black" panose="020B0604020202020204" pitchFamily="34" charset="0"/>
              </a:rPr>
              <a:t>Q107: Do you feel like you have the ability to advance in your career at your current job? Base: Among those employed: Total Workforce n=4131, Women n=1883, Men n=2243, Gen Z n=519, Millennial n=1504, Gen X n=1404, Boomer n=682, White n=2586, Black n=315, Latinx n=918, Under $50k n=1664, </a:t>
            </a:r>
            <a:r>
              <a:rPr lang="en-US" sz="800" dirty="0">
                <a:solidFill>
                  <a:srgbClr val="646464"/>
                </a:solidFill>
                <a:latin typeface="Verlag Light"/>
                <a:cs typeface="Arial Black" panose="020B0604020202020204" pitchFamily="34" charset="0"/>
              </a:rPr>
              <a:t>$100,000-$149,999 n=613, $150,000+ n=347. Q108: To what extent do you agree or disagree with the following statements based on this phrase: "When considering 2022, I feel...“</a:t>
            </a:r>
            <a:r>
              <a:rPr kumimoji="0" lang="en-US" sz="800" b="0" i="0" u="none" strike="noStrike" kern="1200" cap="none" spc="0" normalizeH="0" baseline="0" noProof="0" dirty="0">
                <a:ln>
                  <a:noFill/>
                </a:ln>
                <a:solidFill>
                  <a:srgbClr val="646464"/>
                </a:solidFill>
                <a:effectLst/>
                <a:uLnTx/>
                <a:uFillTx/>
                <a:latin typeface="Verlag Light"/>
                <a:ea typeface="+mn-ea"/>
                <a:cs typeface="Arial Black" panose="020B0604020202020204" pitchFamily="34" charset="0"/>
              </a:rPr>
              <a:t>Base: Among those employed: Total Workforce n=4131, Under $50k n=1664, </a:t>
            </a:r>
            <a:r>
              <a:rPr lang="en-US" sz="800" dirty="0">
                <a:solidFill>
                  <a:srgbClr val="646464"/>
                </a:solidFill>
                <a:latin typeface="Verlag Light"/>
                <a:cs typeface="Arial Black" panose="020B0604020202020204" pitchFamily="34" charset="0"/>
              </a:rPr>
              <a:t>$100,000-$149,999 n=613, $150,000+ n=347.</a:t>
            </a:r>
            <a:endParaRPr kumimoji="0" lang="en-US" sz="800" b="0" i="0" u="none" strike="noStrike" kern="1200" cap="none" spc="0" normalizeH="0" baseline="0" noProof="0" dirty="0">
              <a:ln>
                <a:noFill/>
              </a:ln>
              <a:solidFill>
                <a:srgbClr val="646464"/>
              </a:solidFill>
              <a:effectLst/>
              <a:uLnTx/>
              <a:uFillTx/>
              <a:latin typeface="Verlag Light"/>
              <a:ea typeface="+mn-ea"/>
              <a:cs typeface="Arial Black" panose="020B0604020202020204" pitchFamily="34" charset="0"/>
            </a:endParaRPr>
          </a:p>
        </p:txBody>
      </p:sp>
      <p:sp>
        <p:nvSpPr>
          <p:cNvPr id="40" name="Slide Number Placeholder 1">
            <a:extLst>
              <a:ext uri="{FF2B5EF4-FFF2-40B4-BE49-F238E27FC236}">
                <a16:creationId xmlns:a16="http://schemas.microsoft.com/office/drawing/2014/main" id="{527D1891-F158-B1B5-EE9B-23F520CDA7A2}"/>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F56903-2479-43A9-9EFE-2B78A4D60BF9}" type="slidenum">
              <a:rPr kumimoji="0" lang="en-US" sz="900" b="0" i="0" u="none" strike="noStrike" kern="1200" cap="none" spc="0" normalizeH="0" baseline="0" noProof="0" smtClean="0">
                <a:ln>
                  <a:noFill/>
                </a:ln>
                <a:solidFill>
                  <a:srgbClr val="0A0A0A"/>
                </a:solidFill>
                <a:effectLst/>
                <a:uLnTx/>
                <a:uFillTx/>
                <a:latin typeface="Verlag Bold"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a:ln>
                <a:noFill/>
              </a:ln>
              <a:solidFill>
                <a:srgbClr val="0A0A0A"/>
              </a:solidFill>
              <a:effectLst/>
              <a:uLnTx/>
              <a:uFillTx/>
              <a:latin typeface="Verlag Bold" pitchFamily="50" charset="0"/>
              <a:ea typeface="+mn-ea"/>
              <a:cs typeface="+mn-cs"/>
            </a:endParaRPr>
          </a:p>
        </p:txBody>
      </p:sp>
      <p:sp>
        <p:nvSpPr>
          <p:cNvPr id="41" name="TextBox 40">
            <a:extLst>
              <a:ext uri="{FF2B5EF4-FFF2-40B4-BE49-F238E27FC236}">
                <a16:creationId xmlns:a16="http://schemas.microsoft.com/office/drawing/2014/main" id="{D7CE62F4-8FFB-1E50-8A20-6D859895F1A5}"/>
              </a:ext>
            </a:extLst>
          </p:cNvPr>
          <p:cNvSpPr txBox="1"/>
          <p:nvPr/>
        </p:nvSpPr>
        <p:spPr>
          <a:xfrm>
            <a:off x="502268" y="538233"/>
            <a:ext cx="11357500" cy="830997"/>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50" normalizeH="0" baseline="0" noProof="0">
                <a:ln>
                  <a:noFill/>
                </a:ln>
                <a:solidFill>
                  <a:srgbClr val="0A0A0A"/>
                </a:solidFill>
                <a:effectLst/>
                <a:uLnTx/>
                <a:uFillTx/>
                <a:latin typeface="Verlag Black"/>
                <a:ea typeface="+mn-ea"/>
                <a:cs typeface="+mn-cs"/>
              </a:rPr>
              <a:t>OVER A THIRD OF WORKERS SAY THEY DO NOT FEEL LIKE THEY HAVE THE ABILITY TO ADVANCE</a:t>
            </a:r>
          </a:p>
        </p:txBody>
      </p:sp>
      <p:sp>
        <p:nvSpPr>
          <p:cNvPr id="25" name="TextBox 24">
            <a:extLst>
              <a:ext uri="{FF2B5EF4-FFF2-40B4-BE49-F238E27FC236}">
                <a16:creationId xmlns:a16="http://schemas.microsoft.com/office/drawing/2014/main" id="{B5A0E279-93E2-772E-2585-F34D3B72AEC8}"/>
              </a:ext>
            </a:extLst>
          </p:cNvPr>
          <p:cNvSpPr txBox="1"/>
          <p:nvPr/>
        </p:nvSpPr>
        <p:spPr>
          <a:xfrm>
            <a:off x="3901941" y="1687814"/>
            <a:ext cx="4388118"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0A0A0A"/>
                </a:solidFill>
                <a:latin typeface="Verlag Bold" pitchFamily="50" charset="0"/>
              </a:rPr>
              <a:t>CAREER ADVANCEMENT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0A0A0A"/>
                </a:solidFill>
                <a:effectLst/>
                <a:uLnTx/>
                <a:uFillTx/>
                <a:latin typeface="Verlag Light"/>
                <a:ea typeface="+mn-ea"/>
                <a:cs typeface="+mn-cs"/>
              </a:rPr>
              <a:t>(Shown % </a:t>
            </a:r>
            <a:r>
              <a:rPr lang="en-US" sz="1100" i="1">
                <a:solidFill>
                  <a:srgbClr val="0A0A0A"/>
                </a:solidFill>
                <a:latin typeface="Verlag Light"/>
              </a:rPr>
              <a:t>Selected, % Bottom 2 Disagree, Among Employed Americans) </a:t>
            </a:r>
            <a:endParaRPr lang="en-US" sz="1400">
              <a:latin typeface="+mj-lt"/>
            </a:endParaRPr>
          </a:p>
        </p:txBody>
      </p:sp>
      <p:sp>
        <p:nvSpPr>
          <p:cNvPr id="26" name="Text Placeholder 13">
            <a:extLst>
              <a:ext uri="{FF2B5EF4-FFF2-40B4-BE49-F238E27FC236}">
                <a16:creationId xmlns:a16="http://schemas.microsoft.com/office/drawing/2014/main" id="{4E14AFA5-D73D-A08B-732E-3A8B315AE35C}"/>
              </a:ext>
            </a:extLst>
          </p:cNvPr>
          <p:cNvSpPr txBox="1">
            <a:spLocks/>
          </p:cNvSpPr>
          <p:nvPr/>
        </p:nvSpPr>
        <p:spPr>
          <a:xfrm>
            <a:off x="2189679" y="2309883"/>
            <a:ext cx="2135743" cy="1208901"/>
          </a:xfrm>
          <a:prstGeom prst="rect">
            <a:avLst/>
          </a:prstGeom>
        </p:spPr>
        <p:txBody>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algn="ctr"/>
            <a:r>
              <a:rPr lang="en-US" sz="7200">
                <a:solidFill>
                  <a:srgbClr val="DE3518"/>
                </a:solidFill>
                <a:latin typeface="Verlag Black" panose="02000000000000000000" pitchFamily="50" charset="0"/>
              </a:rPr>
              <a:t>38%</a:t>
            </a:r>
          </a:p>
        </p:txBody>
      </p:sp>
      <p:sp>
        <p:nvSpPr>
          <p:cNvPr id="27" name="TextBox 26">
            <a:extLst>
              <a:ext uri="{FF2B5EF4-FFF2-40B4-BE49-F238E27FC236}">
                <a16:creationId xmlns:a16="http://schemas.microsoft.com/office/drawing/2014/main" id="{7A9FB411-8340-E110-0FEB-8F6362CAEB7E}"/>
              </a:ext>
            </a:extLst>
          </p:cNvPr>
          <p:cNvSpPr txBox="1"/>
          <p:nvPr/>
        </p:nvSpPr>
        <p:spPr>
          <a:xfrm>
            <a:off x="1564012" y="3481291"/>
            <a:ext cx="3387076" cy="830997"/>
          </a:xfrm>
          <a:prstGeom prst="rect">
            <a:avLst/>
          </a:prstGeom>
          <a:noFill/>
        </p:spPr>
        <p:txBody>
          <a:bodyPr wrap="square" rtlCol="0">
            <a:spAutoFit/>
          </a:bodyPr>
          <a:lstStyle/>
          <a:p>
            <a:pPr algn="ctr"/>
            <a:r>
              <a:rPr lang="en-US" sz="1600">
                <a:latin typeface="Verlag Light" pitchFamily="50" charset="0"/>
              </a:rPr>
              <a:t>Of Workers say they </a:t>
            </a:r>
            <a:r>
              <a:rPr lang="en-US" sz="1600">
                <a:latin typeface="Verlag Black" panose="02000000000000000000" pitchFamily="50" charset="0"/>
              </a:rPr>
              <a:t>do not feel like they have the ability to advance in their career </a:t>
            </a:r>
            <a:r>
              <a:rPr lang="en-US" sz="1600">
                <a:latin typeface="Verlag Light" pitchFamily="50" charset="0"/>
              </a:rPr>
              <a:t>at their current job</a:t>
            </a:r>
            <a:endParaRPr lang="en-US" sz="1600" b="1" u="sng">
              <a:latin typeface="Verlag Black" panose="02000000000000000000" pitchFamily="50" charset="0"/>
            </a:endParaRPr>
          </a:p>
        </p:txBody>
      </p:sp>
      <p:sp>
        <p:nvSpPr>
          <p:cNvPr id="28" name="TextBox 27">
            <a:extLst>
              <a:ext uri="{FF2B5EF4-FFF2-40B4-BE49-F238E27FC236}">
                <a16:creationId xmlns:a16="http://schemas.microsoft.com/office/drawing/2014/main" id="{54F8EF39-B017-39BF-CF7D-1445CA083F82}"/>
              </a:ext>
            </a:extLst>
          </p:cNvPr>
          <p:cNvSpPr txBox="1"/>
          <p:nvPr/>
        </p:nvSpPr>
        <p:spPr>
          <a:xfrm>
            <a:off x="1337310" y="4531549"/>
            <a:ext cx="3840480" cy="1277273"/>
          </a:xfrm>
          <a:prstGeom prst="rect">
            <a:avLst/>
          </a:prstGeom>
          <a:noFill/>
          <a:ln>
            <a:solidFill>
              <a:srgbClr val="C00000"/>
            </a:solidFill>
          </a:ln>
        </p:spPr>
        <p:txBody>
          <a:bodyPr wrap="square" rtlCol="0">
            <a:spAutoFit/>
          </a:bodyPr>
          <a:lstStyle/>
          <a:p>
            <a:pPr marL="285750" indent="-285750">
              <a:buFont typeface="Arial" panose="020B0604020202020204" pitchFamily="34" charset="0"/>
              <a:buChar char="•"/>
            </a:pPr>
            <a:r>
              <a:rPr lang="en-US" sz="1100">
                <a:latin typeface="Verlag Light" pitchFamily="50" charset="0"/>
              </a:rPr>
              <a:t>More Women (43%) than Men (34%)</a:t>
            </a:r>
          </a:p>
          <a:p>
            <a:pPr marL="285750" indent="-285750">
              <a:buFont typeface="Arial" panose="020B0604020202020204" pitchFamily="34" charset="0"/>
              <a:buChar char="•"/>
            </a:pPr>
            <a:r>
              <a:rPr lang="en-US" sz="1100">
                <a:latin typeface="Verlag Light" pitchFamily="50" charset="0"/>
              </a:rPr>
              <a:t>More Boomers (50%) than Gen Z (34%), Millennials (33%), and Gen X (39%)</a:t>
            </a:r>
          </a:p>
          <a:p>
            <a:pPr marL="285750" indent="-285750">
              <a:buFont typeface="Arial" panose="020B0604020202020204" pitchFamily="34" charset="0"/>
              <a:buChar char="•"/>
            </a:pPr>
            <a:r>
              <a:rPr lang="en-US" sz="1100">
                <a:latin typeface="Verlag Light" pitchFamily="50" charset="0"/>
              </a:rPr>
              <a:t>More White (40%) Americans than Latinx (35%) and Black (31%) Americans</a:t>
            </a:r>
          </a:p>
          <a:p>
            <a:pPr marL="285750" indent="-285750">
              <a:buFont typeface="Arial" panose="020B0604020202020204" pitchFamily="34" charset="0"/>
              <a:buChar char="•"/>
            </a:pPr>
            <a:r>
              <a:rPr lang="en-US" sz="1100">
                <a:latin typeface="Verlag Light" pitchFamily="50" charset="0"/>
              </a:rPr>
              <a:t>More people with lower income, under $50k (40%) than $100k-$149.9k (35%) and $150k+ (32%)</a:t>
            </a:r>
          </a:p>
        </p:txBody>
      </p:sp>
      <p:cxnSp>
        <p:nvCxnSpPr>
          <p:cNvPr id="29" name="Straight Connector 28">
            <a:extLst>
              <a:ext uri="{FF2B5EF4-FFF2-40B4-BE49-F238E27FC236}">
                <a16:creationId xmlns:a16="http://schemas.microsoft.com/office/drawing/2014/main" id="{FFA83E8A-7DD0-5F70-3B82-6017879292C0}"/>
              </a:ext>
            </a:extLst>
          </p:cNvPr>
          <p:cNvCxnSpPr>
            <a:cxnSpLocks/>
          </p:cNvCxnSpPr>
          <p:nvPr/>
        </p:nvCxnSpPr>
        <p:spPr>
          <a:xfrm>
            <a:off x="17393494" y="1733366"/>
            <a:ext cx="0" cy="420278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13">
            <a:extLst>
              <a:ext uri="{FF2B5EF4-FFF2-40B4-BE49-F238E27FC236}">
                <a16:creationId xmlns:a16="http://schemas.microsoft.com/office/drawing/2014/main" id="{F17563DE-44A4-F39F-6981-AD2AEC8EC78B}"/>
              </a:ext>
            </a:extLst>
          </p:cNvPr>
          <p:cNvSpPr txBox="1">
            <a:spLocks/>
          </p:cNvSpPr>
          <p:nvPr/>
        </p:nvSpPr>
        <p:spPr>
          <a:xfrm>
            <a:off x="7980879" y="2311956"/>
            <a:ext cx="2135743" cy="1208901"/>
          </a:xfrm>
          <a:prstGeom prst="rect">
            <a:avLst/>
          </a:prstGeom>
        </p:spPr>
        <p:txBody>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algn="ctr"/>
            <a:r>
              <a:rPr lang="en-US" sz="7200">
                <a:solidFill>
                  <a:srgbClr val="DE3518"/>
                </a:solidFill>
                <a:latin typeface="Verlag Black" panose="02000000000000000000" pitchFamily="50" charset="0"/>
              </a:rPr>
              <a:t>16%</a:t>
            </a:r>
          </a:p>
        </p:txBody>
      </p:sp>
      <p:sp>
        <p:nvSpPr>
          <p:cNvPr id="4" name="TextBox 3">
            <a:extLst>
              <a:ext uri="{FF2B5EF4-FFF2-40B4-BE49-F238E27FC236}">
                <a16:creationId xmlns:a16="http://schemas.microsoft.com/office/drawing/2014/main" id="{A6BD48B1-DF83-7974-8FF5-5E4BDDB74968}"/>
              </a:ext>
            </a:extLst>
          </p:cNvPr>
          <p:cNvSpPr txBox="1"/>
          <p:nvPr/>
        </p:nvSpPr>
        <p:spPr>
          <a:xfrm>
            <a:off x="7355212" y="3483364"/>
            <a:ext cx="3387076" cy="830997"/>
          </a:xfrm>
          <a:prstGeom prst="rect">
            <a:avLst/>
          </a:prstGeom>
          <a:noFill/>
        </p:spPr>
        <p:txBody>
          <a:bodyPr wrap="square" rtlCol="0">
            <a:spAutoFit/>
          </a:bodyPr>
          <a:lstStyle/>
          <a:p>
            <a:pPr algn="ctr"/>
            <a:r>
              <a:rPr lang="en-US" sz="1600">
                <a:latin typeface="Verlag Light" pitchFamily="50" charset="0"/>
              </a:rPr>
              <a:t>Of Workers say they </a:t>
            </a:r>
            <a:r>
              <a:rPr lang="en-US" sz="1600">
                <a:latin typeface="Verlag Black" panose="02000000000000000000" pitchFamily="50" charset="0"/>
              </a:rPr>
              <a:t>have not had access to the necessary resources </a:t>
            </a:r>
            <a:r>
              <a:rPr lang="en-US" sz="1600">
                <a:latin typeface="Verlag Light" pitchFamily="50" charset="0"/>
              </a:rPr>
              <a:t>to be successful in their role</a:t>
            </a:r>
            <a:endParaRPr lang="en-US" sz="1600" b="1" u="sng">
              <a:latin typeface="Verlag Light" pitchFamily="50" charset="0"/>
            </a:endParaRPr>
          </a:p>
        </p:txBody>
      </p:sp>
      <p:sp>
        <p:nvSpPr>
          <p:cNvPr id="5" name="TextBox 4">
            <a:extLst>
              <a:ext uri="{FF2B5EF4-FFF2-40B4-BE49-F238E27FC236}">
                <a16:creationId xmlns:a16="http://schemas.microsoft.com/office/drawing/2014/main" id="{FB97F177-BFB9-1FC6-9A1D-307C6B7F6493}"/>
              </a:ext>
            </a:extLst>
          </p:cNvPr>
          <p:cNvSpPr txBox="1"/>
          <p:nvPr/>
        </p:nvSpPr>
        <p:spPr>
          <a:xfrm>
            <a:off x="7128510" y="4533622"/>
            <a:ext cx="3840480" cy="430887"/>
          </a:xfrm>
          <a:prstGeom prst="rect">
            <a:avLst/>
          </a:prstGeom>
          <a:noFill/>
          <a:ln>
            <a:solidFill>
              <a:srgbClr val="C00000"/>
            </a:solidFill>
          </a:ln>
        </p:spPr>
        <p:txBody>
          <a:bodyPr wrap="square" rtlCol="0">
            <a:spAutoFit/>
          </a:bodyPr>
          <a:lstStyle/>
          <a:p>
            <a:pPr marL="285750" indent="-285750">
              <a:buFont typeface="Arial" panose="020B0604020202020204" pitchFamily="34" charset="0"/>
              <a:buChar char="•"/>
            </a:pPr>
            <a:r>
              <a:rPr lang="en-US" sz="1100">
                <a:latin typeface="Verlag Light" pitchFamily="50" charset="0"/>
              </a:rPr>
              <a:t>More people with lower income, under $50k (18%) than $100k-$149.9k (14%) and $150k+ (11%)</a:t>
            </a:r>
          </a:p>
        </p:txBody>
      </p:sp>
    </p:spTree>
    <p:extLst>
      <p:ext uri="{BB962C8B-B14F-4D97-AF65-F5344CB8AC3E}">
        <p14:creationId xmlns:p14="http://schemas.microsoft.com/office/powerpoint/2010/main" val="3437738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1DFEF78-B7A8-65BD-AB8F-07A5500F0E03}"/>
              </a:ext>
            </a:extLst>
          </p:cNvPr>
          <p:cNvCxnSpPr>
            <a:cxnSpLocks/>
          </p:cNvCxnSpPr>
          <p:nvPr/>
        </p:nvCxnSpPr>
        <p:spPr>
          <a:xfrm flipH="1">
            <a:off x="623460" y="412866"/>
            <a:ext cx="20116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226EC54-E85F-A8FB-B47A-74BA9B2F0374}"/>
              </a:ext>
            </a:extLst>
          </p:cNvPr>
          <p:cNvSpPr txBox="1"/>
          <p:nvPr/>
        </p:nvSpPr>
        <p:spPr>
          <a:xfrm>
            <a:off x="4184381" y="1987476"/>
            <a:ext cx="3823237"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0A0A0A"/>
                </a:solidFill>
                <a:latin typeface="Verlag Bold" pitchFamily="50" charset="0"/>
              </a:rPr>
              <a:t>FEELINGS ASSOCIATED WITH JOB/CAREER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0A0A0A"/>
                </a:solidFill>
                <a:effectLst/>
                <a:uLnTx/>
                <a:uFillTx/>
                <a:latin typeface="Verlag Light"/>
                <a:ea typeface="+mn-ea"/>
                <a:cs typeface="+mn-cs"/>
              </a:rPr>
              <a:t>(Shown % Top 3 Sometimes/Often/Always</a:t>
            </a:r>
            <a:r>
              <a:rPr lang="en-US" sz="1100" i="1">
                <a:solidFill>
                  <a:srgbClr val="0A0A0A"/>
                </a:solidFill>
                <a:latin typeface="Verlag Light"/>
              </a:rPr>
              <a:t>) </a:t>
            </a:r>
            <a:endParaRPr lang="en-US" sz="1400">
              <a:latin typeface="+mj-lt"/>
            </a:endParaRPr>
          </a:p>
        </p:txBody>
      </p:sp>
      <p:sp>
        <p:nvSpPr>
          <p:cNvPr id="16" name="TextBox 15">
            <a:extLst>
              <a:ext uri="{FF2B5EF4-FFF2-40B4-BE49-F238E27FC236}">
                <a16:creationId xmlns:a16="http://schemas.microsoft.com/office/drawing/2014/main" id="{0D503E9B-03D9-0CD8-E383-54143AA51511}"/>
              </a:ext>
            </a:extLst>
          </p:cNvPr>
          <p:cNvSpPr txBox="1"/>
          <p:nvPr/>
        </p:nvSpPr>
        <p:spPr>
          <a:xfrm>
            <a:off x="110262" y="6568229"/>
            <a:ext cx="987193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646464"/>
                </a:solidFill>
                <a:effectLst/>
                <a:uLnTx/>
                <a:uFillTx/>
                <a:latin typeface="Verlag Light"/>
                <a:ea typeface="+mn-ea"/>
                <a:cs typeface="Arial Black" panose="020B0604020202020204" pitchFamily="34" charset="0"/>
              </a:rPr>
              <a:t>Q9a: How often do you feel each of the following as it relates to your job/career? [NET: Top 3 </a:t>
            </a:r>
            <a:r>
              <a:rPr lang="en-US" sz="800" dirty="0">
                <a:solidFill>
                  <a:srgbClr val="646464"/>
                </a:solidFill>
                <a:latin typeface="Verlag Light"/>
                <a:cs typeface="Arial Black" panose="020B0604020202020204" pitchFamily="34" charset="0"/>
              </a:rPr>
              <a:t>Sometimes/Often/Always]</a:t>
            </a:r>
            <a:r>
              <a:rPr kumimoji="0" lang="en-US" sz="800" b="0" i="0" u="none" strike="noStrike" kern="1200" cap="none" spc="0" normalizeH="0" baseline="0" noProof="0" dirty="0">
                <a:ln>
                  <a:noFill/>
                </a:ln>
                <a:solidFill>
                  <a:srgbClr val="646464"/>
                </a:solidFill>
                <a:effectLst/>
                <a:uLnTx/>
                <a:uFillTx/>
                <a:latin typeface="Verlag Light"/>
                <a:ea typeface="+mn-ea"/>
                <a:cs typeface="Arial Black" panose="020B0604020202020204" pitchFamily="34" charset="0"/>
              </a:rPr>
              <a:t> Base: Total Workforce n=5000. </a:t>
            </a:r>
          </a:p>
        </p:txBody>
      </p:sp>
      <p:sp>
        <p:nvSpPr>
          <p:cNvPr id="31" name="Text Placeholder 13">
            <a:extLst>
              <a:ext uri="{FF2B5EF4-FFF2-40B4-BE49-F238E27FC236}">
                <a16:creationId xmlns:a16="http://schemas.microsoft.com/office/drawing/2014/main" id="{8F0B385D-0049-48D0-491F-2F737BFBE826}"/>
              </a:ext>
            </a:extLst>
          </p:cNvPr>
          <p:cNvSpPr txBox="1">
            <a:spLocks/>
          </p:cNvSpPr>
          <p:nvPr/>
        </p:nvSpPr>
        <p:spPr>
          <a:xfrm>
            <a:off x="1576495" y="3459154"/>
            <a:ext cx="2135743" cy="865264"/>
          </a:xfrm>
          <a:prstGeom prst="rect">
            <a:avLst/>
          </a:prstGeom>
        </p:spPr>
        <p:txBody>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lang="en-US" sz="4800">
                <a:solidFill>
                  <a:srgbClr val="DE3518"/>
                </a:solidFill>
                <a:latin typeface="Verlag Black" panose="02000000000000000000" pitchFamily="50" charset="0"/>
              </a:rPr>
              <a:t>56%</a:t>
            </a:r>
          </a:p>
        </p:txBody>
      </p:sp>
      <p:sp>
        <p:nvSpPr>
          <p:cNvPr id="32" name="TextBox 31">
            <a:extLst>
              <a:ext uri="{FF2B5EF4-FFF2-40B4-BE49-F238E27FC236}">
                <a16:creationId xmlns:a16="http://schemas.microsoft.com/office/drawing/2014/main" id="{DC968501-B2F6-70B0-2474-3F60A4A45C66}"/>
              </a:ext>
            </a:extLst>
          </p:cNvPr>
          <p:cNvSpPr txBox="1"/>
          <p:nvPr/>
        </p:nvSpPr>
        <p:spPr>
          <a:xfrm>
            <a:off x="3430683" y="3625136"/>
            <a:ext cx="2560320"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Verlag Light" pitchFamily="50" charset="0"/>
                <a:ea typeface="+mn-ea"/>
                <a:cs typeface="+mn-cs"/>
              </a:rPr>
              <a:t>Of </a:t>
            </a:r>
            <a:r>
              <a:rPr lang="en-US" sz="1600">
                <a:solidFill>
                  <a:prstClr val="black"/>
                </a:solidFill>
                <a:latin typeface="Verlag Light" pitchFamily="50" charset="0"/>
              </a:rPr>
              <a:t>Americans say they feel </a:t>
            </a:r>
            <a:r>
              <a:rPr lang="en-US" sz="1600">
                <a:solidFill>
                  <a:prstClr val="black"/>
                </a:solidFill>
                <a:latin typeface="Verlag Black" panose="02000000000000000000" pitchFamily="50" charset="0"/>
              </a:rPr>
              <a:t>indifference</a:t>
            </a:r>
            <a:endParaRPr kumimoji="0" lang="en-US" sz="1600" b="0" i="0" strike="noStrike" kern="1200" cap="none" spc="0" normalizeH="0" baseline="0" noProof="0">
              <a:ln>
                <a:noFill/>
              </a:ln>
              <a:solidFill>
                <a:prstClr val="black"/>
              </a:solidFill>
              <a:effectLst/>
              <a:uLnTx/>
              <a:uFillTx/>
              <a:latin typeface="Verlag Black" panose="02000000000000000000" pitchFamily="50" charset="0"/>
            </a:endParaRPr>
          </a:p>
        </p:txBody>
      </p:sp>
      <p:sp>
        <p:nvSpPr>
          <p:cNvPr id="35" name="Text Placeholder 13">
            <a:extLst>
              <a:ext uri="{FF2B5EF4-FFF2-40B4-BE49-F238E27FC236}">
                <a16:creationId xmlns:a16="http://schemas.microsoft.com/office/drawing/2014/main" id="{DA4129F5-1BE3-A559-4CBE-60B5603654A9}"/>
              </a:ext>
            </a:extLst>
          </p:cNvPr>
          <p:cNvSpPr txBox="1">
            <a:spLocks/>
          </p:cNvSpPr>
          <p:nvPr/>
        </p:nvSpPr>
        <p:spPr>
          <a:xfrm>
            <a:off x="6522554" y="3459154"/>
            <a:ext cx="2135743" cy="865264"/>
          </a:xfrm>
          <a:prstGeom prst="rect">
            <a:avLst/>
          </a:prstGeom>
        </p:spPr>
        <p:txBody>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4800" b="0" i="0" u="none" strike="noStrike" kern="1200" cap="none" spc="0" normalizeH="0" baseline="0" noProof="0">
                <a:ln>
                  <a:noFill/>
                </a:ln>
                <a:solidFill>
                  <a:srgbClr val="DE3518"/>
                </a:solidFill>
                <a:effectLst/>
                <a:uLnTx/>
                <a:uFillTx/>
                <a:latin typeface="Verlag Black" panose="02000000000000000000" pitchFamily="50" charset="0"/>
                <a:ea typeface="+mn-ea"/>
              </a:rPr>
              <a:t>51%</a:t>
            </a:r>
          </a:p>
        </p:txBody>
      </p:sp>
      <p:sp>
        <p:nvSpPr>
          <p:cNvPr id="36" name="TextBox 35">
            <a:extLst>
              <a:ext uri="{FF2B5EF4-FFF2-40B4-BE49-F238E27FC236}">
                <a16:creationId xmlns:a16="http://schemas.microsoft.com/office/drawing/2014/main" id="{B11746AD-AEA6-9503-27FB-84C167F6C038}"/>
              </a:ext>
            </a:extLst>
          </p:cNvPr>
          <p:cNvSpPr txBox="1"/>
          <p:nvPr/>
        </p:nvSpPr>
        <p:spPr>
          <a:xfrm>
            <a:off x="8272819" y="3625136"/>
            <a:ext cx="2560320"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Verlag Light" pitchFamily="50" charset="0"/>
                <a:ea typeface="+mn-ea"/>
                <a:cs typeface="+mn-cs"/>
              </a:rPr>
              <a:t>Of </a:t>
            </a:r>
            <a:r>
              <a:rPr lang="en-US" sz="1600">
                <a:solidFill>
                  <a:prstClr val="black"/>
                </a:solidFill>
                <a:latin typeface="Verlag Light" pitchFamily="50" charset="0"/>
              </a:rPr>
              <a:t>Americans say they feel </a:t>
            </a:r>
            <a:r>
              <a:rPr lang="en-US" sz="1600">
                <a:solidFill>
                  <a:prstClr val="black"/>
                </a:solidFill>
                <a:latin typeface="Verlag Black" panose="02000000000000000000" pitchFamily="50" charset="0"/>
              </a:rPr>
              <a:t>cynicism</a:t>
            </a:r>
            <a:endParaRPr kumimoji="0" lang="en-US" sz="1600" b="0" i="0" strike="noStrike" kern="1200" cap="none" spc="0" normalizeH="0" baseline="0" noProof="0">
              <a:ln>
                <a:noFill/>
              </a:ln>
              <a:solidFill>
                <a:prstClr val="black"/>
              </a:solidFill>
              <a:effectLst/>
              <a:uLnTx/>
              <a:uFillTx/>
              <a:latin typeface="Verlag Black" panose="02000000000000000000" pitchFamily="50" charset="0"/>
            </a:endParaRPr>
          </a:p>
        </p:txBody>
      </p:sp>
      <p:sp>
        <p:nvSpPr>
          <p:cNvPr id="38" name="Text Placeholder 13">
            <a:extLst>
              <a:ext uri="{FF2B5EF4-FFF2-40B4-BE49-F238E27FC236}">
                <a16:creationId xmlns:a16="http://schemas.microsoft.com/office/drawing/2014/main" id="{9136AB40-3DA6-E7B1-5781-35CB74CD2DB7}"/>
              </a:ext>
            </a:extLst>
          </p:cNvPr>
          <p:cNvSpPr txBox="1">
            <a:spLocks/>
          </p:cNvSpPr>
          <p:nvPr/>
        </p:nvSpPr>
        <p:spPr>
          <a:xfrm>
            <a:off x="6522554" y="4761032"/>
            <a:ext cx="2135743" cy="865264"/>
          </a:xfrm>
          <a:prstGeom prst="rect">
            <a:avLst/>
          </a:prstGeom>
        </p:spPr>
        <p:txBody>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4800" b="0" i="0" u="none" strike="noStrike" kern="1200" cap="none" spc="0" normalizeH="0" baseline="0" noProof="0">
                <a:ln>
                  <a:noFill/>
                </a:ln>
                <a:solidFill>
                  <a:srgbClr val="DE3518"/>
                </a:solidFill>
                <a:effectLst/>
                <a:uLnTx/>
                <a:uFillTx/>
                <a:latin typeface="Verlag Black" panose="02000000000000000000" pitchFamily="50" charset="0"/>
                <a:ea typeface="+mn-ea"/>
              </a:rPr>
              <a:t>44%</a:t>
            </a:r>
          </a:p>
        </p:txBody>
      </p:sp>
      <p:sp>
        <p:nvSpPr>
          <p:cNvPr id="39" name="TextBox 38">
            <a:extLst>
              <a:ext uri="{FF2B5EF4-FFF2-40B4-BE49-F238E27FC236}">
                <a16:creationId xmlns:a16="http://schemas.microsoft.com/office/drawing/2014/main" id="{004CB6E7-3990-D2D1-555D-49D5872CC3EB}"/>
              </a:ext>
            </a:extLst>
          </p:cNvPr>
          <p:cNvSpPr txBox="1"/>
          <p:nvPr/>
        </p:nvSpPr>
        <p:spPr>
          <a:xfrm>
            <a:off x="8272819" y="4927014"/>
            <a:ext cx="2560320"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Verlag Light" pitchFamily="50" charset="0"/>
                <a:ea typeface="+mn-ea"/>
                <a:cs typeface="+mn-cs"/>
              </a:rPr>
              <a:t>Of </a:t>
            </a:r>
            <a:r>
              <a:rPr lang="en-US" sz="1600">
                <a:solidFill>
                  <a:prstClr val="black"/>
                </a:solidFill>
                <a:latin typeface="Verlag Light" pitchFamily="50" charset="0"/>
              </a:rPr>
              <a:t>Americans say they feel </a:t>
            </a:r>
            <a:r>
              <a:rPr lang="en-US" sz="1600">
                <a:solidFill>
                  <a:prstClr val="black"/>
                </a:solidFill>
                <a:latin typeface="Verlag Black" panose="02000000000000000000" pitchFamily="50" charset="0"/>
              </a:rPr>
              <a:t>isolated</a:t>
            </a:r>
            <a:endParaRPr kumimoji="0" lang="en-US" sz="1600" b="0" i="0" strike="noStrike" kern="1200" cap="none" spc="0" normalizeH="0" baseline="0" noProof="0">
              <a:ln>
                <a:noFill/>
              </a:ln>
              <a:solidFill>
                <a:prstClr val="black"/>
              </a:solidFill>
              <a:effectLst/>
              <a:uLnTx/>
              <a:uFillTx/>
              <a:latin typeface="Verlag Black" panose="02000000000000000000" pitchFamily="50" charset="0"/>
            </a:endParaRPr>
          </a:p>
        </p:txBody>
      </p:sp>
      <p:sp>
        <p:nvSpPr>
          <p:cNvPr id="40" name="TextBox 39">
            <a:extLst>
              <a:ext uri="{FF2B5EF4-FFF2-40B4-BE49-F238E27FC236}">
                <a16:creationId xmlns:a16="http://schemas.microsoft.com/office/drawing/2014/main" id="{D6F9E318-C227-5A9E-FBAD-5B79E8B03A29}"/>
              </a:ext>
            </a:extLst>
          </p:cNvPr>
          <p:cNvSpPr txBox="1"/>
          <p:nvPr/>
        </p:nvSpPr>
        <p:spPr>
          <a:xfrm>
            <a:off x="892541" y="2807044"/>
            <a:ext cx="3291840" cy="276999"/>
          </a:xfrm>
          <a:prstGeom prst="rect">
            <a:avLst/>
          </a:prstGeom>
          <a:noFill/>
        </p:spPr>
        <p:txBody>
          <a:bodyPr wrap="square" rtlCol="0">
            <a:spAutoFit/>
          </a:bodyPr>
          <a:lstStyle/>
          <a:p>
            <a:pPr algn="r"/>
            <a:r>
              <a:rPr lang="en-US" sz="1200">
                <a:latin typeface="Verlag Bold" pitchFamily="50" charset="0"/>
                <a:cs typeface="Arial" panose="020B0604020202020204" pitchFamily="34" charset="0"/>
              </a:rPr>
              <a:t>WHEN IT COMES TO THEIR JOB/CAREER… </a:t>
            </a:r>
          </a:p>
        </p:txBody>
      </p:sp>
      <p:sp>
        <p:nvSpPr>
          <p:cNvPr id="4" name="Slide Number Placeholder 1">
            <a:extLst>
              <a:ext uri="{FF2B5EF4-FFF2-40B4-BE49-F238E27FC236}">
                <a16:creationId xmlns:a16="http://schemas.microsoft.com/office/drawing/2014/main" id="{CAB7FD4E-C0C8-E147-9C2C-0C7C9A2686B4}"/>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F56903-2479-43A9-9EFE-2B78A4D60BF9}" type="slidenum">
              <a:rPr kumimoji="0" lang="en-US" sz="900" b="0" i="0" u="none" strike="noStrike" kern="1200" cap="none" spc="0" normalizeH="0" baseline="0" noProof="0" smtClean="0">
                <a:ln>
                  <a:noFill/>
                </a:ln>
                <a:solidFill>
                  <a:srgbClr val="0A0A0A"/>
                </a:solidFill>
                <a:effectLst/>
                <a:uLnTx/>
                <a:uFillTx/>
                <a:latin typeface="Verlag Bold"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a:ln>
                <a:noFill/>
              </a:ln>
              <a:solidFill>
                <a:srgbClr val="0A0A0A"/>
              </a:solidFill>
              <a:effectLst/>
              <a:uLnTx/>
              <a:uFillTx/>
              <a:latin typeface="Verlag Bold" pitchFamily="50" charset="0"/>
              <a:ea typeface="+mn-ea"/>
              <a:cs typeface="+mn-cs"/>
            </a:endParaRPr>
          </a:p>
        </p:txBody>
      </p:sp>
      <p:sp>
        <p:nvSpPr>
          <p:cNvPr id="5" name="TextBox 4">
            <a:extLst>
              <a:ext uri="{FF2B5EF4-FFF2-40B4-BE49-F238E27FC236}">
                <a16:creationId xmlns:a16="http://schemas.microsoft.com/office/drawing/2014/main" id="{233A01C8-E2B2-259C-86D8-8BB38B11E171}"/>
              </a:ext>
            </a:extLst>
          </p:cNvPr>
          <p:cNvSpPr txBox="1"/>
          <p:nvPr/>
        </p:nvSpPr>
        <p:spPr>
          <a:xfrm>
            <a:off x="502268" y="538233"/>
            <a:ext cx="11357500" cy="46166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spc="150">
                <a:solidFill>
                  <a:srgbClr val="0A0A0A"/>
                </a:solidFill>
                <a:latin typeface="Verlag Black"/>
              </a:rPr>
              <a:t>HALF SAY THEY FEEL INDIFFERENCE, CYNICISM, AND BOREDOM</a:t>
            </a:r>
            <a:endParaRPr kumimoji="0" lang="en-US" sz="2400" b="0" i="0" u="none" strike="noStrike" kern="1200" cap="none" spc="150" normalizeH="0" baseline="0" noProof="0">
              <a:ln>
                <a:noFill/>
              </a:ln>
              <a:solidFill>
                <a:srgbClr val="0A0A0A"/>
              </a:solidFill>
              <a:effectLst/>
              <a:uLnTx/>
              <a:uFillTx/>
              <a:latin typeface="Verlag Black"/>
              <a:ea typeface="+mn-ea"/>
              <a:cs typeface="+mn-cs"/>
            </a:endParaRPr>
          </a:p>
        </p:txBody>
      </p:sp>
      <p:sp>
        <p:nvSpPr>
          <p:cNvPr id="8" name="Text Placeholder 13">
            <a:extLst>
              <a:ext uri="{FF2B5EF4-FFF2-40B4-BE49-F238E27FC236}">
                <a16:creationId xmlns:a16="http://schemas.microsoft.com/office/drawing/2014/main" id="{6291834B-663C-1A6A-A5F3-7AD3096AB738}"/>
              </a:ext>
            </a:extLst>
          </p:cNvPr>
          <p:cNvSpPr txBox="1">
            <a:spLocks/>
          </p:cNvSpPr>
          <p:nvPr/>
        </p:nvSpPr>
        <p:spPr>
          <a:xfrm>
            <a:off x="1479052" y="4761032"/>
            <a:ext cx="2330628" cy="865264"/>
          </a:xfrm>
          <a:prstGeom prst="rect">
            <a:avLst/>
          </a:prstGeom>
        </p:spPr>
        <p:txBody>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4800" b="0" i="0" u="none" strike="noStrike" kern="1200" cap="none" spc="0" normalizeH="0" baseline="0" noProof="0">
                <a:ln>
                  <a:noFill/>
                </a:ln>
                <a:solidFill>
                  <a:srgbClr val="DE3518"/>
                </a:solidFill>
                <a:effectLst/>
                <a:uLnTx/>
                <a:uFillTx/>
                <a:latin typeface="Verlag Black" panose="02000000000000000000" pitchFamily="50" charset="0"/>
                <a:ea typeface="+mn-ea"/>
              </a:rPr>
              <a:t>50%</a:t>
            </a:r>
          </a:p>
        </p:txBody>
      </p:sp>
      <p:sp>
        <p:nvSpPr>
          <p:cNvPr id="9" name="TextBox 8">
            <a:extLst>
              <a:ext uri="{FF2B5EF4-FFF2-40B4-BE49-F238E27FC236}">
                <a16:creationId xmlns:a16="http://schemas.microsoft.com/office/drawing/2014/main" id="{79B5D153-A6E1-04A8-C8C1-FB6C36496887}"/>
              </a:ext>
            </a:extLst>
          </p:cNvPr>
          <p:cNvSpPr txBox="1"/>
          <p:nvPr/>
        </p:nvSpPr>
        <p:spPr>
          <a:xfrm>
            <a:off x="3430683" y="4927014"/>
            <a:ext cx="2560320"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Verlag Light" pitchFamily="50" charset="0"/>
                <a:ea typeface="+mn-ea"/>
                <a:cs typeface="+mn-cs"/>
              </a:rPr>
              <a:t>Of </a:t>
            </a:r>
            <a:r>
              <a:rPr lang="en-US" sz="1600">
                <a:solidFill>
                  <a:prstClr val="black"/>
                </a:solidFill>
                <a:latin typeface="Verlag Light" pitchFamily="50" charset="0"/>
              </a:rPr>
              <a:t>Americans say they feel </a:t>
            </a:r>
            <a:r>
              <a:rPr lang="en-US" sz="1600">
                <a:solidFill>
                  <a:prstClr val="black"/>
                </a:solidFill>
                <a:latin typeface="Verlag Black" panose="02000000000000000000" pitchFamily="50" charset="0"/>
              </a:rPr>
              <a:t>bored</a:t>
            </a:r>
            <a:endParaRPr kumimoji="0" lang="en-US" sz="1600" b="0" i="0" u="sng" strike="noStrike" kern="1200" cap="none" spc="0" normalizeH="0" baseline="0" noProof="0">
              <a:ln>
                <a:noFill/>
              </a:ln>
              <a:solidFill>
                <a:prstClr val="black"/>
              </a:solidFill>
              <a:effectLst/>
              <a:uLnTx/>
              <a:uFillTx/>
              <a:latin typeface="Verlag Black" panose="02000000000000000000" pitchFamily="50" charset="0"/>
            </a:endParaRPr>
          </a:p>
        </p:txBody>
      </p:sp>
      <p:sp>
        <p:nvSpPr>
          <p:cNvPr id="10" name="Rectangle 9">
            <a:extLst>
              <a:ext uri="{FF2B5EF4-FFF2-40B4-BE49-F238E27FC236}">
                <a16:creationId xmlns:a16="http://schemas.microsoft.com/office/drawing/2014/main" id="{4F12D297-B422-7F60-8576-1C07B3E17584}"/>
              </a:ext>
            </a:extLst>
          </p:cNvPr>
          <p:cNvSpPr/>
          <p:nvPr/>
        </p:nvSpPr>
        <p:spPr>
          <a:xfrm>
            <a:off x="1913861" y="3335295"/>
            <a:ext cx="4077142" cy="111298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0E290A-412F-FC8C-4AE7-00531A25AAD3}"/>
              </a:ext>
            </a:extLst>
          </p:cNvPr>
          <p:cNvSpPr/>
          <p:nvPr/>
        </p:nvSpPr>
        <p:spPr>
          <a:xfrm>
            <a:off x="1913861" y="4620171"/>
            <a:ext cx="4077142" cy="111298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D3F27BF-DCFE-7981-8904-F94AF8F559C5}"/>
              </a:ext>
            </a:extLst>
          </p:cNvPr>
          <p:cNvSpPr/>
          <p:nvPr/>
        </p:nvSpPr>
        <p:spPr>
          <a:xfrm>
            <a:off x="6724406" y="3335295"/>
            <a:ext cx="4077142" cy="111298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C9A5161-E686-2FDE-7524-05A514CCF2BE}"/>
              </a:ext>
            </a:extLst>
          </p:cNvPr>
          <p:cNvSpPr/>
          <p:nvPr/>
        </p:nvSpPr>
        <p:spPr>
          <a:xfrm>
            <a:off x="6724406" y="4620171"/>
            <a:ext cx="4077142" cy="111298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50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E9CE9B-31A2-4BF0-AC39-BCBC5AFD012D}"/>
              </a:ext>
            </a:extLst>
          </p:cNvPr>
          <p:cNvSpPr/>
          <p:nvPr/>
        </p:nvSpPr>
        <p:spPr>
          <a:xfrm>
            <a:off x="0" y="0"/>
            <a:ext cx="12192000" cy="68687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lag Black" panose="02000000000000000000" pitchFamily="50" charset="0"/>
              <a:ea typeface="+mn-ea"/>
              <a:cs typeface="+mn-cs"/>
            </a:endParaRPr>
          </a:p>
        </p:txBody>
      </p:sp>
      <p:sp>
        <p:nvSpPr>
          <p:cNvPr id="6" name="Rectangle 5">
            <a:extLst>
              <a:ext uri="{FF2B5EF4-FFF2-40B4-BE49-F238E27FC236}">
                <a16:creationId xmlns:a16="http://schemas.microsoft.com/office/drawing/2014/main" id="{33AF7CAB-BDE6-461A-9A34-5DA1FD0AAB9E}"/>
              </a:ext>
            </a:extLst>
          </p:cNvPr>
          <p:cNvSpPr/>
          <p:nvPr/>
        </p:nvSpPr>
        <p:spPr>
          <a:xfrm>
            <a:off x="0" y="0"/>
            <a:ext cx="12192000" cy="6858000"/>
          </a:xfrm>
          <a:prstGeom prst="rect">
            <a:avLst/>
          </a:prstGeom>
          <a:solidFill>
            <a:srgbClr val="10141C">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600" normalizeH="0" baseline="0" noProof="0">
              <a:ln>
                <a:noFill/>
              </a:ln>
              <a:solidFill>
                <a:srgbClr val="FFFFFF"/>
              </a:solidFill>
              <a:effectLst/>
              <a:uLnTx/>
              <a:uFillTx/>
              <a:latin typeface="Verlag Black" panose="02000000000000000000" pitchFamily="50" charset="0"/>
              <a:ea typeface="+mn-ea"/>
              <a:cs typeface="+mn-cs"/>
            </a:endParaRPr>
          </a:p>
        </p:txBody>
      </p:sp>
      <p:sp>
        <p:nvSpPr>
          <p:cNvPr id="27" name="TextBox 26">
            <a:extLst>
              <a:ext uri="{FF2B5EF4-FFF2-40B4-BE49-F238E27FC236}">
                <a16:creationId xmlns:a16="http://schemas.microsoft.com/office/drawing/2014/main" id="{CEA5DA49-3B1D-4E12-AA2F-D981323BD546}"/>
              </a:ext>
            </a:extLst>
          </p:cNvPr>
          <p:cNvSpPr txBox="1"/>
          <p:nvPr/>
        </p:nvSpPr>
        <p:spPr>
          <a:xfrm>
            <a:off x="514271" y="3117055"/>
            <a:ext cx="8509986" cy="175432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150" normalizeH="0" baseline="0" noProof="0">
                <a:ln>
                  <a:noFill/>
                </a:ln>
                <a:solidFill>
                  <a:srgbClr val="FFFFFF"/>
                </a:solidFill>
                <a:effectLst/>
                <a:uLnTx/>
                <a:uFillTx/>
                <a:latin typeface="Verlag Black"/>
                <a:ea typeface="+mn-ea"/>
                <a:cs typeface="+mn-cs"/>
              </a:rPr>
              <a:t>EMPLOYERS ARE THEREFORE FACING A “FREE AGENT” LABOR MARKET</a:t>
            </a:r>
            <a:endParaRPr kumimoji="0" lang="en-US" sz="2800" b="0" i="0" u="none" strike="noStrike" kern="1200" cap="none" spc="0" normalizeH="0" baseline="0" noProof="0">
              <a:ln>
                <a:noFill/>
              </a:ln>
              <a:solidFill>
                <a:srgbClr val="FFFFFF"/>
              </a:solidFill>
              <a:effectLst/>
              <a:uLnTx/>
              <a:uFillTx/>
              <a:latin typeface="Verlag Light"/>
              <a:ea typeface="+mn-ea"/>
              <a:cs typeface="+mn-cs"/>
            </a:endParaRPr>
          </a:p>
        </p:txBody>
      </p:sp>
      <p:cxnSp>
        <p:nvCxnSpPr>
          <p:cNvPr id="29" name="Straight Connector 28">
            <a:extLst>
              <a:ext uri="{FF2B5EF4-FFF2-40B4-BE49-F238E27FC236}">
                <a16:creationId xmlns:a16="http://schemas.microsoft.com/office/drawing/2014/main" id="{A187190D-8A97-43BA-8286-D94C23D2043E}"/>
              </a:ext>
            </a:extLst>
          </p:cNvPr>
          <p:cNvCxnSpPr>
            <a:cxnSpLocks/>
          </p:cNvCxnSpPr>
          <p:nvPr/>
        </p:nvCxnSpPr>
        <p:spPr>
          <a:xfrm flipH="1">
            <a:off x="623460" y="2969654"/>
            <a:ext cx="201168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Slide Number Placeholder 1">
            <a:extLst>
              <a:ext uri="{FF2B5EF4-FFF2-40B4-BE49-F238E27FC236}">
                <a16:creationId xmlns:a16="http://schemas.microsoft.com/office/drawing/2014/main" id="{24600E5B-A341-4CC9-AA50-39928AF8E2D2}"/>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2DF56903-2479-43A9-9EFE-2B78A4D60BF9}" type="slidenum">
              <a:rPr lang="en-US" sz="900" smtClean="0">
                <a:solidFill>
                  <a:schemeClr val="bg1"/>
                </a:solidFill>
                <a:latin typeface="Verlag Bold" pitchFamily="50" charset="0"/>
              </a:rPr>
              <a:pPr algn="r">
                <a:defRPr/>
              </a:pPr>
              <a:t>14</a:t>
            </a:fld>
            <a:endParaRPr lang="en-US" sz="900">
              <a:solidFill>
                <a:schemeClr val="bg1"/>
              </a:solidFill>
              <a:latin typeface="Verlag Bold" pitchFamily="50" charset="0"/>
            </a:endParaRPr>
          </a:p>
        </p:txBody>
      </p:sp>
    </p:spTree>
    <p:extLst>
      <p:ext uri="{BB962C8B-B14F-4D97-AF65-F5344CB8AC3E}">
        <p14:creationId xmlns:p14="http://schemas.microsoft.com/office/powerpoint/2010/main" val="1342632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D2046A25-E0C9-7EE8-84DC-BB0AA5DBA73C}"/>
              </a:ext>
            </a:extLst>
          </p:cNvPr>
          <p:cNvSpPr/>
          <p:nvPr/>
        </p:nvSpPr>
        <p:spPr bwMode="auto">
          <a:xfrm>
            <a:off x="6654234" y="2152790"/>
            <a:ext cx="3020989" cy="1932506"/>
          </a:xfrm>
          <a:prstGeom prst="rect">
            <a:avLst/>
          </a:prstGeom>
          <a:solidFill>
            <a:srgbClr val="DE351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33" name="Rectangle 32">
            <a:extLst>
              <a:ext uri="{FF2B5EF4-FFF2-40B4-BE49-F238E27FC236}">
                <a16:creationId xmlns:a16="http://schemas.microsoft.com/office/drawing/2014/main" id="{B65B6E38-A5A8-CB31-C8E1-68080068B8DD}"/>
              </a:ext>
            </a:extLst>
          </p:cNvPr>
          <p:cNvSpPr/>
          <p:nvPr/>
        </p:nvSpPr>
        <p:spPr bwMode="auto">
          <a:xfrm>
            <a:off x="2653531" y="2122994"/>
            <a:ext cx="3041875" cy="1534134"/>
          </a:xfrm>
          <a:prstGeom prst="rect">
            <a:avLst/>
          </a:prstGeom>
          <a:solidFill>
            <a:srgbClr val="DE351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35" name="Slide Number Placeholder 1">
            <a:extLst>
              <a:ext uri="{FF2B5EF4-FFF2-40B4-BE49-F238E27FC236}">
                <a16:creationId xmlns:a16="http://schemas.microsoft.com/office/drawing/2014/main" id="{555C5738-6932-49A4-AD5C-ACDE81A63ADA}"/>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F56903-2479-43A9-9EFE-2B78A4D60BF9}" type="slidenum">
              <a:rPr kumimoji="0" lang="en-US" sz="900" b="0" i="0" u="none" strike="noStrike" kern="1200" cap="none" spc="0" normalizeH="0" baseline="0" noProof="0" smtClean="0">
                <a:ln>
                  <a:noFill/>
                </a:ln>
                <a:solidFill>
                  <a:srgbClr val="0A0A0A"/>
                </a:solidFill>
                <a:effectLst/>
                <a:uLnTx/>
                <a:uFillTx/>
                <a:latin typeface="Verlag Bold"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a:ln>
                <a:noFill/>
              </a:ln>
              <a:solidFill>
                <a:srgbClr val="0A0A0A"/>
              </a:solidFill>
              <a:effectLst/>
              <a:uLnTx/>
              <a:uFillTx/>
              <a:latin typeface="Verlag Bold" pitchFamily="50" charset="0"/>
              <a:ea typeface="+mn-ea"/>
              <a:cs typeface="+mn-cs"/>
            </a:endParaRPr>
          </a:p>
        </p:txBody>
      </p:sp>
      <p:cxnSp>
        <p:nvCxnSpPr>
          <p:cNvPr id="2" name="Straight Connector 1">
            <a:extLst>
              <a:ext uri="{FF2B5EF4-FFF2-40B4-BE49-F238E27FC236}">
                <a16:creationId xmlns:a16="http://schemas.microsoft.com/office/drawing/2014/main" id="{714BF50E-6DDF-4873-9E63-3B8B6AB2F85E}"/>
              </a:ext>
            </a:extLst>
          </p:cNvPr>
          <p:cNvCxnSpPr>
            <a:cxnSpLocks/>
          </p:cNvCxnSpPr>
          <p:nvPr/>
        </p:nvCxnSpPr>
        <p:spPr>
          <a:xfrm flipH="1">
            <a:off x="623460" y="412866"/>
            <a:ext cx="20116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D8D9C26-8FAA-4F66-8CB1-79C4E7607091}"/>
              </a:ext>
            </a:extLst>
          </p:cNvPr>
          <p:cNvSpPr txBox="1"/>
          <p:nvPr/>
        </p:nvSpPr>
        <p:spPr>
          <a:xfrm>
            <a:off x="502268" y="538233"/>
            <a:ext cx="11357500" cy="830997"/>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spc="150">
                <a:solidFill>
                  <a:srgbClr val="0A0A0A"/>
                </a:solidFill>
                <a:latin typeface="Verlag Black"/>
              </a:rPr>
              <a:t>WORKERS ARE WILLING TO GO TO GREAT LENGTHS TO MAKE A CHANGE IN THEIR CAREERS</a:t>
            </a:r>
            <a:endParaRPr kumimoji="0" lang="en-US" sz="2400" b="0" i="0" u="none" strike="noStrike" kern="1200" cap="none" spc="150" normalizeH="0" baseline="0" noProof="0">
              <a:ln>
                <a:noFill/>
              </a:ln>
              <a:solidFill>
                <a:srgbClr val="0A0A0A"/>
              </a:solidFill>
              <a:effectLst/>
              <a:uLnTx/>
              <a:uFillTx/>
              <a:latin typeface="Verlag Black"/>
              <a:ea typeface="+mn-ea"/>
              <a:cs typeface="+mn-cs"/>
            </a:endParaRPr>
          </a:p>
        </p:txBody>
      </p:sp>
      <p:sp>
        <p:nvSpPr>
          <p:cNvPr id="20" name="TextBox 19">
            <a:extLst>
              <a:ext uri="{FF2B5EF4-FFF2-40B4-BE49-F238E27FC236}">
                <a16:creationId xmlns:a16="http://schemas.microsoft.com/office/drawing/2014/main" id="{DE560CAD-9C40-46FC-9FC8-21983A10F2FE}"/>
              </a:ext>
            </a:extLst>
          </p:cNvPr>
          <p:cNvSpPr txBox="1"/>
          <p:nvPr/>
        </p:nvSpPr>
        <p:spPr>
          <a:xfrm>
            <a:off x="0" y="6273225"/>
            <a:ext cx="10930759" cy="4385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rgbClr val="646464"/>
                </a:solidFill>
                <a:effectLst/>
                <a:uLnTx/>
                <a:uFillTx/>
                <a:latin typeface="Verlag Light"/>
                <a:ea typeface="+mn-ea"/>
                <a:cs typeface="Arial Black" panose="020B0604020202020204" pitchFamily="34" charset="0"/>
              </a:rPr>
              <a:t>Q71: Regardless of your current employment status, would you ever quit a job without having another one lined up? Base: Total Workforce n=5000, Gen Z n=</a:t>
            </a:r>
            <a:r>
              <a:rPr lang="en-US" sz="750" dirty="0">
                <a:solidFill>
                  <a:srgbClr val="646464"/>
                </a:solidFill>
                <a:latin typeface="Verlag Light"/>
                <a:cs typeface="Arial Black" panose="020B0604020202020204" pitchFamily="34" charset="0"/>
              </a:rPr>
              <a:t>757</a:t>
            </a:r>
            <a:r>
              <a:rPr kumimoji="0" lang="en-US" sz="750" b="0" i="0" u="none" strike="noStrike" kern="1200" cap="none" spc="0" normalizeH="0" baseline="0" noProof="0" dirty="0">
                <a:ln>
                  <a:noFill/>
                </a:ln>
                <a:solidFill>
                  <a:srgbClr val="646464"/>
                </a:solidFill>
                <a:effectLst/>
                <a:uLnTx/>
                <a:uFillTx/>
                <a:latin typeface="Verlag Light"/>
                <a:ea typeface="+mn-ea"/>
                <a:cs typeface="Arial Black" panose="020B0604020202020204" pitchFamily="34" charset="0"/>
              </a:rPr>
              <a:t>, Millennial n=1800</a:t>
            </a:r>
            <a:r>
              <a:rPr lang="en-US" sz="750" dirty="0">
                <a:solidFill>
                  <a:srgbClr val="646464"/>
                </a:solidFill>
                <a:latin typeface="Verlag Light"/>
                <a:cs typeface="Arial Black" panose="020B0604020202020204" pitchFamily="34" charset="0"/>
              </a:rPr>
              <a:t>, Gen X n=1639, Boomer n=779, </a:t>
            </a:r>
            <a:r>
              <a:rPr kumimoji="0" lang="en-US" sz="750" b="0" i="0" u="none" strike="noStrike" kern="1200" cap="none" spc="0" normalizeH="0" baseline="0" noProof="0" dirty="0">
                <a:ln>
                  <a:noFill/>
                </a:ln>
                <a:solidFill>
                  <a:srgbClr val="646464"/>
                </a:solidFill>
                <a:effectLst/>
                <a:uLnTx/>
                <a:uFillTx/>
                <a:latin typeface="Verlag Light"/>
                <a:ea typeface="+mn-ea"/>
                <a:cs typeface="Arial Black" panose="020B0604020202020204" pitchFamily="34" charset="0"/>
              </a:rPr>
              <a:t>White n=3065, Black n=395, Latinx n=1145, Asian n=205, Under $50k n=2256, </a:t>
            </a:r>
            <a:r>
              <a:rPr lang="en-US" sz="750" dirty="0">
                <a:solidFill>
                  <a:srgbClr val="646464"/>
                </a:solidFill>
                <a:latin typeface="Verlag Light"/>
                <a:cs typeface="Arial Black" panose="020B0604020202020204" pitchFamily="34" charset="0"/>
              </a:rPr>
              <a:t>$50,000-$99,999 n=1601, $100,000-$149,999 n=660, $150,000+ n=364, Those experiencing burnout n=1958, Those who are not experiencing burnout n=2174</a:t>
            </a:r>
            <a:r>
              <a:rPr kumimoji="0" lang="en-US" sz="750" b="0" i="0" u="none" strike="noStrike" kern="1200" cap="none" spc="0" normalizeH="0" baseline="0" noProof="0" dirty="0">
                <a:ln>
                  <a:noFill/>
                </a:ln>
                <a:solidFill>
                  <a:srgbClr val="646464"/>
                </a:solidFill>
                <a:effectLst/>
                <a:uLnTx/>
                <a:uFillTx/>
                <a:latin typeface="Verlag Light"/>
                <a:ea typeface="+mn-ea"/>
                <a:cs typeface="Arial Black" panose="020B0604020202020204" pitchFamily="34" charset="0"/>
              </a:rPr>
              <a:t>. Q116: If your current employer offered you a severance package of three months pay, would you take it and leave the company? Base: Among those employed: Total Workforce n=4131, </a:t>
            </a:r>
            <a:r>
              <a:rPr kumimoji="0" lang="pt-BR" sz="750" b="0" i="0" u="none" strike="noStrike" kern="1200" cap="none" spc="0" normalizeH="0" baseline="0" noProof="0" dirty="0" err="1">
                <a:ln>
                  <a:noFill/>
                </a:ln>
                <a:solidFill>
                  <a:srgbClr val="646464"/>
                </a:solidFill>
                <a:effectLst/>
                <a:uLnTx/>
                <a:uFillTx/>
                <a:latin typeface="Verlag Light"/>
                <a:ea typeface="+mn-ea"/>
                <a:cs typeface="Arial Black" panose="020B0604020202020204" pitchFamily="34" charset="0"/>
              </a:rPr>
              <a:t>Gen</a:t>
            </a:r>
            <a:r>
              <a:rPr kumimoji="0" lang="pt-BR" sz="750" b="0" i="0" u="none" strike="noStrike" kern="1200" cap="none" spc="0" normalizeH="0" baseline="0" noProof="0" dirty="0">
                <a:ln>
                  <a:noFill/>
                </a:ln>
                <a:solidFill>
                  <a:srgbClr val="646464"/>
                </a:solidFill>
                <a:effectLst/>
                <a:uLnTx/>
                <a:uFillTx/>
                <a:latin typeface="Verlag Light"/>
                <a:ea typeface="+mn-ea"/>
                <a:cs typeface="Arial Black" panose="020B0604020202020204" pitchFamily="34" charset="0"/>
              </a:rPr>
              <a:t> </a:t>
            </a:r>
            <a:r>
              <a:rPr kumimoji="0" lang="pt-BR" sz="750" b="0" i="0" u="none" strike="noStrike" kern="1200" cap="none" spc="0" normalizeH="0" baseline="0" noProof="0" dirty="0" err="1">
                <a:ln>
                  <a:noFill/>
                </a:ln>
                <a:solidFill>
                  <a:srgbClr val="646464"/>
                </a:solidFill>
                <a:effectLst/>
                <a:uLnTx/>
                <a:uFillTx/>
                <a:latin typeface="Verlag Light"/>
                <a:ea typeface="+mn-ea"/>
                <a:cs typeface="Arial Black" panose="020B0604020202020204" pitchFamily="34" charset="0"/>
              </a:rPr>
              <a:t>Z</a:t>
            </a:r>
            <a:r>
              <a:rPr kumimoji="0" lang="pt-BR" sz="750" b="0" i="0" u="none" strike="noStrike" kern="1200" cap="none" spc="0" normalizeH="0" baseline="0" noProof="0" dirty="0">
                <a:ln>
                  <a:noFill/>
                </a:ln>
                <a:solidFill>
                  <a:srgbClr val="646464"/>
                </a:solidFill>
                <a:effectLst/>
                <a:uLnTx/>
                <a:uFillTx/>
                <a:latin typeface="Verlag Light"/>
                <a:ea typeface="+mn-ea"/>
                <a:cs typeface="Arial Black" panose="020B0604020202020204" pitchFamily="34" charset="0"/>
              </a:rPr>
              <a:t> </a:t>
            </a:r>
            <a:r>
              <a:rPr kumimoji="0" lang="pt-BR" sz="750" b="0" i="0" u="none" strike="noStrike" kern="1200" cap="none" spc="0" normalizeH="0" baseline="0" noProof="0" dirty="0" err="1">
                <a:ln>
                  <a:noFill/>
                </a:ln>
                <a:solidFill>
                  <a:srgbClr val="646464"/>
                </a:solidFill>
                <a:effectLst/>
                <a:uLnTx/>
                <a:uFillTx/>
                <a:latin typeface="Verlag Light"/>
                <a:ea typeface="+mn-ea"/>
                <a:cs typeface="Arial Black" panose="020B0604020202020204" pitchFamily="34" charset="0"/>
              </a:rPr>
              <a:t>n</a:t>
            </a:r>
            <a:r>
              <a:rPr kumimoji="0" lang="pt-BR" sz="750" b="0" i="0" u="none" strike="noStrike" kern="1200" cap="none" spc="0" normalizeH="0" baseline="0" noProof="0" dirty="0">
                <a:ln>
                  <a:noFill/>
                </a:ln>
                <a:solidFill>
                  <a:srgbClr val="646464"/>
                </a:solidFill>
                <a:effectLst/>
                <a:uLnTx/>
                <a:uFillTx/>
                <a:latin typeface="Verlag Light"/>
                <a:ea typeface="+mn-ea"/>
                <a:cs typeface="Arial Black" panose="020B0604020202020204" pitchFamily="34" charset="0"/>
              </a:rPr>
              <a:t>=519, </a:t>
            </a:r>
            <a:r>
              <a:rPr kumimoji="0" lang="pt-BR" sz="750" b="0" i="0" u="none" strike="noStrike" kern="1200" cap="none" spc="0" normalizeH="0" baseline="0" noProof="0" dirty="0" err="1">
                <a:ln>
                  <a:noFill/>
                </a:ln>
                <a:solidFill>
                  <a:srgbClr val="646464"/>
                </a:solidFill>
                <a:effectLst/>
                <a:uLnTx/>
                <a:uFillTx/>
                <a:latin typeface="Verlag Light"/>
                <a:ea typeface="+mn-ea"/>
                <a:cs typeface="Arial Black" panose="020B0604020202020204" pitchFamily="34" charset="0"/>
              </a:rPr>
              <a:t>Millennials</a:t>
            </a:r>
            <a:r>
              <a:rPr kumimoji="0" lang="pt-BR" sz="750" b="0" i="0" u="none" strike="noStrike" kern="1200" cap="none" spc="0" normalizeH="0" baseline="0" noProof="0" dirty="0">
                <a:ln>
                  <a:noFill/>
                </a:ln>
                <a:solidFill>
                  <a:srgbClr val="646464"/>
                </a:solidFill>
                <a:effectLst/>
                <a:uLnTx/>
                <a:uFillTx/>
                <a:latin typeface="Verlag Light"/>
                <a:ea typeface="+mn-ea"/>
                <a:cs typeface="Arial Black" panose="020B0604020202020204" pitchFamily="34" charset="0"/>
              </a:rPr>
              <a:t> </a:t>
            </a:r>
            <a:r>
              <a:rPr kumimoji="0" lang="pt-BR" sz="750" b="0" i="0" u="none" strike="noStrike" kern="1200" cap="none" spc="0" normalizeH="0" baseline="0" noProof="0" dirty="0" err="1">
                <a:ln>
                  <a:noFill/>
                </a:ln>
                <a:solidFill>
                  <a:srgbClr val="646464"/>
                </a:solidFill>
                <a:effectLst/>
                <a:uLnTx/>
                <a:uFillTx/>
                <a:latin typeface="Verlag Light"/>
                <a:ea typeface="+mn-ea"/>
                <a:cs typeface="Arial Black" panose="020B0604020202020204" pitchFamily="34" charset="0"/>
              </a:rPr>
              <a:t>n</a:t>
            </a:r>
            <a:r>
              <a:rPr kumimoji="0" lang="pt-BR" sz="750" b="0" i="0" u="none" strike="noStrike" kern="1200" cap="none" spc="0" normalizeH="0" baseline="0" noProof="0" dirty="0">
                <a:ln>
                  <a:noFill/>
                </a:ln>
                <a:solidFill>
                  <a:srgbClr val="646464"/>
                </a:solidFill>
                <a:effectLst/>
                <a:uLnTx/>
                <a:uFillTx/>
                <a:latin typeface="Verlag Light"/>
                <a:ea typeface="+mn-ea"/>
                <a:cs typeface="Arial Black" panose="020B0604020202020204" pitchFamily="34" charset="0"/>
              </a:rPr>
              <a:t>=1504, </a:t>
            </a:r>
            <a:r>
              <a:rPr kumimoji="0" lang="pt-BR" sz="750" b="0" i="0" u="none" strike="noStrike" kern="1200" cap="none" spc="0" normalizeH="0" baseline="0" noProof="0" dirty="0" err="1">
                <a:ln>
                  <a:noFill/>
                </a:ln>
                <a:solidFill>
                  <a:srgbClr val="646464"/>
                </a:solidFill>
                <a:effectLst/>
                <a:uLnTx/>
                <a:uFillTx/>
                <a:latin typeface="Verlag Light"/>
                <a:ea typeface="+mn-ea"/>
                <a:cs typeface="Arial Black" panose="020B0604020202020204" pitchFamily="34" charset="0"/>
              </a:rPr>
              <a:t>Gen</a:t>
            </a:r>
            <a:r>
              <a:rPr kumimoji="0" lang="pt-BR" sz="750" b="0" i="0" u="none" strike="noStrike" kern="1200" cap="none" spc="0" normalizeH="0" baseline="0" noProof="0" dirty="0">
                <a:ln>
                  <a:noFill/>
                </a:ln>
                <a:solidFill>
                  <a:srgbClr val="646464"/>
                </a:solidFill>
                <a:effectLst/>
                <a:uLnTx/>
                <a:uFillTx/>
                <a:latin typeface="Verlag Light"/>
                <a:ea typeface="+mn-ea"/>
                <a:cs typeface="Arial Black" panose="020B0604020202020204" pitchFamily="34" charset="0"/>
              </a:rPr>
              <a:t> </a:t>
            </a:r>
            <a:r>
              <a:rPr kumimoji="0" lang="pt-BR" sz="750" b="0" i="0" u="none" strike="noStrike" kern="1200" cap="none" spc="0" normalizeH="0" baseline="0" noProof="0" dirty="0" err="1">
                <a:ln>
                  <a:noFill/>
                </a:ln>
                <a:solidFill>
                  <a:srgbClr val="646464"/>
                </a:solidFill>
                <a:effectLst/>
                <a:uLnTx/>
                <a:uFillTx/>
                <a:latin typeface="Verlag Light"/>
                <a:ea typeface="+mn-ea"/>
                <a:cs typeface="Arial Black" panose="020B0604020202020204" pitchFamily="34" charset="0"/>
              </a:rPr>
              <a:t>X</a:t>
            </a:r>
            <a:r>
              <a:rPr kumimoji="0" lang="pt-BR" sz="750" b="0" i="0" u="none" strike="noStrike" kern="1200" cap="none" spc="0" normalizeH="0" baseline="0" noProof="0" dirty="0">
                <a:ln>
                  <a:noFill/>
                </a:ln>
                <a:solidFill>
                  <a:srgbClr val="646464"/>
                </a:solidFill>
                <a:effectLst/>
                <a:uLnTx/>
                <a:uFillTx/>
                <a:latin typeface="Verlag Light"/>
                <a:ea typeface="+mn-ea"/>
                <a:cs typeface="Arial Black" panose="020B0604020202020204" pitchFamily="34" charset="0"/>
              </a:rPr>
              <a:t> </a:t>
            </a:r>
            <a:r>
              <a:rPr kumimoji="0" lang="pt-BR" sz="750" b="0" i="0" u="none" strike="noStrike" kern="1200" cap="none" spc="0" normalizeH="0" baseline="0" noProof="0" dirty="0" err="1">
                <a:ln>
                  <a:noFill/>
                </a:ln>
                <a:solidFill>
                  <a:srgbClr val="646464"/>
                </a:solidFill>
                <a:effectLst/>
                <a:uLnTx/>
                <a:uFillTx/>
                <a:latin typeface="Verlag Light"/>
                <a:ea typeface="+mn-ea"/>
                <a:cs typeface="Arial Black" panose="020B0604020202020204" pitchFamily="34" charset="0"/>
              </a:rPr>
              <a:t>n</a:t>
            </a:r>
            <a:r>
              <a:rPr kumimoji="0" lang="pt-BR" sz="750" b="0" i="0" u="none" strike="noStrike" kern="1200" cap="none" spc="0" normalizeH="0" baseline="0" noProof="0" dirty="0">
                <a:ln>
                  <a:noFill/>
                </a:ln>
                <a:solidFill>
                  <a:srgbClr val="646464"/>
                </a:solidFill>
                <a:effectLst/>
                <a:uLnTx/>
                <a:uFillTx/>
                <a:latin typeface="Verlag Light"/>
                <a:ea typeface="+mn-ea"/>
                <a:cs typeface="Arial Black" panose="020B0604020202020204" pitchFamily="34" charset="0"/>
              </a:rPr>
              <a:t>=1404, Boomers </a:t>
            </a:r>
            <a:r>
              <a:rPr kumimoji="0" lang="pt-BR" sz="750" b="0" i="0" u="none" strike="noStrike" kern="1200" cap="none" spc="0" normalizeH="0" baseline="0" noProof="0" dirty="0" err="1">
                <a:ln>
                  <a:noFill/>
                </a:ln>
                <a:solidFill>
                  <a:srgbClr val="646464"/>
                </a:solidFill>
                <a:effectLst/>
                <a:uLnTx/>
                <a:uFillTx/>
                <a:latin typeface="Verlag Light"/>
                <a:ea typeface="+mn-ea"/>
                <a:cs typeface="Arial Black" panose="020B0604020202020204" pitchFamily="34" charset="0"/>
              </a:rPr>
              <a:t>n</a:t>
            </a:r>
            <a:r>
              <a:rPr kumimoji="0" lang="pt-BR" sz="750" b="0" i="0" u="none" strike="noStrike" kern="1200" cap="none" spc="0" normalizeH="0" baseline="0" noProof="0" dirty="0">
                <a:ln>
                  <a:noFill/>
                </a:ln>
                <a:solidFill>
                  <a:srgbClr val="646464"/>
                </a:solidFill>
                <a:effectLst/>
                <a:uLnTx/>
                <a:uFillTx/>
                <a:latin typeface="Verlag Light"/>
                <a:ea typeface="+mn-ea"/>
                <a:cs typeface="Arial Black" panose="020B0604020202020204" pitchFamily="34" charset="0"/>
              </a:rPr>
              <a:t>=682, White </a:t>
            </a:r>
            <a:r>
              <a:rPr kumimoji="0" lang="pt-BR" sz="750" b="0" i="0" u="none" strike="noStrike" kern="1200" cap="none" spc="0" normalizeH="0" baseline="0" noProof="0" dirty="0" err="1">
                <a:ln>
                  <a:noFill/>
                </a:ln>
                <a:solidFill>
                  <a:srgbClr val="646464"/>
                </a:solidFill>
                <a:effectLst/>
                <a:uLnTx/>
                <a:uFillTx/>
                <a:latin typeface="Verlag Light"/>
                <a:ea typeface="+mn-ea"/>
                <a:cs typeface="Arial Black" panose="020B0604020202020204" pitchFamily="34" charset="0"/>
              </a:rPr>
              <a:t>n</a:t>
            </a:r>
            <a:r>
              <a:rPr kumimoji="0" lang="pt-BR" sz="750" b="0" i="0" u="none" strike="noStrike" kern="1200" cap="none" spc="0" normalizeH="0" baseline="0" noProof="0" dirty="0">
                <a:ln>
                  <a:noFill/>
                </a:ln>
                <a:solidFill>
                  <a:srgbClr val="646464"/>
                </a:solidFill>
                <a:effectLst/>
                <a:uLnTx/>
                <a:uFillTx/>
                <a:latin typeface="Verlag Light"/>
                <a:ea typeface="+mn-ea"/>
                <a:cs typeface="Arial Black" panose="020B0604020202020204" pitchFamily="34" charset="0"/>
              </a:rPr>
              <a:t>=2586, Black </a:t>
            </a:r>
            <a:r>
              <a:rPr kumimoji="0" lang="pt-BR" sz="750" b="0" i="0" u="none" strike="noStrike" kern="1200" cap="none" spc="0" normalizeH="0" baseline="0" noProof="0" dirty="0" err="1">
                <a:ln>
                  <a:noFill/>
                </a:ln>
                <a:solidFill>
                  <a:srgbClr val="646464"/>
                </a:solidFill>
                <a:effectLst/>
                <a:uLnTx/>
                <a:uFillTx/>
                <a:latin typeface="Verlag Light"/>
                <a:ea typeface="+mn-ea"/>
                <a:cs typeface="Arial Black" panose="020B0604020202020204" pitchFamily="34" charset="0"/>
              </a:rPr>
              <a:t>n</a:t>
            </a:r>
            <a:r>
              <a:rPr kumimoji="0" lang="pt-BR" sz="750" b="0" i="0" u="none" strike="noStrike" kern="1200" cap="none" spc="0" normalizeH="0" baseline="0" noProof="0" dirty="0">
                <a:ln>
                  <a:noFill/>
                </a:ln>
                <a:solidFill>
                  <a:srgbClr val="646464"/>
                </a:solidFill>
                <a:effectLst/>
                <a:uLnTx/>
                <a:uFillTx/>
                <a:latin typeface="Verlag Light"/>
                <a:ea typeface="+mn-ea"/>
                <a:cs typeface="Arial Black" panose="020B0604020202020204" pitchFamily="34" charset="0"/>
              </a:rPr>
              <a:t>=315, </a:t>
            </a:r>
            <a:r>
              <a:rPr kumimoji="0" lang="pt-BR" sz="750" b="0" i="0" u="none" strike="noStrike" kern="1200" cap="none" spc="0" normalizeH="0" baseline="0" noProof="0" dirty="0" err="1">
                <a:ln>
                  <a:noFill/>
                </a:ln>
                <a:solidFill>
                  <a:srgbClr val="646464"/>
                </a:solidFill>
                <a:effectLst/>
                <a:uLnTx/>
                <a:uFillTx/>
                <a:latin typeface="Verlag Light"/>
                <a:ea typeface="+mn-ea"/>
                <a:cs typeface="Arial Black" panose="020B0604020202020204" pitchFamily="34" charset="0"/>
              </a:rPr>
              <a:t>Under</a:t>
            </a:r>
            <a:r>
              <a:rPr kumimoji="0" lang="pt-BR" sz="750" b="0" i="0" u="none" strike="noStrike" kern="1200" cap="none" spc="0" normalizeH="0" baseline="0" noProof="0" dirty="0">
                <a:ln>
                  <a:noFill/>
                </a:ln>
                <a:solidFill>
                  <a:srgbClr val="646464"/>
                </a:solidFill>
                <a:effectLst/>
                <a:uLnTx/>
                <a:uFillTx/>
                <a:latin typeface="Verlag Light"/>
                <a:ea typeface="+mn-ea"/>
                <a:cs typeface="Arial Black" panose="020B0604020202020204" pitchFamily="34" charset="0"/>
              </a:rPr>
              <a:t> $50k </a:t>
            </a:r>
            <a:r>
              <a:rPr kumimoji="0" lang="pt-BR" sz="750" b="0" i="0" u="none" strike="noStrike" kern="1200" cap="none" spc="0" normalizeH="0" baseline="0" noProof="0" dirty="0" err="1">
                <a:ln>
                  <a:noFill/>
                </a:ln>
                <a:solidFill>
                  <a:srgbClr val="646464"/>
                </a:solidFill>
                <a:effectLst/>
                <a:uLnTx/>
                <a:uFillTx/>
                <a:latin typeface="Verlag Light"/>
                <a:ea typeface="+mn-ea"/>
                <a:cs typeface="Arial Black" panose="020B0604020202020204" pitchFamily="34" charset="0"/>
              </a:rPr>
              <a:t>n</a:t>
            </a:r>
            <a:r>
              <a:rPr kumimoji="0" lang="pt-BR" sz="750" b="0" i="0" u="none" strike="noStrike" kern="1200" cap="none" spc="0" normalizeH="0" baseline="0" noProof="0" dirty="0">
                <a:ln>
                  <a:noFill/>
                </a:ln>
                <a:solidFill>
                  <a:srgbClr val="646464"/>
                </a:solidFill>
                <a:effectLst/>
                <a:uLnTx/>
                <a:uFillTx/>
                <a:latin typeface="Verlag Light"/>
                <a:ea typeface="+mn-ea"/>
                <a:cs typeface="Arial Black" panose="020B0604020202020204" pitchFamily="34" charset="0"/>
              </a:rPr>
              <a:t>=1664, $50,000-$99,999 </a:t>
            </a:r>
            <a:r>
              <a:rPr kumimoji="0" lang="pt-BR" sz="750" b="0" i="0" u="none" strike="noStrike" kern="1200" cap="none" spc="0" normalizeH="0" baseline="0" noProof="0" dirty="0" err="1">
                <a:ln>
                  <a:noFill/>
                </a:ln>
                <a:solidFill>
                  <a:srgbClr val="646464"/>
                </a:solidFill>
                <a:effectLst/>
                <a:uLnTx/>
                <a:uFillTx/>
                <a:latin typeface="Verlag Light"/>
                <a:ea typeface="+mn-ea"/>
                <a:cs typeface="Arial Black" panose="020B0604020202020204" pitchFamily="34" charset="0"/>
              </a:rPr>
              <a:t>n</a:t>
            </a:r>
            <a:r>
              <a:rPr kumimoji="0" lang="pt-BR" sz="750" b="0" i="0" u="none" strike="noStrike" kern="1200" cap="none" spc="0" normalizeH="0" baseline="0" noProof="0" dirty="0">
                <a:ln>
                  <a:noFill/>
                </a:ln>
                <a:solidFill>
                  <a:srgbClr val="646464"/>
                </a:solidFill>
                <a:effectLst/>
                <a:uLnTx/>
                <a:uFillTx/>
                <a:latin typeface="Verlag Light"/>
                <a:ea typeface="+mn-ea"/>
                <a:cs typeface="Arial Black" panose="020B0604020202020204" pitchFamily="34" charset="0"/>
              </a:rPr>
              <a:t>=1443, $100,000-$149,999 </a:t>
            </a:r>
            <a:r>
              <a:rPr kumimoji="0" lang="pt-BR" sz="750" b="0" i="0" u="none" strike="noStrike" kern="1200" cap="none" spc="0" normalizeH="0" baseline="0" noProof="0" dirty="0" err="1">
                <a:ln>
                  <a:noFill/>
                </a:ln>
                <a:solidFill>
                  <a:srgbClr val="646464"/>
                </a:solidFill>
                <a:effectLst/>
                <a:uLnTx/>
                <a:uFillTx/>
                <a:latin typeface="Verlag Light"/>
                <a:ea typeface="+mn-ea"/>
                <a:cs typeface="Arial Black" panose="020B0604020202020204" pitchFamily="34" charset="0"/>
              </a:rPr>
              <a:t>n</a:t>
            </a:r>
            <a:r>
              <a:rPr kumimoji="0" lang="pt-BR" sz="750" b="0" i="0" u="none" strike="noStrike" kern="1200" cap="none" spc="0" normalizeH="0" baseline="0" noProof="0" dirty="0">
                <a:ln>
                  <a:noFill/>
                </a:ln>
                <a:solidFill>
                  <a:srgbClr val="646464"/>
                </a:solidFill>
                <a:effectLst/>
                <a:uLnTx/>
                <a:uFillTx/>
                <a:latin typeface="Verlag Light"/>
                <a:ea typeface="+mn-ea"/>
                <a:cs typeface="Arial Black" panose="020B0604020202020204" pitchFamily="34" charset="0"/>
              </a:rPr>
              <a:t>=613, $150,000+ </a:t>
            </a:r>
            <a:r>
              <a:rPr kumimoji="0" lang="pt-BR" sz="750" b="0" i="0" u="none" strike="noStrike" kern="1200" cap="none" spc="0" normalizeH="0" baseline="0" noProof="0" dirty="0" err="1">
                <a:ln>
                  <a:noFill/>
                </a:ln>
                <a:solidFill>
                  <a:srgbClr val="646464"/>
                </a:solidFill>
                <a:effectLst/>
                <a:uLnTx/>
                <a:uFillTx/>
                <a:latin typeface="Verlag Light"/>
                <a:ea typeface="+mn-ea"/>
                <a:cs typeface="Arial Black" panose="020B0604020202020204" pitchFamily="34" charset="0"/>
              </a:rPr>
              <a:t>n</a:t>
            </a:r>
            <a:r>
              <a:rPr kumimoji="0" lang="pt-BR" sz="750" b="0" i="0" u="none" strike="noStrike" kern="1200" cap="none" spc="0" normalizeH="0" baseline="0" noProof="0" dirty="0">
                <a:ln>
                  <a:noFill/>
                </a:ln>
                <a:solidFill>
                  <a:srgbClr val="646464"/>
                </a:solidFill>
                <a:effectLst/>
                <a:uLnTx/>
                <a:uFillTx/>
                <a:latin typeface="Verlag Light"/>
                <a:ea typeface="+mn-ea"/>
                <a:cs typeface="Arial Black" panose="020B0604020202020204" pitchFamily="34" charset="0"/>
              </a:rPr>
              <a:t>=347.</a:t>
            </a:r>
            <a:endParaRPr kumimoji="0" lang="en-US" sz="750" b="0" i="0" u="none" strike="noStrike" kern="1200" cap="none" spc="0" normalizeH="0" baseline="0" noProof="0" dirty="0">
              <a:ln>
                <a:noFill/>
              </a:ln>
              <a:solidFill>
                <a:srgbClr val="646464"/>
              </a:solidFill>
              <a:effectLst/>
              <a:uLnTx/>
              <a:uFillTx/>
              <a:latin typeface="Verlag Light"/>
              <a:ea typeface="+mn-ea"/>
              <a:cs typeface="Arial Black" panose="020B0604020202020204" pitchFamily="34" charset="0"/>
            </a:endParaRPr>
          </a:p>
        </p:txBody>
      </p:sp>
      <p:sp>
        <p:nvSpPr>
          <p:cNvPr id="21" name="TextBox 20">
            <a:extLst>
              <a:ext uri="{FF2B5EF4-FFF2-40B4-BE49-F238E27FC236}">
                <a16:creationId xmlns:a16="http://schemas.microsoft.com/office/drawing/2014/main" id="{1887A565-2C62-E505-CA85-D62A959205E9}"/>
              </a:ext>
            </a:extLst>
          </p:cNvPr>
          <p:cNvSpPr txBox="1"/>
          <p:nvPr/>
        </p:nvSpPr>
        <p:spPr>
          <a:xfrm>
            <a:off x="2541731" y="4000292"/>
            <a:ext cx="3181457" cy="1446550"/>
          </a:xfrm>
          <a:prstGeom prst="rect">
            <a:avLst/>
          </a:prstGeom>
          <a:noFill/>
          <a:ln>
            <a:solidFill>
              <a:srgbClr val="C00000"/>
            </a:solidFill>
          </a:ln>
        </p:spPr>
        <p:txBody>
          <a:bodyPr wrap="square" rtlCol="0">
            <a:spAutoFit/>
          </a:bodyPr>
          <a:lstStyle/>
          <a:p>
            <a:pPr marL="285750" indent="-285750">
              <a:buFont typeface="Arial" panose="020B0604020202020204" pitchFamily="34" charset="0"/>
              <a:buChar char="•"/>
            </a:pPr>
            <a:r>
              <a:rPr lang="en-US" sz="1100" dirty="0">
                <a:latin typeface="Verlag Light" pitchFamily="50" charset="0"/>
              </a:rPr>
              <a:t>More White (30%), Black (30%), and Latinx (29%) Americans than Asian Americans (22%) </a:t>
            </a:r>
          </a:p>
          <a:p>
            <a:pPr marL="285750" indent="-285750">
              <a:buFont typeface="Arial" panose="020B0604020202020204" pitchFamily="34" charset="0"/>
              <a:buChar char="•"/>
            </a:pPr>
            <a:r>
              <a:rPr lang="en-US" sz="1100" dirty="0">
                <a:latin typeface="Verlag Light" pitchFamily="50" charset="0"/>
              </a:rPr>
              <a:t>More younger generations, Gen Z (39%) than Millennials (30%), Gen X (27%), and Boomers (26%) </a:t>
            </a:r>
          </a:p>
          <a:p>
            <a:pPr marL="285750" indent="-285750">
              <a:buFont typeface="Arial" panose="020B0604020202020204" pitchFamily="34" charset="0"/>
              <a:buChar char="•"/>
            </a:pPr>
            <a:r>
              <a:rPr lang="en-US" sz="1100" dirty="0">
                <a:latin typeface="Verlag Light" pitchFamily="50" charset="0"/>
              </a:rPr>
              <a:t>More people with lower incomes, under $50k (33%) than $50k-$99.9k (28%), $100k-$149.9k (28%), and $150k+ (25%)</a:t>
            </a:r>
          </a:p>
        </p:txBody>
      </p:sp>
      <p:sp>
        <p:nvSpPr>
          <p:cNvPr id="7" name="TextBox 51">
            <a:extLst>
              <a:ext uri="{FF2B5EF4-FFF2-40B4-BE49-F238E27FC236}">
                <a16:creationId xmlns:a16="http://schemas.microsoft.com/office/drawing/2014/main" id="{2A5261B0-D216-BEDF-A166-EE8997E423A8}"/>
              </a:ext>
            </a:extLst>
          </p:cNvPr>
          <p:cNvSpPr txBox="1"/>
          <p:nvPr/>
        </p:nvSpPr>
        <p:spPr>
          <a:xfrm>
            <a:off x="3140761" y="6041851"/>
            <a:ext cx="206741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Tx/>
              <a:defRPr/>
            </a:pPr>
            <a:r>
              <a:rPr lang="en-US" sz="1100" b="1" dirty="0">
                <a:latin typeface="Verlag Light" pitchFamily="50" charset="0"/>
                <a:cs typeface="Poppins" panose="00000500000000000000" pitchFamily="2" charset="0"/>
              </a:rPr>
              <a:t>∆</a:t>
            </a:r>
            <a:r>
              <a:rPr lang="en-US" sz="900" b="1" i="1" dirty="0">
                <a:latin typeface="Verlag Light" pitchFamily="50" charset="0"/>
                <a:cs typeface="Poppins" panose="00000500000000000000" pitchFamily="2" charset="0"/>
              </a:rPr>
              <a:t> Indicates </a:t>
            </a:r>
            <a:r>
              <a:rPr lang="en-US" sz="900" b="1" i="1" dirty="0">
                <a:latin typeface="Verlag Light" pitchFamily="50" charset="0"/>
                <a:ea typeface="Source Sans Pro Light"/>
                <a:cs typeface="Poppins" panose="00000500000000000000" pitchFamily="2" charset="0"/>
              </a:rPr>
              <a:t>Wave-over-Wave Shift</a:t>
            </a:r>
          </a:p>
        </p:txBody>
      </p:sp>
      <p:sp>
        <p:nvSpPr>
          <p:cNvPr id="23" name="TextBox 22">
            <a:extLst>
              <a:ext uri="{FF2B5EF4-FFF2-40B4-BE49-F238E27FC236}">
                <a16:creationId xmlns:a16="http://schemas.microsoft.com/office/drawing/2014/main" id="{A97C0143-4770-99C3-1389-586488E23359}"/>
              </a:ext>
            </a:extLst>
          </p:cNvPr>
          <p:cNvSpPr txBox="1"/>
          <p:nvPr/>
        </p:nvSpPr>
        <p:spPr>
          <a:xfrm>
            <a:off x="231625" y="6067008"/>
            <a:ext cx="3453155" cy="246221"/>
          </a:xfrm>
          <a:prstGeom prst="rect">
            <a:avLst/>
          </a:prstGeom>
        </p:spPr>
        <p:txBody>
          <a:bodyPr wrap="square">
            <a:spAutoFit/>
          </a:bodyPr>
          <a:lstStyle>
            <a:defPPr>
              <a:defRPr lang="en-US"/>
            </a:defPPr>
            <a:lvl1pPr lvl="0" algn="ctr">
              <a:defRPr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Verlag Light" pitchFamily="50" charset="0"/>
                <a:cs typeface="Avenir" panose="020B0604020202020204" charset="0"/>
              </a:rPr>
              <a:t>* Significant differences indicated by </a:t>
            </a:r>
            <a:r>
              <a:rPr kumimoji="0" lang="en-US" sz="1000" b="1" i="0" u="none" strike="noStrike" kern="1200" cap="none" spc="0" normalizeH="0" baseline="0" noProof="0">
                <a:ln>
                  <a:noFill/>
                </a:ln>
                <a:solidFill>
                  <a:srgbClr val="7030A0"/>
                </a:solidFill>
                <a:effectLst/>
                <a:uLnTx/>
                <a:uFillTx/>
                <a:latin typeface="Verlag Light" pitchFamily="50" charset="0"/>
                <a:cs typeface="Avenir" panose="020B0604020202020204" charset="0"/>
              </a:rPr>
              <a:t>purple</a:t>
            </a:r>
            <a:r>
              <a:rPr kumimoji="0" lang="en-US" sz="1000" b="1" i="0" u="none" strike="noStrike" kern="1200" cap="none" spc="0" normalizeH="0" baseline="0" noProof="0">
                <a:ln>
                  <a:noFill/>
                </a:ln>
                <a:solidFill>
                  <a:srgbClr val="FF0000"/>
                </a:solidFill>
                <a:effectLst/>
                <a:uLnTx/>
                <a:uFillTx/>
                <a:latin typeface="Verlag Light" pitchFamily="50" charset="0"/>
                <a:cs typeface="Avenir" panose="020B0604020202020204" charset="0"/>
              </a:rPr>
              <a:t> </a:t>
            </a:r>
            <a:r>
              <a:rPr kumimoji="0" lang="en-US" sz="1000" b="0" i="0" u="none" strike="noStrike" kern="1200" cap="none" spc="0" normalizeH="0" baseline="0" noProof="0">
                <a:ln>
                  <a:noFill/>
                </a:ln>
                <a:solidFill>
                  <a:prstClr val="black"/>
                </a:solidFill>
                <a:effectLst/>
                <a:uLnTx/>
                <a:uFillTx/>
                <a:latin typeface="Verlag Light" pitchFamily="50" charset="0"/>
                <a:cs typeface="Avenir" panose="020B0604020202020204" charset="0"/>
              </a:rPr>
              <a:t>or</a:t>
            </a:r>
            <a:r>
              <a:rPr kumimoji="0" lang="en-US" sz="1000" b="1" i="0" u="none" strike="noStrike" kern="1200" cap="none" spc="0" normalizeH="0" baseline="0" noProof="0">
                <a:ln>
                  <a:noFill/>
                </a:ln>
                <a:solidFill>
                  <a:srgbClr val="FF0000"/>
                </a:solidFill>
                <a:effectLst/>
                <a:uLnTx/>
                <a:uFillTx/>
                <a:latin typeface="Verlag Light" pitchFamily="50" charset="0"/>
                <a:cs typeface="Avenir" panose="020B0604020202020204" charset="0"/>
              </a:rPr>
              <a:t> </a:t>
            </a:r>
            <a:r>
              <a:rPr kumimoji="0" lang="en-US" sz="1000" b="1" i="0" u="none" strike="noStrike" kern="1200" cap="none" spc="0" normalizeH="0" baseline="0" noProof="0">
                <a:ln>
                  <a:noFill/>
                </a:ln>
                <a:solidFill>
                  <a:schemeClr val="accent6">
                    <a:lumMod val="75000"/>
                  </a:schemeClr>
                </a:solidFill>
                <a:effectLst/>
                <a:uLnTx/>
                <a:uFillTx/>
                <a:latin typeface="Verlag Light" pitchFamily="50" charset="0"/>
                <a:cs typeface="Avenir" panose="020B0604020202020204" charset="0"/>
              </a:rPr>
              <a:t>green</a:t>
            </a:r>
            <a:r>
              <a:rPr kumimoji="0" lang="en-US" sz="1000" b="1" i="0" u="none" strike="noStrike" kern="1200" cap="none" spc="0" normalizeH="0" baseline="0" noProof="0">
                <a:ln>
                  <a:noFill/>
                </a:ln>
                <a:solidFill>
                  <a:srgbClr val="000000"/>
                </a:solidFill>
                <a:effectLst/>
                <a:uLnTx/>
                <a:uFillTx/>
                <a:latin typeface="Verlag Light" pitchFamily="50" charset="0"/>
                <a:cs typeface="Avenir" panose="020B0604020202020204" charset="0"/>
              </a:rPr>
              <a:t> </a:t>
            </a:r>
            <a:r>
              <a:rPr kumimoji="0" lang="en-US" sz="1000" b="0" i="0" u="none" strike="noStrike" kern="1200" cap="none" spc="0" normalizeH="0" baseline="0" noProof="0">
                <a:ln>
                  <a:noFill/>
                </a:ln>
                <a:solidFill>
                  <a:srgbClr val="000000"/>
                </a:solidFill>
                <a:effectLst/>
                <a:uLnTx/>
                <a:uFillTx/>
                <a:latin typeface="Verlag Light" pitchFamily="50" charset="0"/>
                <a:cs typeface="Avenir" panose="020B0604020202020204" charset="0"/>
              </a:rPr>
              <a:t>text</a:t>
            </a:r>
            <a:endParaRPr kumimoji="0" lang="en-US" sz="1000" b="1" i="0" u="none" strike="noStrike" kern="1200" cap="none" spc="0" normalizeH="0" baseline="0" noProof="0">
              <a:ln>
                <a:noFill/>
              </a:ln>
              <a:solidFill>
                <a:srgbClr val="000000"/>
              </a:solidFill>
              <a:effectLst/>
              <a:uLnTx/>
              <a:uFillTx/>
              <a:latin typeface="Verlag Light" pitchFamily="50" charset="0"/>
              <a:cs typeface="Avenir" panose="020B0604020202020204" charset="0"/>
            </a:endParaRPr>
          </a:p>
        </p:txBody>
      </p:sp>
      <p:sp>
        <p:nvSpPr>
          <p:cNvPr id="28" name="TextBox 27">
            <a:extLst>
              <a:ext uri="{FF2B5EF4-FFF2-40B4-BE49-F238E27FC236}">
                <a16:creationId xmlns:a16="http://schemas.microsoft.com/office/drawing/2014/main" id="{981D3F87-9D28-0263-48FA-CAF870BE05BB}"/>
              </a:ext>
            </a:extLst>
          </p:cNvPr>
          <p:cNvSpPr txBox="1"/>
          <p:nvPr/>
        </p:nvSpPr>
        <p:spPr>
          <a:xfrm>
            <a:off x="312119" y="3479757"/>
            <a:ext cx="1686167" cy="1754326"/>
          </a:xfrm>
          <a:prstGeom prst="rect">
            <a:avLst/>
          </a:prstGeom>
          <a:noFill/>
          <a:ln>
            <a:solidFill>
              <a:schemeClr val="tx1"/>
            </a:solidFill>
            <a:prstDash val="dash"/>
          </a:ln>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Verlag Light" pitchFamily="50" charset="0"/>
              </a:rPr>
              <a:t>Workers who are experiencing burnout are</a:t>
            </a:r>
            <a:r>
              <a:rPr lang="en-US" sz="1200">
                <a:solidFill>
                  <a:prstClr val="black"/>
                </a:solidFill>
                <a:latin typeface="Verlag Light" pitchFamily="50" charset="0"/>
              </a:rPr>
              <a:t> more likely than those who are not experiencing burnout to say they would quit a job without having another lined up (30% vs. 24%)</a:t>
            </a:r>
            <a:endParaRPr kumimoji="0" lang="en-US" sz="1200" b="0" i="0" u="none" strike="noStrike" kern="1200" cap="none" spc="0" normalizeH="0" baseline="0" noProof="0">
              <a:ln>
                <a:noFill/>
              </a:ln>
              <a:solidFill>
                <a:prstClr val="black"/>
              </a:solidFill>
              <a:effectLst/>
              <a:uLnTx/>
              <a:uFillTx/>
              <a:latin typeface="Verlag Light" pitchFamily="50" charset="0"/>
            </a:endParaRPr>
          </a:p>
        </p:txBody>
      </p:sp>
      <p:sp>
        <p:nvSpPr>
          <p:cNvPr id="13" name="TextBox 12">
            <a:extLst>
              <a:ext uri="{FF2B5EF4-FFF2-40B4-BE49-F238E27FC236}">
                <a16:creationId xmlns:a16="http://schemas.microsoft.com/office/drawing/2014/main" id="{CD222843-5FAE-0507-42B4-9E728F31B834}"/>
              </a:ext>
            </a:extLst>
          </p:cNvPr>
          <p:cNvSpPr txBox="1"/>
          <p:nvPr/>
        </p:nvSpPr>
        <p:spPr>
          <a:xfrm>
            <a:off x="2513949" y="2049385"/>
            <a:ext cx="3107204" cy="1536242"/>
          </a:xfrm>
          <a:prstGeom prst="rect">
            <a:avLst/>
          </a:prstGeom>
          <a:solidFill>
            <a:schemeClr val="bg1"/>
          </a:solidFill>
          <a:ln>
            <a:solidFill>
              <a:srgbClr val="DE3518"/>
            </a:solidFill>
            <a:prstDash val="solid"/>
          </a:ln>
        </p:spPr>
        <p:txBody>
          <a:bodyPr wrap="square" lIns="91440" tIns="0" rIns="0" bIns="0" rtlCol="0">
            <a:noAutofit/>
          </a:bodyPr>
          <a:lstStyle>
            <a:defPPr>
              <a:defRPr lang="en-US"/>
            </a:defPPr>
            <a:lvl1pPr>
              <a:defRPr sz="4000" b="1">
                <a:solidFill>
                  <a:srgbClr val="FF9349"/>
                </a:solidFill>
              </a:defRPr>
            </a:lvl1pPr>
            <a:lvl2pPr lvl="1">
              <a:defRPr sz="2000"/>
            </a:lvl2pPr>
          </a:lstStyle>
          <a:p>
            <a:r>
              <a:rPr lang="en-US" sz="4800" b="0">
                <a:solidFill>
                  <a:srgbClr val="DE3518"/>
                </a:solidFill>
                <a:latin typeface="Verlag Black" panose="02000000000000000000" pitchFamily="50" charset="0"/>
              </a:rPr>
              <a:t>30%</a:t>
            </a:r>
            <a:r>
              <a:rPr lang="en-US" sz="1200" b="0" i="1">
                <a:solidFill>
                  <a:srgbClr val="DE3518"/>
                </a:solidFill>
                <a:latin typeface="Verlag Light" pitchFamily="50" charset="0"/>
              </a:rPr>
              <a:t> </a:t>
            </a:r>
            <a:r>
              <a:rPr lang="en-US" sz="1700" b="0">
                <a:solidFill>
                  <a:schemeClr val="tx1"/>
                </a:solidFill>
                <a:latin typeface="Verlag Light" pitchFamily="50" charset="0"/>
              </a:rPr>
              <a:t>Of Americans would </a:t>
            </a:r>
            <a:r>
              <a:rPr lang="en-US" sz="1700" b="0">
                <a:solidFill>
                  <a:schemeClr val="tx1"/>
                </a:solidFill>
                <a:latin typeface="Verlag Black" panose="02000000000000000000" pitchFamily="50" charset="0"/>
              </a:rPr>
              <a:t>quit their jobs without having another one lined up</a:t>
            </a:r>
          </a:p>
          <a:p>
            <a:endParaRPr lang="en-US" sz="1700" b="0">
              <a:solidFill>
                <a:schemeClr val="tx1"/>
              </a:solidFill>
              <a:latin typeface="Verlag Light" pitchFamily="50" charset="0"/>
            </a:endParaRPr>
          </a:p>
        </p:txBody>
      </p:sp>
      <p:sp>
        <p:nvSpPr>
          <p:cNvPr id="29" name="TextBox 28">
            <a:extLst>
              <a:ext uri="{FF2B5EF4-FFF2-40B4-BE49-F238E27FC236}">
                <a16:creationId xmlns:a16="http://schemas.microsoft.com/office/drawing/2014/main" id="{FC2C0356-0D89-D265-A7EE-8015522F5141}"/>
              </a:ext>
            </a:extLst>
          </p:cNvPr>
          <p:cNvSpPr txBox="1"/>
          <p:nvPr/>
        </p:nvSpPr>
        <p:spPr>
          <a:xfrm>
            <a:off x="6475294" y="2049385"/>
            <a:ext cx="3107203" cy="1945602"/>
          </a:xfrm>
          <a:prstGeom prst="rect">
            <a:avLst/>
          </a:prstGeom>
          <a:solidFill>
            <a:schemeClr val="bg1"/>
          </a:solidFill>
          <a:ln>
            <a:solidFill>
              <a:srgbClr val="DE3518"/>
            </a:solidFill>
            <a:prstDash val="solid"/>
          </a:ln>
        </p:spPr>
        <p:txBody>
          <a:bodyPr wrap="square" lIns="91440" tIns="0" rIns="0" bIns="0" rtlCol="0">
            <a:noAutofit/>
          </a:bodyPr>
          <a:lstStyle>
            <a:defPPr>
              <a:defRPr lang="en-US"/>
            </a:defPPr>
            <a:lvl1pPr>
              <a:defRPr sz="4000" b="1">
                <a:solidFill>
                  <a:srgbClr val="FF9349"/>
                </a:solidFill>
              </a:defRPr>
            </a:lvl1pPr>
            <a:lvl2pPr lvl="1">
              <a:defRPr sz="2000"/>
            </a:lvl2pPr>
          </a:lstStyle>
          <a:p>
            <a:r>
              <a:rPr lang="en-US" sz="4800" b="0">
                <a:solidFill>
                  <a:srgbClr val="DE3518"/>
                </a:solidFill>
                <a:latin typeface="Verlag Black" panose="02000000000000000000" pitchFamily="50" charset="0"/>
              </a:rPr>
              <a:t>46%</a:t>
            </a:r>
            <a:r>
              <a:rPr lang="en-US" sz="1200" b="0" i="1">
                <a:solidFill>
                  <a:srgbClr val="DE3518"/>
                </a:solidFill>
                <a:latin typeface="Verlag Light" pitchFamily="50" charset="0"/>
              </a:rPr>
              <a:t> </a:t>
            </a:r>
            <a:r>
              <a:rPr lang="en-US" sz="1700" b="0">
                <a:solidFill>
                  <a:schemeClr val="tx1"/>
                </a:solidFill>
                <a:latin typeface="Verlag Light" pitchFamily="50" charset="0"/>
              </a:rPr>
              <a:t>of Workers said if their current employer offered them a severance package of three months pay, they would </a:t>
            </a:r>
            <a:r>
              <a:rPr lang="en-US" sz="1700" b="0">
                <a:solidFill>
                  <a:schemeClr val="tx1"/>
                </a:solidFill>
                <a:latin typeface="Verlag Black" panose="02000000000000000000" pitchFamily="50" charset="0"/>
              </a:rPr>
              <a:t>take it and leave the company </a:t>
            </a:r>
          </a:p>
          <a:p>
            <a:endParaRPr lang="en-US" sz="1700" b="0">
              <a:solidFill>
                <a:schemeClr val="tx1"/>
              </a:solidFill>
              <a:latin typeface="Verlag Black" panose="02000000000000000000" pitchFamily="50" charset="0"/>
            </a:endParaRPr>
          </a:p>
          <a:p>
            <a:endParaRPr lang="en-US" sz="1700" b="0">
              <a:solidFill>
                <a:schemeClr val="tx1"/>
              </a:solidFill>
              <a:latin typeface="Verlag Black" panose="02000000000000000000" pitchFamily="50" charset="0"/>
            </a:endParaRPr>
          </a:p>
        </p:txBody>
      </p:sp>
      <p:grpSp>
        <p:nvGrpSpPr>
          <p:cNvPr id="30" name="Group 29">
            <a:extLst>
              <a:ext uri="{FF2B5EF4-FFF2-40B4-BE49-F238E27FC236}">
                <a16:creationId xmlns:a16="http://schemas.microsoft.com/office/drawing/2014/main" id="{2C31BE1C-6664-35B0-67B6-179FFF77EB84}"/>
              </a:ext>
            </a:extLst>
          </p:cNvPr>
          <p:cNvGrpSpPr/>
          <p:nvPr/>
        </p:nvGrpSpPr>
        <p:grpSpPr>
          <a:xfrm>
            <a:off x="4406089" y="2135514"/>
            <a:ext cx="1147603" cy="254788"/>
            <a:chOff x="5522198" y="2478563"/>
            <a:chExt cx="1147603" cy="254788"/>
          </a:xfrm>
        </p:grpSpPr>
        <p:sp>
          <p:nvSpPr>
            <p:cNvPr id="18" name="TextBox 17">
              <a:extLst>
                <a:ext uri="{FF2B5EF4-FFF2-40B4-BE49-F238E27FC236}">
                  <a16:creationId xmlns:a16="http://schemas.microsoft.com/office/drawing/2014/main" id="{F46D2FD5-892A-9767-50EA-305AF96A76A8}"/>
                </a:ext>
              </a:extLst>
            </p:cNvPr>
            <p:cNvSpPr txBox="1"/>
            <p:nvPr/>
          </p:nvSpPr>
          <p:spPr>
            <a:xfrm>
              <a:off x="5522198" y="2478563"/>
              <a:ext cx="1147603" cy="246221"/>
            </a:xfrm>
            <a:prstGeom prst="rect">
              <a:avLst/>
            </a:prstGeom>
            <a:noFill/>
            <a:ln>
              <a:solidFill>
                <a:schemeClr val="bg2"/>
              </a:solidFill>
            </a:ln>
          </p:spPr>
          <p:txBody>
            <a:bodyPr wrap="square" rtlCol="0">
              <a:spAutoFit/>
            </a:bodyPr>
            <a:lstStyle/>
            <a:p>
              <a:pPr marL="0" indent="0">
                <a:buFont typeface="Arial" panose="020B0604020202020204" pitchFamily="34" charset="0"/>
                <a:buNone/>
              </a:pPr>
              <a:r>
                <a:rPr lang="en-US" sz="1000" u="none">
                  <a:latin typeface="Verlag Book" pitchFamily="50" charset="0"/>
                </a:rPr>
                <a:t>2022: 28%</a:t>
              </a:r>
            </a:p>
          </p:txBody>
        </p:sp>
        <p:sp>
          <p:nvSpPr>
            <p:cNvPr id="19" name="TextBox 18">
              <a:extLst>
                <a:ext uri="{FF2B5EF4-FFF2-40B4-BE49-F238E27FC236}">
                  <a16:creationId xmlns:a16="http://schemas.microsoft.com/office/drawing/2014/main" id="{AD939A1F-6B32-A188-A5D1-F5134CBB493A}"/>
                </a:ext>
              </a:extLst>
            </p:cNvPr>
            <p:cNvSpPr txBox="1"/>
            <p:nvPr/>
          </p:nvSpPr>
          <p:spPr>
            <a:xfrm>
              <a:off x="6021687" y="2487130"/>
              <a:ext cx="596900" cy="246221"/>
            </a:xfrm>
            <a:prstGeom prst="rect">
              <a:avLst/>
            </a:prstGeom>
            <a:noFill/>
          </p:spPr>
          <p:txBody>
            <a:bodyPr wrap="square">
              <a:spAutoFit/>
            </a:bodyPr>
            <a:lstStyle/>
            <a:p>
              <a:pPr marL="0" indent="0" algn="ctr">
                <a:buFont typeface="Arial" panose="020B0604020202020204" pitchFamily="34" charset="0"/>
                <a:buNone/>
              </a:pPr>
              <a:r>
                <a:rPr lang="en-US" sz="1000" b="1">
                  <a:latin typeface="Verlag Book" pitchFamily="50" charset="0"/>
                  <a:cs typeface="Arial" panose="020B0604020202020204" pitchFamily="34" charset="0"/>
                </a:rPr>
                <a:t>∆ </a:t>
              </a:r>
              <a:r>
                <a:rPr lang="en-US" sz="1000" b="1">
                  <a:solidFill>
                    <a:srgbClr val="548235"/>
                  </a:solidFill>
                  <a:latin typeface="Verlag Light"/>
                  <a:cs typeface="Arial" panose="020B0604020202020204" pitchFamily="34" charset="0"/>
                </a:rPr>
                <a:t>+2</a:t>
              </a:r>
              <a:endParaRPr lang="en-US" sz="1000" b="1" u="none">
                <a:solidFill>
                  <a:srgbClr val="548235"/>
                </a:solidFill>
                <a:latin typeface="Verlag Light"/>
              </a:endParaRPr>
            </a:p>
          </p:txBody>
        </p:sp>
      </p:grpSp>
      <p:sp>
        <p:nvSpPr>
          <p:cNvPr id="32" name="TextBox 31">
            <a:extLst>
              <a:ext uri="{FF2B5EF4-FFF2-40B4-BE49-F238E27FC236}">
                <a16:creationId xmlns:a16="http://schemas.microsoft.com/office/drawing/2014/main" id="{BA6C8C19-4A90-ADD8-8DCC-30612622A004}"/>
              </a:ext>
            </a:extLst>
          </p:cNvPr>
          <p:cNvSpPr txBox="1"/>
          <p:nvPr/>
        </p:nvSpPr>
        <p:spPr>
          <a:xfrm>
            <a:off x="4222154" y="1441440"/>
            <a:ext cx="3823237"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0A0A0A"/>
                </a:solidFill>
                <a:latin typeface="Verlag Bold" pitchFamily="50" charset="0"/>
              </a:rPr>
              <a:t>LOOKING FOR A NEW JOB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0A0A0A"/>
                </a:solidFill>
                <a:effectLst/>
                <a:uLnTx/>
                <a:uFillTx/>
                <a:latin typeface="Verlag Light"/>
                <a:ea typeface="+mn-ea"/>
                <a:cs typeface="+mn-cs"/>
              </a:rPr>
              <a:t>(Shown % </a:t>
            </a:r>
            <a:r>
              <a:rPr lang="en-US" sz="1100" i="1">
                <a:solidFill>
                  <a:srgbClr val="0A0A0A"/>
                </a:solidFill>
                <a:latin typeface="Verlag Light"/>
              </a:rPr>
              <a:t>Selected Response</a:t>
            </a:r>
            <a:r>
              <a:rPr kumimoji="0" lang="en-US" sz="1100" b="0" i="1" u="none" strike="noStrike" kern="1200" cap="none" spc="0" normalizeH="0" baseline="0" noProof="0">
                <a:ln>
                  <a:noFill/>
                </a:ln>
                <a:solidFill>
                  <a:srgbClr val="0A0A0A"/>
                </a:solidFill>
                <a:effectLst/>
                <a:uLnTx/>
                <a:uFillTx/>
                <a:latin typeface="Verlag Light"/>
                <a:ea typeface="+mn-ea"/>
                <a:cs typeface="+mn-cs"/>
              </a:rPr>
              <a:t>)</a:t>
            </a:r>
            <a:r>
              <a:rPr lang="en-US" sz="1100" i="1">
                <a:solidFill>
                  <a:srgbClr val="0A0A0A"/>
                </a:solidFill>
                <a:latin typeface="Verlag Light"/>
              </a:rPr>
              <a:t> </a:t>
            </a:r>
            <a:endParaRPr lang="en-US" sz="1400">
              <a:latin typeface="+mj-lt"/>
            </a:endParaRPr>
          </a:p>
        </p:txBody>
      </p:sp>
      <p:sp>
        <p:nvSpPr>
          <p:cNvPr id="36" name="TextBox 35">
            <a:extLst>
              <a:ext uri="{FF2B5EF4-FFF2-40B4-BE49-F238E27FC236}">
                <a16:creationId xmlns:a16="http://schemas.microsoft.com/office/drawing/2014/main" id="{7CFAAD23-5186-9DD1-08D1-FF48A14840AF}"/>
              </a:ext>
            </a:extLst>
          </p:cNvPr>
          <p:cNvSpPr txBox="1"/>
          <p:nvPr/>
        </p:nvSpPr>
        <p:spPr>
          <a:xfrm>
            <a:off x="6475294" y="4371260"/>
            <a:ext cx="3201686" cy="1446550"/>
          </a:xfrm>
          <a:prstGeom prst="rect">
            <a:avLst/>
          </a:prstGeom>
          <a:noFill/>
          <a:ln>
            <a:solidFill>
              <a:srgbClr val="C00000"/>
            </a:solidFill>
          </a:ln>
        </p:spPr>
        <p:txBody>
          <a:bodyPr wrap="square" rtlCol="0">
            <a:spAutoFit/>
          </a:bodyPr>
          <a:lstStyle/>
          <a:p>
            <a:pPr marL="285750" indent="-285750">
              <a:buFont typeface="Arial" panose="020B0604020202020204" pitchFamily="34" charset="0"/>
              <a:buChar char="•"/>
            </a:pPr>
            <a:r>
              <a:rPr lang="en-US" sz="1100" dirty="0">
                <a:latin typeface="Verlag Light" pitchFamily="50" charset="0"/>
              </a:rPr>
              <a:t>More Black (53%) Americans than White Americans (44%) </a:t>
            </a:r>
          </a:p>
          <a:p>
            <a:pPr marL="285750" indent="-285750">
              <a:buFont typeface="Arial" panose="020B0604020202020204" pitchFamily="34" charset="0"/>
              <a:buChar char="•"/>
            </a:pPr>
            <a:r>
              <a:rPr lang="en-US" sz="1100" dirty="0">
                <a:latin typeface="Verlag Light" pitchFamily="50" charset="0"/>
              </a:rPr>
              <a:t>More younger generations, Gen Z (59%) than Millennials (50%), Gen X (42%), and Boomers (36%) </a:t>
            </a:r>
          </a:p>
          <a:p>
            <a:pPr marL="285750" indent="-285750">
              <a:buFont typeface="Arial" panose="020B0604020202020204" pitchFamily="34" charset="0"/>
              <a:buChar char="•"/>
            </a:pPr>
            <a:r>
              <a:rPr lang="en-US" sz="1100" dirty="0">
                <a:latin typeface="Verlag Light" pitchFamily="50" charset="0"/>
              </a:rPr>
              <a:t>More people with lower incomes, under $50k (51%) than $50k-$99.9k (44%), $100k-$149.9k (41%), and $150k+ (35%)</a:t>
            </a:r>
          </a:p>
        </p:txBody>
      </p:sp>
    </p:spTree>
    <p:extLst>
      <p:ext uri="{BB962C8B-B14F-4D97-AF65-F5344CB8AC3E}">
        <p14:creationId xmlns:p14="http://schemas.microsoft.com/office/powerpoint/2010/main" val="4276185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715A73-3118-AE66-C7C7-0D2136393868}"/>
              </a:ext>
            </a:extLst>
          </p:cNvPr>
          <p:cNvSpPr/>
          <p:nvPr/>
        </p:nvSpPr>
        <p:spPr>
          <a:xfrm>
            <a:off x="6334037" y="2168094"/>
            <a:ext cx="5486400" cy="4188254"/>
          </a:xfrm>
          <a:prstGeom prst="rect">
            <a:avLst/>
          </a:prstGeom>
          <a:noFill/>
          <a:ln w="3175" cap="flat" cmpd="sng" algn="ctr">
            <a:solidFill>
              <a:srgbClr val="FFFFFF">
                <a:lumMod val="8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highlight>
                <a:srgbClr val="FFFF00"/>
              </a:highlight>
              <a:uLnTx/>
              <a:uFillTx/>
              <a:latin typeface="Verlag Light"/>
              <a:ea typeface="+mn-ea"/>
              <a:cs typeface="+mn-cs"/>
            </a:endParaRPr>
          </a:p>
        </p:txBody>
      </p:sp>
      <p:sp>
        <p:nvSpPr>
          <p:cNvPr id="11" name="Rectangle 10">
            <a:extLst>
              <a:ext uri="{FF2B5EF4-FFF2-40B4-BE49-F238E27FC236}">
                <a16:creationId xmlns:a16="http://schemas.microsoft.com/office/drawing/2014/main" id="{50981160-BE91-0EDF-01D0-E3E6166C14AB}"/>
              </a:ext>
            </a:extLst>
          </p:cNvPr>
          <p:cNvSpPr/>
          <p:nvPr/>
        </p:nvSpPr>
        <p:spPr>
          <a:xfrm>
            <a:off x="367566" y="2168095"/>
            <a:ext cx="5486400" cy="4188254"/>
          </a:xfrm>
          <a:prstGeom prst="rect">
            <a:avLst/>
          </a:prstGeom>
          <a:noFill/>
          <a:ln w="3175" cap="flat" cmpd="sng" algn="ctr">
            <a:solidFill>
              <a:srgbClr val="FFFFFF">
                <a:lumMod val="8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highlight>
                <a:srgbClr val="FFFF00"/>
              </a:highlight>
              <a:uLnTx/>
              <a:uFillTx/>
              <a:latin typeface="Verlag Light"/>
              <a:ea typeface="+mn-ea"/>
              <a:cs typeface="+mn-cs"/>
            </a:endParaRPr>
          </a:p>
        </p:txBody>
      </p:sp>
      <p:cxnSp>
        <p:nvCxnSpPr>
          <p:cNvPr id="2" name="Straight Connector 1">
            <a:extLst>
              <a:ext uri="{FF2B5EF4-FFF2-40B4-BE49-F238E27FC236}">
                <a16:creationId xmlns:a16="http://schemas.microsoft.com/office/drawing/2014/main" id="{066AA920-F9F0-155E-D4CD-C0216CDD2F60}"/>
              </a:ext>
            </a:extLst>
          </p:cNvPr>
          <p:cNvCxnSpPr>
            <a:cxnSpLocks/>
          </p:cNvCxnSpPr>
          <p:nvPr/>
        </p:nvCxnSpPr>
        <p:spPr>
          <a:xfrm flipH="1">
            <a:off x="623460" y="412866"/>
            <a:ext cx="20116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E9644CA-AD30-1151-CFBC-88DE1F8B4981}"/>
              </a:ext>
            </a:extLst>
          </p:cNvPr>
          <p:cNvSpPr txBox="1"/>
          <p:nvPr/>
        </p:nvSpPr>
        <p:spPr>
          <a:xfrm>
            <a:off x="502268" y="538233"/>
            <a:ext cx="11357500" cy="1200329"/>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spc="150">
                <a:latin typeface="Verlag Black"/>
              </a:rPr>
              <a:t>PEOPLE ARE WILLING TO QUIT WITHOUT A BACKUP IF THEIR WORK ENVIRONMENT IS UNHEALTHY/TOXIC OR IF THEY’RE NOT SATISFIED </a:t>
            </a:r>
            <a:endParaRPr kumimoji="0" lang="en-US" sz="2400" b="0" i="0" u="none" strike="noStrike" kern="1200" cap="none" spc="150" normalizeH="0" baseline="0" noProof="0">
              <a:ln>
                <a:noFill/>
              </a:ln>
              <a:effectLst/>
              <a:uLnTx/>
              <a:uFillTx/>
              <a:latin typeface="Verlag Black"/>
              <a:ea typeface="+mn-ea"/>
              <a:cs typeface="+mn-cs"/>
            </a:endParaRPr>
          </a:p>
        </p:txBody>
      </p:sp>
      <p:sp>
        <p:nvSpPr>
          <p:cNvPr id="12" name="TextBox 11">
            <a:extLst>
              <a:ext uri="{FF2B5EF4-FFF2-40B4-BE49-F238E27FC236}">
                <a16:creationId xmlns:a16="http://schemas.microsoft.com/office/drawing/2014/main" id="{728D8B6D-D04B-BDEF-07A9-BB32B81DC467}"/>
              </a:ext>
            </a:extLst>
          </p:cNvPr>
          <p:cNvSpPr txBox="1"/>
          <p:nvPr/>
        </p:nvSpPr>
        <p:spPr>
          <a:xfrm>
            <a:off x="1172100" y="1799581"/>
            <a:ext cx="3823237" cy="30777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A0A0A"/>
                </a:solidFill>
                <a:effectLst/>
                <a:uLnTx/>
                <a:uFillTx/>
                <a:latin typeface="Verlag Bold" pitchFamily="50" charset="0"/>
                <a:ea typeface="+mn-ea"/>
                <a:cs typeface="+mn-cs"/>
              </a:rPr>
              <a:t>UNHEALTHY WORK ENVIRONMENT</a:t>
            </a:r>
          </a:p>
        </p:txBody>
      </p:sp>
      <p:sp>
        <p:nvSpPr>
          <p:cNvPr id="13" name="TextBox 12">
            <a:extLst>
              <a:ext uri="{FF2B5EF4-FFF2-40B4-BE49-F238E27FC236}">
                <a16:creationId xmlns:a16="http://schemas.microsoft.com/office/drawing/2014/main" id="{D63212F2-1F52-E7DD-2934-CEA0E6D1545D}"/>
              </a:ext>
            </a:extLst>
          </p:cNvPr>
          <p:cNvSpPr txBox="1"/>
          <p:nvPr/>
        </p:nvSpPr>
        <p:spPr>
          <a:xfrm>
            <a:off x="367566" y="6548614"/>
            <a:ext cx="1112165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646464"/>
                </a:solidFill>
                <a:effectLst/>
                <a:uLnTx/>
                <a:uFillTx/>
                <a:latin typeface="Verlag Light"/>
                <a:ea typeface="+mn-ea"/>
                <a:cs typeface="Arial Black" panose="020B0604020202020204" pitchFamily="34" charset="0"/>
              </a:rPr>
              <a:t>Q71a. You said you would quit a job without having another one lined up, why do you say that? Base: Those who would quit without having another job lined up n=1495. </a:t>
            </a:r>
          </a:p>
        </p:txBody>
      </p:sp>
      <p:sp>
        <p:nvSpPr>
          <p:cNvPr id="19" name="Slide Number Placeholder 1">
            <a:extLst>
              <a:ext uri="{FF2B5EF4-FFF2-40B4-BE49-F238E27FC236}">
                <a16:creationId xmlns:a16="http://schemas.microsoft.com/office/drawing/2014/main" id="{A7DD09DD-761C-BE04-938B-15C60AFE24FE}"/>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F56903-2479-43A9-9EFE-2B78A4D60BF9}" type="slidenum">
              <a:rPr kumimoji="0" lang="en-US" sz="900" b="0" i="0" u="none" strike="noStrike" kern="1200" cap="none" spc="0" normalizeH="0" baseline="0" noProof="0" smtClean="0">
                <a:ln>
                  <a:noFill/>
                </a:ln>
                <a:solidFill>
                  <a:srgbClr val="0A0A0A"/>
                </a:solidFill>
                <a:effectLst/>
                <a:uLnTx/>
                <a:uFillTx/>
                <a:latin typeface="Verlag Bold"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a:ln>
                <a:noFill/>
              </a:ln>
              <a:solidFill>
                <a:srgbClr val="0A0A0A"/>
              </a:solidFill>
              <a:effectLst/>
              <a:uLnTx/>
              <a:uFillTx/>
              <a:latin typeface="Verlag Bold" pitchFamily="50" charset="0"/>
              <a:ea typeface="+mn-ea"/>
              <a:cs typeface="+mn-cs"/>
            </a:endParaRPr>
          </a:p>
        </p:txBody>
      </p:sp>
      <p:sp>
        <p:nvSpPr>
          <p:cNvPr id="10" name="TextBox 9">
            <a:extLst>
              <a:ext uri="{FF2B5EF4-FFF2-40B4-BE49-F238E27FC236}">
                <a16:creationId xmlns:a16="http://schemas.microsoft.com/office/drawing/2014/main" id="{A9391E66-8A58-4975-EF7C-70FD5A3DB586}"/>
              </a:ext>
            </a:extLst>
          </p:cNvPr>
          <p:cNvSpPr txBox="1"/>
          <p:nvPr/>
        </p:nvSpPr>
        <p:spPr>
          <a:xfrm>
            <a:off x="7311344" y="1840367"/>
            <a:ext cx="3708556" cy="307777"/>
          </a:xfrm>
          <a:prstGeom prst="rect">
            <a:avLst/>
          </a:prstGeom>
          <a:solidFill>
            <a:schemeClr val="bg1"/>
          </a:solid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400" b="0" i="0" u="none" strike="noStrike" cap="none" spc="0" normalizeH="0" baseline="0">
                <a:ln>
                  <a:noFill/>
                </a:ln>
                <a:solidFill>
                  <a:srgbClr val="0A0A0A"/>
                </a:solidFill>
                <a:effectLst/>
                <a:uLnTx/>
                <a:uFillTx/>
                <a:latin typeface="Verlag Bold" pitchFamily="50" charset="0"/>
              </a:defRPr>
            </a:lvl1pPr>
          </a:lstStyle>
          <a:p>
            <a:r>
              <a:rPr lang="en-US" b="1" dirty="0"/>
              <a:t>NOT SATISFIED WITH CURRENT JOB</a:t>
            </a:r>
          </a:p>
        </p:txBody>
      </p:sp>
      <p:sp>
        <p:nvSpPr>
          <p:cNvPr id="4" name="TextBox 3">
            <a:extLst>
              <a:ext uri="{FF2B5EF4-FFF2-40B4-BE49-F238E27FC236}">
                <a16:creationId xmlns:a16="http://schemas.microsoft.com/office/drawing/2014/main" id="{F17CF8D1-26C9-D86F-EB6C-6981DB1D26DA}"/>
              </a:ext>
            </a:extLst>
          </p:cNvPr>
          <p:cNvSpPr txBox="1"/>
          <p:nvPr/>
        </p:nvSpPr>
        <p:spPr>
          <a:xfrm>
            <a:off x="1172100" y="2441603"/>
            <a:ext cx="4627101" cy="584775"/>
          </a:xfrm>
          <a:prstGeom prst="rect">
            <a:avLst/>
          </a:prstGeom>
          <a:noFill/>
          <a:ln>
            <a:noFill/>
          </a:ln>
        </p:spPr>
        <p:txBody>
          <a:bodyPr wrap="square" rtlCol="0">
            <a:spAutoFit/>
          </a:bodyPr>
          <a:lstStyle/>
          <a:p>
            <a:r>
              <a:rPr lang="en-US" sz="1600">
                <a:solidFill>
                  <a:schemeClr val="tx1"/>
                </a:solidFill>
                <a:latin typeface="Verlag Light" pitchFamily="50" charset="0"/>
              </a:rPr>
              <a:t>“</a:t>
            </a:r>
            <a:r>
              <a:rPr lang="en-US" sz="1600" i="1">
                <a:solidFill>
                  <a:schemeClr val="tx1"/>
                </a:solidFill>
                <a:latin typeface="Verlag Light" pitchFamily="50" charset="0"/>
              </a:rPr>
              <a:t>If it got to the point where my </a:t>
            </a:r>
            <a:r>
              <a:rPr lang="en-US" sz="1600" i="1">
                <a:solidFill>
                  <a:schemeClr val="tx1"/>
                </a:solidFill>
                <a:latin typeface="Verlag Bold" pitchFamily="50" charset="0"/>
              </a:rPr>
              <a:t>mental and physical health </a:t>
            </a:r>
            <a:r>
              <a:rPr lang="en-US" sz="1600" i="1">
                <a:solidFill>
                  <a:schemeClr val="tx1"/>
                </a:solidFill>
                <a:latin typeface="Verlag Light" pitchFamily="50" charset="0"/>
              </a:rPr>
              <a:t>was at the threshold I would leave.</a:t>
            </a:r>
            <a:r>
              <a:rPr lang="en-US" sz="1600">
                <a:solidFill>
                  <a:schemeClr val="tx1"/>
                </a:solidFill>
                <a:latin typeface="Verlag Light" pitchFamily="50" charset="0"/>
              </a:rPr>
              <a:t>” – Male, Millennial</a:t>
            </a:r>
          </a:p>
        </p:txBody>
      </p:sp>
      <p:sp>
        <p:nvSpPr>
          <p:cNvPr id="5" name="TextBox 4">
            <a:extLst>
              <a:ext uri="{FF2B5EF4-FFF2-40B4-BE49-F238E27FC236}">
                <a16:creationId xmlns:a16="http://schemas.microsoft.com/office/drawing/2014/main" id="{F1E7352C-2C81-E776-C987-B04DB2B828F2}"/>
              </a:ext>
            </a:extLst>
          </p:cNvPr>
          <p:cNvSpPr txBox="1"/>
          <p:nvPr/>
        </p:nvSpPr>
        <p:spPr>
          <a:xfrm>
            <a:off x="1199147" y="3447165"/>
            <a:ext cx="4675864" cy="584775"/>
          </a:xfrm>
          <a:prstGeom prst="rect">
            <a:avLst/>
          </a:prstGeom>
          <a:noFill/>
          <a:ln>
            <a:noFill/>
          </a:ln>
        </p:spPr>
        <p:txBody>
          <a:bodyPr wrap="square" rtlCol="0">
            <a:spAutoFit/>
          </a:bodyPr>
          <a:lstStyle/>
          <a:p>
            <a:r>
              <a:rPr lang="en-US" sz="1600">
                <a:solidFill>
                  <a:schemeClr val="tx1"/>
                </a:solidFill>
                <a:latin typeface="Verlag Light" pitchFamily="50" charset="0"/>
              </a:rPr>
              <a:t>“Because sometimes your </a:t>
            </a:r>
            <a:r>
              <a:rPr lang="en-US" sz="1600" i="1">
                <a:latin typeface="Verlag Bold" pitchFamily="50" charset="0"/>
              </a:rPr>
              <a:t>mental health and overall well-being</a:t>
            </a:r>
            <a:r>
              <a:rPr lang="en-US" sz="1600">
                <a:solidFill>
                  <a:schemeClr val="tx1"/>
                </a:solidFill>
                <a:latin typeface="Verlag Light" pitchFamily="50" charset="0"/>
              </a:rPr>
              <a:t> is more important.” – Female, Millennial</a:t>
            </a:r>
          </a:p>
        </p:txBody>
      </p:sp>
      <p:sp>
        <p:nvSpPr>
          <p:cNvPr id="6" name="TextBox 5">
            <a:extLst>
              <a:ext uri="{FF2B5EF4-FFF2-40B4-BE49-F238E27FC236}">
                <a16:creationId xmlns:a16="http://schemas.microsoft.com/office/drawing/2014/main" id="{FE6C7F97-A636-6855-8C5B-4E09C91DC612}"/>
              </a:ext>
            </a:extLst>
          </p:cNvPr>
          <p:cNvSpPr txBox="1"/>
          <p:nvPr/>
        </p:nvSpPr>
        <p:spPr>
          <a:xfrm>
            <a:off x="1172100" y="4452727"/>
            <a:ext cx="4534016" cy="584775"/>
          </a:xfrm>
          <a:prstGeom prst="rect">
            <a:avLst/>
          </a:prstGeom>
          <a:noFill/>
          <a:ln>
            <a:noFill/>
          </a:ln>
        </p:spPr>
        <p:txBody>
          <a:bodyPr wrap="square" rtlCol="0">
            <a:spAutoFit/>
          </a:bodyPr>
          <a:lstStyle/>
          <a:p>
            <a:r>
              <a:rPr lang="en-US" sz="1600">
                <a:solidFill>
                  <a:schemeClr val="tx1"/>
                </a:solidFill>
                <a:latin typeface="Verlag Light" pitchFamily="50" charset="0"/>
              </a:rPr>
              <a:t>“If the situation is bad enough, I would </a:t>
            </a:r>
            <a:r>
              <a:rPr lang="en-US" sz="1600" i="1">
                <a:latin typeface="Verlag Bold" pitchFamily="50" charset="0"/>
              </a:rPr>
              <a:t>quit for my mental health</a:t>
            </a:r>
            <a:r>
              <a:rPr lang="en-US" sz="1600">
                <a:solidFill>
                  <a:schemeClr val="tx1"/>
                </a:solidFill>
                <a:latin typeface="Verlag Light" pitchFamily="50" charset="0"/>
              </a:rPr>
              <a:t>.” – Non-binary, Gen X</a:t>
            </a:r>
          </a:p>
        </p:txBody>
      </p:sp>
      <p:pic>
        <p:nvPicPr>
          <p:cNvPr id="7" name="Graphic 6" descr="Closed quotation mark with solid fill">
            <a:extLst>
              <a:ext uri="{FF2B5EF4-FFF2-40B4-BE49-F238E27FC236}">
                <a16:creationId xmlns:a16="http://schemas.microsoft.com/office/drawing/2014/main" id="{1913E9BB-27F4-C050-A118-406BD87150E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623460" y="2319267"/>
            <a:ext cx="548640" cy="548640"/>
          </a:xfrm>
          <a:prstGeom prst="rect">
            <a:avLst/>
          </a:prstGeom>
        </p:spPr>
      </p:pic>
      <p:pic>
        <p:nvPicPr>
          <p:cNvPr id="8" name="Graphic 7" descr="Closed quotation mark with solid fill">
            <a:extLst>
              <a:ext uri="{FF2B5EF4-FFF2-40B4-BE49-F238E27FC236}">
                <a16:creationId xmlns:a16="http://schemas.microsoft.com/office/drawing/2014/main" id="{8454E6DA-B001-000F-7415-2FF9D69F1EA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623460" y="3386488"/>
            <a:ext cx="548640" cy="548640"/>
          </a:xfrm>
          <a:prstGeom prst="rect">
            <a:avLst/>
          </a:prstGeom>
        </p:spPr>
      </p:pic>
      <p:pic>
        <p:nvPicPr>
          <p:cNvPr id="9" name="Graphic 8" descr="Closed quotation mark with solid fill">
            <a:extLst>
              <a:ext uri="{FF2B5EF4-FFF2-40B4-BE49-F238E27FC236}">
                <a16:creationId xmlns:a16="http://schemas.microsoft.com/office/drawing/2014/main" id="{87389B9F-026C-EF6A-7D38-5A67E64E27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623460" y="4428125"/>
            <a:ext cx="548640" cy="548640"/>
          </a:xfrm>
          <a:prstGeom prst="rect">
            <a:avLst/>
          </a:prstGeom>
        </p:spPr>
      </p:pic>
      <p:sp>
        <p:nvSpPr>
          <p:cNvPr id="17" name="TextBox 16">
            <a:extLst>
              <a:ext uri="{FF2B5EF4-FFF2-40B4-BE49-F238E27FC236}">
                <a16:creationId xmlns:a16="http://schemas.microsoft.com/office/drawing/2014/main" id="{B1F9B39B-480A-C3CB-58F7-F1D262345DF9}"/>
              </a:ext>
            </a:extLst>
          </p:cNvPr>
          <p:cNvSpPr txBox="1"/>
          <p:nvPr/>
        </p:nvSpPr>
        <p:spPr>
          <a:xfrm>
            <a:off x="1172100" y="5458290"/>
            <a:ext cx="4534016" cy="830997"/>
          </a:xfrm>
          <a:prstGeom prst="rect">
            <a:avLst/>
          </a:prstGeom>
          <a:noFill/>
          <a:ln>
            <a:noFill/>
          </a:ln>
        </p:spPr>
        <p:txBody>
          <a:bodyPr wrap="square" rtlCol="0">
            <a:spAutoFit/>
          </a:bodyPr>
          <a:lstStyle/>
          <a:p>
            <a:r>
              <a:rPr lang="en-US" sz="1600">
                <a:solidFill>
                  <a:schemeClr val="tx1"/>
                </a:solidFill>
                <a:latin typeface="Verlag Light" pitchFamily="50" charset="0"/>
              </a:rPr>
              <a:t>“I would quit one job without having another lined up only if the </a:t>
            </a:r>
            <a:r>
              <a:rPr lang="en-US" sz="1600" i="1">
                <a:latin typeface="Verlag Bold" pitchFamily="50" charset="0"/>
              </a:rPr>
              <a:t>work atmosphere was so toxic it was affecting my health and wellbeing</a:t>
            </a:r>
            <a:r>
              <a:rPr lang="en-US" sz="1600">
                <a:solidFill>
                  <a:schemeClr val="tx1"/>
                </a:solidFill>
                <a:latin typeface="Verlag Light" pitchFamily="50" charset="0"/>
              </a:rPr>
              <a:t>.” – Female, Gen X</a:t>
            </a:r>
          </a:p>
        </p:txBody>
      </p:sp>
      <p:pic>
        <p:nvPicPr>
          <p:cNvPr id="20" name="Graphic 19" descr="Closed quotation mark with solid fill">
            <a:extLst>
              <a:ext uri="{FF2B5EF4-FFF2-40B4-BE49-F238E27FC236}">
                <a16:creationId xmlns:a16="http://schemas.microsoft.com/office/drawing/2014/main" id="{B3262278-059A-4EE6-4759-55646CF042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625178" y="5425146"/>
            <a:ext cx="548640" cy="548640"/>
          </a:xfrm>
          <a:prstGeom prst="rect">
            <a:avLst/>
          </a:prstGeom>
        </p:spPr>
      </p:pic>
      <p:sp>
        <p:nvSpPr>
          <p:cNvPr id="23" name="TextBox 22">
            <a:extLst>
              <a:ext uri="{FF2B5EF4-FFF2-40B4-BE49-F238E27FC236}">
                <a16:creationId xmlns:a16="http://schemas.microsoft.com/office/drawing/2014/main" id="{F079E5EE-02FD-1A5F-50F0-F56247732365}"/>
              </a:ext>
            </a:extLst>
          </p:cNvPr>
          <p:cNvSpPr txBox="1"/>
          <p:nvPr/>
        </p:nvSpPr>
        <p:spPr>
          <a:xfrm>
            <a:off x="7034524" y="2428384"/>
            <a:ext cx="4627101" cy="830997"/>
          </a:xfrm>
          <a:prstGeom prst="rect">
            <a:avLst/>
          </a:prstGeom>
          <a:noFill/>
          <a:ln>
            <a:noFill/>
          </a:ln>
        </p:spPr>
        <p:txBody>
          <a:bodyPr wrap="square" rtlCol="0">
            <a:spAutoFit/>
          </a:bodyPr>
          <a:lstStyle/>
          <a:p>
            <a:r>
              <a:rPr lang="en-US" sz="1600">
                <a:solidFill>
                  <a:schemeClr val="tx1"/>
                </a:solidFill>
                <a:latin typeface="Verlag Light" pitchFamily="50" charset="0"/>
              </a:rPr>
              <a:t>“</a:t>
            </a:r>
            <a:r>
              <a:rPr lang="en-US" sz="1600" i="1">
                <a:solidFill>
                  <a:schemeClr val="tx1"/>
                </a:solidFill>
                <a:latin typeface="Verlag Light" pitchFamily="50" charset="0"/>
              </a:rPr>
              <a:t>Because if I'm unhappy and/or </a:t>
            </a:r>
            <a:r>
              <a:rPr lang="en-US" sz="1600" i="1">
                <a:latin typeface="Verlag Bold" pitchFamily="50" charset="0"/>
              </a:rPr>
              <a:t>the job isn't meeting my needs</a:t>
            </a:r>
            <a:r>
              <a:rPr lang="en-US" sz="1600" i="1">
                <a:solidFill>
                  <a:schemeClr val="tx1"/>
                </a:solidFill>
                <a:latin typeface="Verlag Light" pitchFamily="50" charset="0"/>
              </a:rPr>
              <a:t>… I would quit that job without having another one lined up.</a:t>
            </a:r>
            <a:r>
              <a:rPr lang="en-US" sz="1600">
                <a:solidFill>
                  <a:schemeClr val="tx1"/>
                </a:solidFill>
                <a:latin typeface="Verlag Light" pitchFamily="50" charset="0"/>
              </a:rPr>
              <a:t>” – Male, Millennial</a:t>
            </a:r>
          </a:p>
        </p:txBody>
      </p:sp>
      <p:sp>
        <p:nvSpPr>
          <p:cNvPr id="24" name="TextBox 23">
            <a:extLst>
              <a:ext uri="{FF2B5EF4-FFF2-40B4-BE49-F238E27FC236}">
                <a16:creationId xmlns:a16="http://schemas.microsoft.com/office/drawing/2014/main" id="{389AE423-3E13-3039-60F0-1C2429522DC9}"/>
              </a:ext>
            </a:extLst>
          </p:cNvPr>
          <p:cNvSpPr txBox="1"/>
          <p:nvPr/>
        </p:nvSpPr>
        <p:spPr>
          <a:xfrm>
            <a:off x="7061571" y="3598094"/>
            <a:ext cx="4675864" cy="584775"/>
          </a:xfrm>
          <a:prstGeom prst="rect">
            <a:avLst/>
          </a:prstGeom>
          <a:noFill/>
          <a:ln>
            <a:noFill/>
          </a:ln>
        </p:spPr>
        <p:txBody>
          <a:bodyPr wrap="square" rtlCol="0">
            <a:spAutoFit/>
          </a:bodyPr>
          <a:lstStyle/>
          <a:p>
            <a:r>
              <a:rPr lang="en-US" sz="1600">
                <a:solidFill>
                  <a:schemeClr val="tx1"/>
                </a:solidFill>
                <a:latin typeface="Verlag Light" pitchFamily="50" charset="0"/>
              </a:rPr>
              <a:t>“</a:t>
            </a:r>
            <a:r>
              <a:rPr lang="en-US" sz="1600" i="1">
                <a:solidFill>
                  <a:schemeClr val="tx1"/>
                </a:solidFill>
                <a:latin typeface="Verlag Light" pitchFamily="50" charset="0"/>
              </a:rPr>
              <a:t>If I am </a:t>
            </a:r>
            <a:r>
              <a:rPr lang="en-US" sz="1600" i="1">
                <a:latin typeface="Verlag Bold" pitchFamily="50" charset="0"/>
              </a:rPr>
              <a:t>not happy or satisfied </a:t>
            </a:r>
            <a:r>
              <a:rPr lang="en-US" sz="1600" i="1">
                <a:solidFill>
                  <a:schemeClr val="tx1"/>
                </a:solidFill>
                <a:latin typeface="Verlag Light" pitchFamily="50" charset="0"/>
              </a:rPr>
              <a:t>in a job there is no reason for me to stay there.</a:t>
            </a:r>
            <a:r>
              <a:rPr lang="en-US" sz="1600">
                <a:solidFill>
                  <a:schemeClr val="tx1"/>
                </a:solidFill>
                <a:latin typeface="Verlag Light" pitchFamily="50" charset="0"/>
              </a:rPr>
              <a:t>” – Female, Boomer</a:t>
            </a:r>
          </a:p>
        </p:txBody>
      </p:sp>
      <p:sp>
        <p:nvSpPr>
          <p:cNvPr id="25" name="TextBox 24">
            <a:extLst>
              <a:ext uri="{FF2B5EF4-FFF2-40B4-BE49-F238E27FC236}">
                <a16:creationId xmlns:a16="http://schemas.microsoft.com/office/drawing/2014/main" id="{E8B6F258-0F61-EC80-58F1-1F1AB7CFB7ED}"/>
              </a:ext>
            </a:extLst>
          </p:cNvPr>
          <p:cNvSpPr txBox="1"/>
          <p:nvPr/>
        </p:nvSpPr>
        <p:spPr>
          <a:xfrm>
            <a:off x="7034524" y="4521582"/>
            <a:ext cx="4534016" cy="584775"/>
          </a:xfrm>
          <a:prstGeom prst="rect">
            <a:avLst/>
          </a:prstGeom>
          <a:noFill/>
          <a:ln>
            <a:noFill/>
          </a:ln>
        </p:spPr>
        <p:txBody>
          <a:bodyPr wrap="square" rtlCol="0">
            <a:spAutoFit/>
          </a:bodyPr>
          <a:lstStyle/>
          <a:p>
            <a:r>
              <a:rPr lang="en-US" sz="1600">
                <a:solidFill>
                  <a:schemeClr val="tx1"/>
                </a:solidFill>
                <a:latin typeface="Verlag Light" pitchFamily="50" charset="0"/>
              </a:rPr>
              <a:t>“</a:t>
            </a:r>
            <a:r>
              <a:rPr lang="en-US" sz="1600" i="1">
                <a:solidFill>
                  <a:schemeClr val="tx1"/>
                </a:solidFill>
                <a:latin typeface="Verlag Light" pitchFamily="50" charset="0"/>
              </a:rPr>
              <a:t>I just did it - </a:t>
            </a:r>
            <a:r>
              <a:rPr lang="en-US" sz="1600" i="1">
                <a:latin typeface="Verlag Bold" pitchFamily="50" charset="0"/>
              </a:rPr>
              <a:t>extremely unhappy and dissatisfied </a:t>
            </a:r>
            <a:r>
              <a:rPr lang="en-US" sz="1600" i="1">
                <a:solidFill>
                  <a:schemeClr val="tx1"/>
                </a:solidFill>
                <a:latin typeface="Verlag Light" pitchFamily="50" charset="0"/>
              </a:rPr>
              <a:t>with previous employer.</a:t>
            </a:r>
            <a:r>
              <a:rPr lang="en-US" sz="1600">
                <a:solidFill>
                  <a:schemeClr val="tx1"/>
                </a:solidFill>
                <a:latin typeface="Verlag Light" pitchFamily="50" charset="0"/>
              </a:rPr>
              <a:t>” – Male, Boomer</a:t>
            </a:r>
          </a:p>
        </p:txBody>
      </p:sp>
      <p:pic>
        <p:nvPicPr>
          <p:cNvPr id="26" name="Graphic 25" descr="Closed quotation mark with solid fill">
            <a:extLst>
              <a:ext uri="{FF2B5EF4-FFF2-40B4-BE49-F238E27FC236}">
                <a16:creationId xmlns:a16="http://schemas.microsoft.com/office/drawing/2014/main" id="{A4759090-254A-4475-FC03-5BABFA53A1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6485884" y="2271212"/>
            <a:ext cx="548640" cy="548640"/>
          </a:xfrm>
          <a:prstGeom prst="rect">
            <a:avLst/>
          </a:prstGeom>
        </p:spPr>
      </p:pic>
      <p:pic>
        <p:nvPicPr>
          <p:cNvPr id="27" name="Graphic 26" descr="Closed quotation mark with solid fill">
            <a:extLst>
              <a:ext uri="{FF2B5EF4-FFF2-40B4-BE49-F238E27FC236}">
                <a16:creationId xmlns:a16="http://schemas.microsoft.com/office/drawing/2014/main" id="{94172F73-A256-1D4B-53D2-204F3E3D5E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6485884" y="3451647"/>
            <a:ext cx="548640" cy="548640"/>
          </a:xfrm>
          <a:prstGeom prst="rect">
            <a:avLst/>
          </a:prstGeom>
        </p:spPr>
      </p:pic>
      <p:pic>
        <p:nvPicPr>
          <p:cNvPr id="28" name="Graphic 27" descr="Closed quotation mark with solid fill">
            <a:extLst>
              <a:ext uri="{FF2B5EF4-FFF2-40B4-BE49-F238E27FC236}">
                <a16:creationId xmlns:a16="http://schemas.microsoft.com/office/drawing/2014/main" id="{0CB41048-E9FF-75F1-492C-DDEC2E6E64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6485884" y="4414900"/>
            <a:ext cx="548640" cy="548640"/>
          </a:xfrm>
          <a:prstGeom prst="rect">
            <a:avLst/>
          </a:prstGeom>
        </p:spPr>
      </p:pic>
      <p:sp>
        <p:nvSpPr>
          <p:cNvPr id="29" name="TextBox 28">
            <a:extLst>
              <a:ext uri="{FF2B5EF4-FFF2-40B4-BE49-F238E27FC236}">
                <a16:creationId xmlns:a16="http://schemas.microsoft.com/office/drawing/2014/main" id="{8C48D688-6F2A-827C-B0C9-3738FB499704}"/>
              </a:ext>
            </a:extLst>
          </p:cNvPr>
          <p:cNvSpPr txBox="1"/>
          <p:nvPr/>
        </p:nvSpPr>
        <p:spPr>
          <a:xfrm>
            <a:off x="7034524" y="5445071"/>
            <a:ext cx="4534016" cy="830997"/>
          </a:xfrm>
          <a:prstGeom prst="rect">
            <a:avLst/>
          </a:prstGeom>
          <a:noFill/>
          <a:ln>
            <a:noFill/>
          </a:ln>
        </p:spPr>
        <p:txBody>
          <a:bodyPr wrap="square" rtlCol="0">
            <a:spAutoFit/>
          </a:bodyPr>
          <a:lstStyle/>
          <a:p>
            <a:r>
              <a:rPr lang="en-US" sz="1600">
                <a:solidFill>
                  <a:schemeClr val="tx1"/>
                </a:solidFill>
                <a:latin typeface="Verlag Light" pitchFamily="50" charset="0"/>
              </a:rPr>
              <a:t>“</a:t>
            </a:r>
            <a:r>
              <a:rPr lang="en-US" sz="1600" i="1">
                <a:solidFill>
                  <a:schemeClr val="tx1"/>
                </a:solidFill>
                <a:latin typeface="Verlag Light" pitchFamily="50" charset="0"/>
              </a:rPr>
              <a:t>I wouldn’t stay somewhere that </a:t>
            </a:r>
            <a:r>
              <a:rPr lang="en-US" sz="1600" i="1">
                <a:latin typeface="Verlag Bold" pitchFamily="50" charset="0"/>
              </a:rPr>
              <a:t>doesn’t fit my needs</a:t>
            </a:r>
            <a:r>
              <a:rPr lang="en-US" sz="1600" i="1">
                <a:solidFill>
                  <a:schemeClr val="tx1"/>
                </a:solidFill>
                <a:latin typeface="Verlag Light" pitchFamily="50" charset="0"/>
              </a:rPr>
              <a:t>. It would take extenuating circumstances in order for me to do this.</a:t>
            </a:r>
            <a:r>
              <a:rPr lang="en-US" sz="1600">
                <a:solidFill>
                  <a:schemeClr val="tx1"/>
                </a:solidFill>
                <a:latin typeface="Verlag Light" pitchFamily="50" charset="0"/>
              </a:rPr>
              <a:t>” – Female, Gen Z</a:t>
            </a:r>
          </a:p>
        </p:txBody>
      </p:sp>
      <p:pic>
        <p:nvPicPr>
          <p:cNvPr id="30" name="Graphic 29" descr="Closed quotation mark with solid fill">
            <a:extLst>
              <a:ext uri="{FF2B5EF4-FFF2-40B4-BE49-F238E27FC236}">
                <a16:creationId xmlns:a16="http://schemas.microsoft.com/office/drawing/2014/main" id="{7504B57C-A5B9-DC4E-FFF6-589C7D60417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6485884" y="5402208"/>
            <a:ext cx="548640" cy="548640"/>
          </a:xfrm>
          <a:prstGeom prst="rect">
            <a:avLst/>
          </a:prstGeom>
        </p:spPr>
      </p:pic>
      <p:sp>
        <p:nvSpPr>
          <p:cNvPr id="31" name="TextBox 30">
            <a:extLst>
              <a:ext uri="{FF2B5EF4-FFF2-40B4-BE49-F238E27FC236}">
                <a16:creationId xmlns:a16="http://schemas.microsoft.com/office/drawing/2014/main" id="{79F7F0B7-8B66-23DC-D131-78AA2332C869}"/>
              </a:ext>
            </a:extLst>
          </p:cNvPr>
          <p:cNvSpPr txBox="1"/>
          <p:nvPr/>
        </p:nvSpPr>
        <p:spPr>
          <a:xfrm>
            <a:off x="4184381" y="1391345"/>
            <a:ext cx="3823237"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A0A0A"/>
                </a:solidFill>
                <a:effectLst/>
                <a:uLnTx/>
                <a:uFillTx/>
                <a:latin typeface="Verlag Bold" pitchFamily="50" charset="0"/>
                <a:ea typeface="+mn-ea"/>
                <a:cs typeface="+mn-cs"/>
              </a:rPr>
              <a:t>QUITTING WITHOUT BACKUP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A0A0A"/>
                </a:solidFill>
                <a:effectLst/>
                <a:uLnTx/>
                <a:uFillTx/>
                <a:latin typeface="Verlag Light"/>
                <a:ea typeface="+mn-ea"/>
                <a:cs typeface="+mn-cs"/>
              </a:rPr>
              <a:t>(Shown Open-end responses) </a:t>
            </a:r>
            <a:endParaRPr kumimoji="0" lang="en-US" sz="14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016496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A9DB63-9482-5116-8961-F2B379130AC1}"/>
              </a:ext>
            </a:extLst>
          </p:cNvPr>
          <p:cNvSpPr txBox="1"/>
          <p:nvPr/>
        </p:nvSpPr>
        <p:spPr>
          <a:xfrm>
            <a:off x="0" y="6519446"/>
            <a:ext cx="987193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646464"/>
                </a:solidFill>
                <a:effectLst/>
                <a:uLnTx/>
                <a:uFillTx/>
                <a:latin typeface="Verlag Light"/>
                <a:ea typeface="+mn-ea"/>
                <a:cs typeface="Arial Black" panose="020B0604020202020204" pitchFamily="34" charset="0"/>
              </a:rPr>
              <a:t>Q78_EMP: To the best of your knowledge, how does the turnover rate at your company this year compare to the previous year’s? Base: 2022/2023 Employers n=500/n=500. Q79_EMP: How concerned are you about the current turnover rate at your company/department? Base: 2022/2023 Employers n=500/n=500. </a:t>
            </a:r>
          </a:p>
        </p:txBody>
      </p:sp>
      <p:sp>
        <p:nvSpPr>
          <p:cNvPr id="5" name="TextBox 4">
            <a:extLst>
              <a:ext uri="{FF2B5EF4-FFF2-40B4-BE49-F238E27FC236}">
                <a16:creationId xmlns:a16="http://schemas.microsoft.com/office/drawing/2014/main" id="{822F263F-77E1-2A29-FC95-715A7878E945}"/>
              </a:ext>
            </a:extLst>
          </p:cNvPr>
          <p:cNvSpPr txBox="1"/>
          <p:nvPr/>
        </p:nvSpPr>
        <p:spPr>
          <a:xfrm>
            <a:off x="502268" y="538233"/>
            <a:ext cx="11357500" cy="830997"/>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50" normalizeH="0" baseline="0" noProof="0">
                <a:ln>
                  <a:noFill/>
                </a:ln>
                <a:solidFill>
                  <a:srgbClr val="0A0A0A"/>
                </a:solidFill>
                <a:effectLst/>
                <a:uLnTx/>
                <a:uFillTx/>
                <a:latin typeface="Verlag Black"/>
                <a:ea typeface="+mn-ea"/>
                <a:cs typeface="+mn-cs"/>
              </a:rPr>
              <a:t>CONSEQUENTLY, EMPLOYERS ARE CONCERNED ABOUT TURNOVER RATE </a:t>
            </a:r>
          </a:p>
        </p:txBody>
      </p:sp>
      <p:cxnSp>
        <p:nvCxnSpPr>
          <p:cNvPr id="6" name="Straight Connector 5">
            <a:extLst>
              <a:ext uri="{FF2B5EF4-FFF2-40B4-BE49-F238E27FC236}">
                <a16:creationId xmlns:a16="http://schemas.microsoft.com/office/drawing/2014/main" id="{D8A4C49A-98F5-1A40-EFF3-D852F297A0D8}"/>
              </a:ext>
            </a:extLst>
          </p:cNvPr>
          <p:cNvCxnSpPr>
            <a:cxnSpLocks/>
          </p:cNvCxnSpPr>
          <p:nvPr/>
        </p:nvCxnSpPr>
        <p:spPr>
          <a:xfrm flipH="1">
            <a:off x="623460" y="412866"/>
            <a:ext cx="20116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2C7C4C5-2878-C4A4-8891-A80A72F44A62}"/>
              </a:ext>
            </a:extLst>
          </p:cNvPr>
          <p:cNvSpPr txBox="1"/>
          <p:nvPr/>
        </p:nvSpPr>
        <p:spPr>
          <a:xfrm>
            <a:off x="4222481" y="1658404"/>
            <a:ext cx="3823237"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A0A0A"/>
                </a:solidFill>
                <a:effectLst/>
                <a:uLnTx/>
                <a:uFillTx/>
                <a:latin typeface="Verlag Bold" pitchFamily="50" charset="0"/>
                <a:ea typeface="+mn-ea"/>
                <a:cs typeface="+mn-cs"/>
              </a:rPr>
              <a:t>TURNOVER RATE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0A0A0A"/>
                </a:solidFill>
                <a:effectLst/>
                <a:uLnTx/>
                <a:uFillTx/>
                <a:latin typeface="Verlag Light"/>
                <a:ea typeface="+mn-ea"/>
                <a:cs typeface="+mn-cs"/>
              </a:rPr>
              <a:t>(Shown % Top 3 Concerned; Top 2 Higher, Among Employers) </a:t>
            </a:r>
            <a:endParaRPr kumimoji="0" lang="en-US" sz="140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10" name="Text Placeholder 13">
            <a:extLst>
              <a:ext uri="{FF2B5EF4-FFF2-40B4-BE49-F238E27FC236}">
                <a16:creationId xmlns:a16="http://schemas.microsoft.com/office/drawing/2014/main" id="{0D7B8634-51FD-329F-9304-FBA791837A6F}"/>
              </a:ext>
            </a:extLst>
          </p:cNvPr>
          <p:cNvSpPr txBox="1">
            <a:spLocks/>
          </p:cNvSpPr>
          <p:nvPr/>
        </p:nvSpPr>
        <p:spPr>
          <a:xfrm>
            <a:off x="2890613" y="3156084"/>
            <a:ext cx="2135743" cy="1208901"/>
          </a:xfrm>
          <a:prstGeom prst="rect">
            <a:avLst/>
          </a:prstGeom>
        </p:spPr>
        <p:txBody>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algn="ctr"/>
            <a:r>
              <a:rPr lang="en-US" sz="7200">
                <a:solidFill>
                  <a:srgbClr val="0070C0"/>
                </a:solidFill>
                <a:latin typeface="Verlag Black" panose="02000000000000000000" pitchFamily="50" charset="0"/>
              </a:rPr>
              <a:t>74%</a:t>
            </a:r>
          </a:p>
        </p:txBody>
      </p:sp>
      <p:sp>
        <p:nvSpPr>
          <p:cNvPr id="11" name="TextBox 10">
            <a:extLst>
              <a:ext uri="{FF2B5EF4-FFF2-40B4-BE49-F238E27FC236}">
                <a16:creationId xmlns:a16="http://schemas.microsoft.com/office/drawing/2014/main" id="{6C6D3DCB-1F42-E4A7-322D-16740A6733FE}"/>
              </a:ext>
            </a:extLst>
          </p:cNvPr>
          <p:cNvSpPr txBox="1"/>
          <p:nvPr/>
        </p:nvSpPr>
        <p:spPr>
          <a:xfrm>
            <a:off x="2358284" y="4327492"/>
            <a:ext cx="3200400" cy="584775"/>
          </a:xfrm>
          <a:prstGeom prst="rect">
            <a:avLst/>
          </a:prstGeom>
          <a:noFill/>
        </p:spPr>
        <p:txBody>
          <a:bodyPr wrap="square" rtlCol="0">
            <a:spAutoFit/>
          </a:bodyPr>
          <a:lstStyle/>
          <a:p>
            <a:pPr algn="ctr"/>
            <a:r>
              <a:rPr lang="en-US" sz="1600">
                <a:latin typeface="Verlag Light" pitchFamily="50" charset="0"/>
              </a:rPr>
              <a:t>Of Employers are </a:t>
            </a:r>
            <a:r>
              <a:rPr lang="en-US" sz="1600">
                <a:latin typeface="Verlag Black" panose="02000000000000000000" pitchFamily="50" charset="0"/>
              </a:rPr>
              <a:t>concerned </a:t>
            </a:r>
            <a:r>
              <a:rPr lang="en-US" sz="1600">
                <a:latin typeface="Verlag Light" pitchFamily="50" charset="0"/>
              </a:rPr>
              <a:t>about the </a:t>
            </a:r>
            <a:r>
              <a:rPr lang="en-US" sz="1600">
                <a:latin typeface="Verlag Black" panose="02000000000000000000" pitchFamily="50" charset="0"/>
              </a:rPr>
              <a:t>turnover rate </a:t>
            </a:r>
            <a:r>
              <a:rPr lang="en-US" sz="1600">
                <a:latin typeface="Verlag Light" pitchFamily="50" charset="0"/>
              </a:rPr>
              <a:t>at their company </a:t>
            </a:r>
            <a:endParaRPr lang="en-US" sz="1600" b="1" u="sng">
              <a:latin typeface="Verlag Black" panose="02000000000000000000" pitchFamily="50" charset="0"/>
            </a:endParaRPr>
          </a:p>
        </p:txBody>
      </p:sp>
      <p:sp>
        <p:nvSpPr>
          <p:cNvPr id="15" name="Text Placeholder 13">
            <a:extLst>
              <a:ext uri="{FF2B5EF4-FFF2-40B4-BE49-F238E27FC236}">
                <a16:creationId xmlns:a16="http://schemas.microsoft.com/office/drawing/2014/main" id="{79B79188-E9EB-B68F-4BC8-56C895EFAA51}"/>
              </a:ext>
            </a:extLst>
          </p:cNvPr>
          <p:cNvSpPr txBox="1">
            <a:spLocks/>
          </p:cNvSpPr>
          <p:nvPr/>
        </p:nvSpPr>
        <p:spPr>
          <a:xfrm>
            <a:off x="7283731" y="3156084"/>
            <a:ext cx="2135743" cy="1208901"/>
          </a:xfrm>
          <a:prstGeom prst="rect">
            <a:avLst/>
          </a:prstGeom>
        </p:spPr>
        <p:txBody>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algn="ctr"/>
            <a:r>
              <a:rPr lang="en-US" sz="7200">
                <a:solidFill>
                  <a:srgbClr val="0070C0"/>
                </a:solidFill>
                <a:latin typeface="Verlag Black" panose="02000000000000000000" pitchFamily="50" charset="0"/>
              </a:rPr>
              <a:t>54%</a:t>
            </a:r>
          </a:p>
        </p:txBody>
      </p:sp>
      <p:sp>
        <p:nvSpPr>
          <p:cNvPr id="16" name="TextBox 15">
            <a:extLst>
              <a:ext uri="{FF2B5EF4-FFF2-40B4-BE49-F238E27FC236}">
                <a16:creationId xmlns:a16="http://schemas.microsoft.com/office/drawing/2014/main" id="{BF0B7A99-646B-9092-154C-5DC46D454CFF}"/>
              </a:ext>
            </a:extLst>
          </p:cNvPr>
          <p:cNvSpPr txBox="1"/>
          <p:nvPr/>
        </p:nvSpPr>
        <p:spPr>
          <a:xfrm>
            <a:off x="6751402" y="4327492"/>
            <a:ext cx="3200400" cy="830997"/>
          </a:xfrm>
          <a:prstGeom prst="rect">
            <a:avLst/>
          </a:prstGeom>
          <a:noFill/>
        </p:spPr>
        <p:txBody>
          <a:bodyPr wrap="square" rtlCol="0">
            <a:spAutoFit/>
          </a:bodyPr>
          <a:lstStyle/>
          <a:p>
            <a:pPr algn="ctr"/>
            <a:r>
              <a:rPr lang="en-US" sz="1600">
                <a:latin typeface="Verlag Light" pitchFamily="50" charset="0"/>
              </a:rPr>
              <a:t>Of Employers say the </a:t>
            </a:r>
            <a:r>
              <a:rPr lang="en-US" sz="1600">
                <a:latin typeface="Verlag Black" panose="02000000000000000000" pitchFamily="50" charset="0"/>
              </a:rPr>
              <a:t>turnover rate </a:t>
            </a:r>
            <a:r>
              <a:rPr lang="en-US" sz="1600">
                <a:latin typeface="Verlag Light" pitchFamily="50" charset="0"/>
              </a:rPr>
              <a:t>at their company this year is </a:t>
            </a:r>
            <a:r>
              <a:rPr lang="en-US" sz="1600">
                <a:latin typeface="Verlag Black" panose="02000000000000000000" pitchFamily="50" charset="0"/>
              </a:rPr>
              <a:t>higher </a:t>
            </a:r>
            <a:r>
              <a:rPr lang="en-US" sz="1600">
                <a:latin typeface="Verlag Light" pitchFamily="50" charset="0"/>
              </a:rPr>
              <a:t>than the previous year</a:t>
            </a:r>
            <a:endParaRPr lang="en-US" sz="1600" b="1" u="sng">
              <a:latin typeface="Verlag Light" pitchFamily="50" charset="0"/>
            </a:endParaRPr>
          </a:p>
        </p:txBody>
      </p:sp>
      <p:sp>
        <p:nvSpPr>
          <p:cNvPr id="19" name="Slide Number Placeholder 1">
            <a:extLst>
              <a:ext uri="{FF2B5EF4-FFF2-40B4-BE49-F238E27FC236}">
                <a16:creationId xmlns:a16="http://schemas.microsoft.com/office/drawing/2014/main" id="{502EA961-332C-F169-F3D9-D3FB240B2763}"/>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F56903-2479-43A9-9EFE-2B78A4D60BF9}" type="slidenum">
              <a:rPr kumimoji="0" lang="en-US" sz="900" b="0" i="0" u="none" strike="noStrike" kern="1200" cap="none" spc="0" normalizeH="0" baseline="0" noProof="0" smtClean="0">
                <a:ln>
                  <a:noFill/>
                </a:ln>
                <a:solidFill>
                  <a:srgbClr val="0A0A0A"/>
                </a:solidFill>
                <a:effectLst/>
                <a:uLnTx/>
                <a:uFillTx/>
                <a:latin typeface="Verlag Bold"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a:ln>
                <a:noFill/>
              </a:ln>
              <a:solidFill>
                <a:srgbClr val="0A0A0A"/>
              </a:solidFill>
              <a:effectLst/>
              <a:uLnTx/>
              <a:uFillTx/>
              <a:latin typeface="Verlag Bold" pitchFamily="50" charset="0"/>
              <a:ea typeface="+mn-ea"/>
              <a:cs typeface="+mn-cs"/>
            </a:endParaRPr>
          </a:p>
        </p:txBody>
      </p:sp>
      <p:grpSp>
        <p:nvGrpSpPr>
          <p:cNvPr id="23" name="Group 22">
            <a:extLst>
              <a:ext uri="{FF2B5EF4-FFF2-40B4-BE49-F238E27FC236}">
                <a16:creationId xmlns:a16="http://schemas.microsoft.com/office/drawing/2014/main" id="{7E584A6F-0126-CA77-AFE1-A7034891E241}"/>
              </a:ext>
            </a:extLst>
          </p:cNvPr>
          <p:cNvGrpSpPr/>
          <p:nvPr/>
        </p:nvGrpSpPr>
        <p:grpSpPr>
          <a:xfrm>
            <a:off x="3384682" y="2804356"/>
            <a:ext cx="1147603" cy="253916"/>
            <a:chOff x="4066424" y="4816821"/>
            <a:chExt cx="1147603" cy="253916"/>
          </a:xfrm>
        </p:grpSpPr>
        <p:sp>
          <p:nvSpPr>
            <p:cNvPr id="21" name="TextBox 20">
              <a:extLst>
                <a:ext uri="{FF2B5EF4-FFF2-40B4-BE49-F238E27FC236}">
                  <a16:creationId xmlns:a16="http://schemas.microsoft.com/office/drawing/2014/main" id="{2C8413E2-00A9-A9B5-AA21-602F93E28EEC}"/>
                </a:ext>
              </a:extLst>
            </p:cNvPr>
            <p:cNvSpPr txBox="1"/>
            <p:nvPr/>
          </p:nvSpPr>
          <p:spPr>
            <a:xfrm>
              <a:off x="4066424" y="4818082"/>
              <a:ext cx="1147603" cy="246221"/>
            </a:xfrm>
            <a:prstGeom prst="rect">
              <a:avLst/>
            </a:prstGeom>
            <a:noFill/>
            <a:ln>
              <a:solidFill>
                <a:schemeClr val="accent1"/>
              </a:solidFill>
            </a:ln>
          </p:spPr>
          <p:txBody>
            <a:bodyPr wrap="square" rtlCol="0">
              <a:spAutoFit/>
            </a:bodyPr>
            <a:lstStyle/>
            <a:p>
              <a:pPr marL="0" indent="0">
                <a:buFont typeface="Arial" panose="020B0604020202020204" pitchFamily="34" charset="0"/>
                <a:buNone/>
              </a:pPr>
              <a:r>
                <a:rPr lang="en-US" sz="1000" u="none">
                  <a:latin typeface="Verlag Book" pitchFamily="50" charset="0"/>
                </a:rPr>
                <a:t>2022: 76%</a:t>
              </a:r>
            </a:p>
          </p:txBody>
        </p:sp>
        <p:sp>
          <p:nvSpPr>
            <p:cNvPr id="22" name="TextBox 21">
              <a:extLst>
                <a:ext uri="{FF2B5EF4-FFF2-40B4-BE49-F238E27FC236}">
                  <a16:creationId xmlns:a16="http://schemas.microsoft.com/office/drawing/2014/main" id="{7C2F658A-DC44-4C78-32E8-C212D320CC6D}"/>
                </a:ext>
              </a:extLst>
            </p:cNvPr>
            <p:cNvSpPr txBox="1"/>
            <p:nvPr/>
          </p:nvSpPr>
          <p:spPr>
            <a:xfrm>
              <a:off x="4615127" y="4816821"/>
              <a:ext cx="596900" cy="253916"/>
            </a:xfrm>
            <a:prstGeom prst="rect">
              <a:avLst/>
            </a:prstGeom>
            <a:noFill/>
          </p:spPr>
          <p:txBody>
            <a:bodyPr wrap="square">
              <a:spAutoFit/>
            </a:bodyPr>
            <a:lstStyle/>
            <a:p>
              <a:pPr marL="0" indent="0" algn="ctr">
                <a:buFont typeface="Arial" panose="020B0604020202020204" pitchFamily="34" charset="0"/>
                <a:buNone/>
              </a:pPr>
              <a:r>
                <a:rPr lang="en-US" sz="1000" b="1">
                  <a:latin typeface="Verlag Book" pitchFamily="50" charset="0"/>
                  <a:cs typeface="Arial" panose="020B0604020202020204" pitchFamily="34" charset="0"/>
                </a:rPr>
                <a:t>∆</a:t>
              </a:r>
              <a:r>
                <a:rPr lang="en-US" sz="1000">
                  <a:latin typeface="Verlag Light" pitchFamily="50" charset="0"/>
                  <a:cs typeface="Arial" panose="020B0604020202020204" pitchFamily="34" charset="0"/>
                </a:rPr>
                <a:t>-2</a:t>
              </a:r>
              <a:endParaRPr lang="en-US" sz="1000" u="none">
                <a:latin typeface="Verlag Light" pitchFamily="50" charset="0"/>
              </a:endParaRPr>
            </a:p>
          </p:txBody>
        </p:sp>
      </p:grpSp>
      <p:grpSp>
        <p:nvGrpSpPr>
          <p:cNvPr id="24" name="Group 23">
            <a:extLst>
              <a:ext uri="{FF2B5EF4-FFF2-40B4-BE49-F238E27FC236}">
                <a16:creationId xmlns:a16="http://schemas.microsoft.com/office/drawing/2014/main" id="{19923CCC-03BB-93F3-4AC7-0E2AD90361E7}"/>
              </a:ext>
            </a:extLst>
          </p:cNvPr>
          <p:cNvGrpSpPr/>
          <p:nvPr/>
        </p:nvGrpSpPr>
        <p:grpSpPr>
          <a:xfrm>
            <a:off x="7777801" y="2797922"/>
            <a:ext cx="1147603" cy="253916"/>
            <a:chOff x="4066424" y="4816821"/>
            <a:chExt cx="1147603" cy="253916"/>
          </a:xfrm>
        </p:grpSpPr>
        <p:sp>
          <p:nvSpPr>
            <p:cNvPr id="25" name="TextBox 24">
              <a:extLst>
                <a:ext uri="{FF2B5EF4-FFF2-40B4-BE49-F238E27FC236}">
                  <a16:creationId xmlns:a16="http://schemas.microsoft.com/office/drawing/2014/main" id="{D39E9D46-CFA6-EB76-738C-E80BA06265DA}"/>
                </a:ext>
              </a:extLst>
            </p:cNvPr>
            <p:cNvSpPr txBox="1"/>
            <p:nvPr/>
          </p:nvSpPr>
          <p:spPr>
            <a:xfrm>
              <a:off x="4066424" y="4818082"/>
              <a:ext cx="1147603" cy="246221"/>
            </a:xfrm>
            <a:prstGeom prst="rect">
              <a:avLst/>
            </a:prstGeom>
            <a:noFill/>
            <a:ln>
              <a:solidFill>
                <a:schemeClr val="accent1"/>
              </a:solidFill>
            </a:ln>
          </p:spPr>
          <p:txBody>
            <a:bodyPr wrap="square" rtlCol="0">
              <a:spAutoFit/>
            </a:bodyPr>
            <a:lstStyle/>
            <a:p>
              <a:pPr marL="0" indent="0">
                <a:buFont typeface="Arial" panose="020B0604020202020204" pitchFamily="34" charset="0"/>
                <a:buNone/>
              </a:pPr>
              <a:r>
                <a:rPr lang="en-US" sz="1000" u="none">
                  <a:latin typeface="Verlag Book" pitchFamily="50" charset="0"/>
                </a:rPr>
                <a:t>2022: </a:t>
              </a:r>
              <a:r>
                <a:rPr lang="en-US" sz="1000">
                  <a:latin typeface="Verlag Book" pitchFamily="50" charset="0"/>
                </a:rPr>
                <a:t>55</a:t>
              </a:r>
              <a:r>
                <a:rPr lang="en-US" sz="1000" u="none">
                  <a:latin typeface="Verlag Book" pitchFamily="50" charset="0"/>
                </a:rPr>
                <a:t>%</a:t>
              </a:r>
            </a:p>
          </p:txBody>
        </p:sp>
        <p:sp>
          <p:nvSpPr>
            <p:cNvPr id="26" name="TextBox 25">
              <a:extLst>
                <a:ext uri="{FF2B5EF4-FFF2-40B4-BE49-F238E27FC236}">
                  <a16:creationId xmlns:a16="http://schemas.microsoft.com/office/drawing/2014/main" id="{0714D30B-6750-C3EC-43A0-C6088D435F9E}"/>
                </a:ext>
              </a:extLst>
            </p:cNvPr>
            <p:cNvSpPr txBox="1"/>
            <p:nvPr/>
          </p:nvSpPr>
          <p:spPr>
            <a:xfrm>
              <a:off x="4615127" y="4816821"/>
              <a:ext cx="596900" cy="253916"/>
            </a:xfrm>
            <a:prstGeom prst="rect">
              <a:avLst/>
            </a:prstGeom>
            <a:noFill/>
          </p:spPr>
          <p:txBody>
            <a:bodyPr wrap="square">
              <a:spAutoFit/>
            </a:bodyPr>
            <a:lstStyle/>
            <a:p>
              <a:pPr marL="0" indent="0" algn="ctr">
                <a:buFont typeface="Arial" panose="020B0604020202020204" pitchFamily="34" charset="0"/>
                <a:buNone/>
              </a:pPr>
              <a:r>
                <a:rPr lang="en-US" sz="1000" b="1">
                  <a:latin typeface="Verlag Book" pitchFamily="50" charset="0"/>
                  <a:cs typeface="Arial" panose="020B0604020202020204" pitchFamily="34" charset="0"/>
                </a:rPr>
                <a:t>∆</a:t>
              </a:r>
              <a:r>
                <a:rPr lang="en-US" sz="1000">
                  <a:latin typeface="Verlag Light" pitchFamily="50" charset="0"/>
                  <a:cs typeface="Arial" panose="020B0604020202020204" pitchFamily="34" charset="0"/>
                </a:rPr>
                <a:t>-1</a:t>
              </a:r>
              <a:endParaRPr lang="en-US" sz="1000" u="none">
                <a:latin typeface="Verlag Light" pitchFamily="50" charset="0"/>
              </a:endParaRPr>
            </a:p>
          </p:txBody>
        </p:sp>
      </p:grpSp>
      <p:sp>
        <p:nvSpPr>
          <p:cNvPr id="27" name="TextBox 51">
            <a:extLst>
              <a:ext uri="{FF2B5EF4-FFF2-40B4-BE49-F238E27FC236}">
                <a16:creationId xmlns:a16="http://schemas.microsoft.com/office/drawing/2014/main" id="{C5BC4063-C53F-6528-944D-B2D0E2423E66}"/>
              </a:ext>
            </a:extLst>
          </p:cNvPr>
          <p:cNvSpPr txBox="1"/>
          <p:nvPr/>
        </p:nvSpPr>
        <p:spPr>
          <a:xfrm>
            <a:off x="3401352" y="6172111"/>
            <a:ext cx="206741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Tx/>
              <a:defRPr/>
            </a:pPr>
            <a:r>
              <a:rPr lang="en-US" sz="1100" b="1" dirty="0">
                <a:latin typeface="Verlag Light" pitchFamily="50" charset="0"/>
                <a:cs typeface="Poppins" panose="00000500000000000000" pitchFamily="2" charset="0"/>
              </a:rPr>
              <a:t>∆</a:t>
            </a:r>
            <a:r>
              <a:rPr lang="en-US" sz="900" b="1" i="1" dirty="0">
                <a:latin typeface="Verlag Light" pitchFamily="50" charset="0"/>
                <a:cs typeface="Poppins" panose="00000500000000000000" pitchFamily="2" charset="0"/>
              </a:rPr>
              <a:t> Indicates </a:t>
            </a:r>
            <a:r>
              <a:rPr lang="en-US" sz="900" b="1" i="1" dirty="0">
                <a:latin typeface="Verlag Light" pitchFamily="50" charset="0"/>
                <a:ea typeface="Source Sans Pro Light"/>
                <a:cs typeface="Poppins" panose="00000500000000000000" pitchFamily="2" charset="0"/>
              </a:rPr>
              <a:t>Wave-over-Wave Shift</a:t>
            </a:r>
          </a:p>
        </p:txBody>
      </p:sp>
      <p:sp>
        <p:nvSpPr>
          <p:cNvPr id="28" name="TextBox 27">
            <a:extLst>
              <a:ext uri="{FF2B5EF4-FFF2-40B4-BE49-F238E27FC236}">
                <a16:creationId xmlns:a16="http://schemas.microsoft.com/office/drawing/2014/main" id="{84A0A740-C11B-D199-8BAE-43C5F1DD3398}"/>
              </a:ext>
            </a:extLst>
          </p:cNvPr>
          <p:cNvSpPr txBox="1"/>
          <p:nvPr/>
        </p:nvSpPr>
        <p:spPr>
          <a:xfrm>
            <a:off x="231625" y="6187500"/>
            <a:ext cx="3453155" cy="246221"/>
          </a:xfrm>
          <a:prstGeom prst="rect">
            <a:avLst/>
          </a:prstGeom>
        </p:spPr>
        <p:txBody>
          <a:bodyPr wrap="square">
            <a:spAutoFit/>
          </a:bodyPr>
          <a:lstStyle>
            <a:defPPr>
              <a:defRPr lang="en-US"/>
            </a:defPPr>
            <a:lvl1pPr lvl="0" algn="ctr">
              <a:defRPr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Verlag Light" pitchFamily="50" charset="0"/>
                <a:cs typeface="Avenir" panose="020B0604020202020204" charset="0"/>
              </a:rPr>
              <a:t>* Significant differences indicated by </a:t>
            </a:r>
            <a:r>
              <a:rPr kumimoji="0" lang="en-US" sz="1000" b="1" i="0" u="none" strike="noStrike" kern="1200" cap="none" spc="0" normalizeH="0" baseline="0" noProof="0">
                <a:ln>
                  <a:noFill/>
                </a:ln>
                <a:solidFill>
                  <a:srgbClr val="7030A0"/>
                </a:solidFill>
                <a:effectLst/>
                <a:uLnTx/>
                <a:uFillTx/>
                <a:latin typeface="Verlag Light" pitchFamily="50" charset="0"/>
                <a:cs typeface="Avenir" panose="020B0604020202020204" charset="0"/>
              </a:rPr>
              <a:t>purple</a:t>
            </a:r>
            <a:r>
              <a:rPr kumimoji="0" lang="en-US" sz="1000" b="1" i="0" u="none" strike="noStrike" kern="1200" cap="none" spc="0" normalizeH="0" baseline="0" noProof="0">
                <a:ln>
                  <a:noFill/>
                </a:ln>
                <a:solidFill>
                  <a:srgbClr val="FF0000"/>
                </a:solidFill>
                <a:effectLst/>
                <a:uLnTx/>
                <a:uFillTx/>
                <a:latin typeface="Verlag Light" pitchFamily="50" charset="0"/>
                <a:cs typeface="Avenir" panose="020B0604020202020204" charset="0"/>
              </a:rPr>
              <a:t> </a:t>
            </a:r>
            <a:r>
              <a:rPr kumimoji="0" lang="en-US" sz="1000" b="0" i="0" u="none" strike="noStrike" kern="1200" cap="none" spc="0" normalizeH="0" baseline="0" noProof="0">
                <a:ln>
                  <a:noFill/>
                </a:ln>
                <a:solidFill>
                  <a:prstClr val="black"/>
                </a:solidFill>
                <a:effectLst/>
                <a:uLnTx/>
                <a:uFillTx/>
                <a:latin typeface="Verlag Light" pitchFamily="50" charset="0"/>
                <a:cs typeface="Avenir" panose="020B0604020202020204" charset="0"/>
              </a:rPr>
              <a:t>or</a:t>
            </a:r>
            <a:r>
              <a:rPr kumimoji="0" lang="en-US" sz="1000" b="1" i="0" u="none" strike="noStrike" kern="1200" cap="none" spc="0" normalizeH="0" baseline="0" noProof="0">
                <a:ln>
                  <a:noFill/>
                </a:ln>
                <a:solidFill>
                  <a:srgbClr val="FF0000"/>
                </a:solidFill>
                <a:effectLst/>
                <a:uLnTx/>
                <a:uFillTx/>
                <a:latin typeface="Verlag Light" pitchFamily="50" charset="0"/>
                <a:cs typeface="Avenir" panose="020B0604020202020204" charset="0"/>
              </a:rPr>
              <a:t> </a:t>
            </a:r>
            <a:r>
              <a:rPr kumimoji="0" lang="en-US" sz="1000" b="1" i="0" u="none" strike="noStrike" kern="1200" cap="none" spc="0" normalizeH="0" baseline="0" noProof="0">
                <a:ln>
                  <a:noFill/>
                </a:ln>
                <a:solidFill>
                  <a:schemeClr val="accent6">
                    <a:lumMod val="75000"/>
                  </a:schemeClr>
                </a:solidFill>
                <a:effectLst/>
                <a:uLnTx/>
                <a:uFillTx/>
                <a:latin typeface="Verlag Light" pitchFamily="50" charset="0"/>
                <a:cs typeface="Avenir" panose="020B0604020202020204" charset="0"/>
              </a:rPr>
              <a:t>green</a:t>
            </a:r>
            <a:r>
              <a:rPr kumimoji="0" lang="en-US" sz="1000" b="1" i="0" u="none" strike="noStrike" kern="1200" cap="none" spc="0" normalizeH="0" baseline="0" noProof="0">
                <a:ln>
                  <a:noFill/>
                </a:ln>
                <a:solidFill>
                  <a:srgbClr val="000000"/>
                </a:solidFill>
                <a:effectLst/>
                <a:uLnTx/>
                <a:uFillTx/>
                <a:latin typeface="Verlag Light" pitchFamily="50" charset="0"/>
                <a:cs typeface="Avenir" panose="020B0604020202020204" charset="0"/>
              </a:rPr>
              <a:t> </a:t>
            </a:r>
            <a:r>
              <a:rPr kumimoji="0" lang="en-US" sz="1000" b="0" i="0" u="none" strike="noStrike" kern="1200" cap="none" spc="0" normalizeH="0" baseline="0" noProof="0">
                <a:ln>
                  <a:noFill/>
                </a:ln>
                <a:solidFill>
                  <a:srgbClr val="000000"/>
                </a:solidFill>
                <a:effectLst/>
                <a:uLnTx/>
                <a:uFillTx/>
                <a:latin typeface="Verlag Light" pitchFamily="50" charset="0"/>
                <a:cs typeface="Avenir" panose="020B0604020202020204" charset="0"/>
              </a:rPr>
              <a:t>text</a:t>
            </a:r>
            <a:endParaRPr kumimoji="0" lang="en-US" sz="1000" b="1" i="0" u="none" strike="noStrike" kern="1200" cap="none" spc="0" normalizeH="0" baseline="0" noProof="0">
              <a:ln>
                <a:noFill/>
              </a:ln>
              <a:solidFill>
                <a:srgbClr val="000000"/>
              </a:solidFill>
              <a:effectLst/>
              <a:uLnTx/>
              <a:uFillTx/>
              <a:latin typeface="Verlag Light" pitchFamily="50" charset="0"/>
              <a:cs typeface="Avenir" panose="020B0604020202020204" charset="0"/>
            </a:endParaRPr>
          </a:p>
        </p:txBody>
      </p:sp>
    </p:spTree>
    <p:extLst>
      <p:ext uri="{BB962C8B-B14F-4D97-AF65-F5344CB8AC3E}">
        <p14:creationId xmlns:p14="http://schemas.microsoft.com/office/powerpoint/2010/main" val="1172615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E9CE9B-31A2-4BF0-AC39-BCBC5AFD012D}"/>
              </a:ext>
            </a:extLst>
          </p:cNvPr>
          <p:cNvSpPr/>
          <p:nvPr/>
        </p:nvSpPr>
        <p:spPr>
          <a:xfrm>
            <a:off x="0" y="0"/>
            <a:ext cx="12192000" cy="68687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lag Black" panose="02000000000000000000" pitchFamily="50" charset="0"/>
              <a:ea typeface="+mn-ea"/>
              <a:cs typeface="+mn-cs"/>
            </a:endParaRPr>
          </a:p>
        </p:txBody>
      </p:sp>
      <p:sp>
        <p:nvSpPr>
          <p:cNvPr id="6" name="Rectangle 5">
            <a:extLst>
              <a:ext uri="{FF2B5EF4-FFF2-40B4-BE49-F238E27FC236}">
                <a16:creationId xmlns:a16="http://schemas.microsoft.com/office/drawing/2014/main" id="{33AF7CAB-BDE6-461A-9A34-5DA1FD0AAB9E}"/>
              </a:ext>
            </a:extLst>
          </p:cNvPr>
          <p:cNvSpPr/>
          <p:nvPr/>
        </p:nvSpPr>
        <p:spPr>
          <a:xfrm>
            <a:off x="0" y="0"/>
            <a:ext cx="12192000" cy="6858000"/>
          </a:xfrm>
          <a:prstGeom prst="rect">
            <a:avLst/>
          </a:prstGeom>
          <a:solidFill>
            <a:srgbClr val="10141C">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600" normalizeH="0" baseline="0" noProof="0">
              <a:ln>
                <a:noFill/>
              </a:ln>
              <a:solidFill>
                <a:srgbClr val="FFFFFF"/>
              </a:solidFill>
              <a:effectLst/>
              <a:uLnTx/>
              <a:uFillTx/>
              <a:latin typeface="Verlag Black" panose="02000000000000000000" pitchFamily="50" charset="0"/>
              <a:ea typeface="+mn-ea"/>
              <a:cs typeface="+mn-cs"/>
            </a:endParaRPr>
          </a:p>
        </p:txBody>
      </p:sp>
      <p:sp>
        <p:nvSpPr>
          <p:cNvPr id="27" name="TextBox 26">
            <a:extLst>
              <a:ext uri="{FF2B5EF4-FFF2-40B4-BE49-F238E27FC236}">
                <a16:creationId xmlns:a16="http://schemas.microsoft.com/office/drawing/2014/main" id="{CEA5DA49-3B1D-4E12-AA2F-D981323BD546}"/>
              </a:ext>
            </a:extLst>
          </p:cNvPr>
          <p:cNvSpPr txBox="1"/>
          <p:nvPr/>
        </p:nvSpPr>
        <p:spPr>
          <a:xfrm>
            <a:off x="514271" y="3117055"/>
            <a:ext cx="9782254" cy="2862322"/>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spc="150">
                <a:solidFill>
                  <a:srgbClr val="FFFFFF"/>
                </a:solidFill>
                <a:latin typeface="Verlag Black"/>
              </a:rPr>
              <a:t>BY PROVIDING FOUNDATIONAL CAREER SUPPORT AS OPPOSED TO TRANSACTIONAL PERKS – EMPLOYERS CAN TAP INTO THE LONG-TERM OPTIMISM OF THEIR WORKFORCE</a:t>
            </a:r>
            <a:endParaRPr kumimoji="0" lang="en-US" sz="2800" b="0" i="0" u="none" strike="noStrike" kern="1200" cap="none" spc="0" normalizeH="0" baseline="0" noProof="0">
              <a:ln>
                <a:noFill/>
              </a:ln>
              <a:solidFill>
                <a:srgbClr val="FFFFFF"/>
              </a:solidFill>
              <a:effectLst/>
              <a:uLnTx/>
              <a:uFillTx/>
              <a:latin typeface="Verlag Light"/>
              <a:ea typeface="+mn-ea"/>
              <a:cs typeface="+mn-cs"/>
            </a:endParaRPr>
          </a:p>
        </p:txBody>
      </p:sp>
      <p:cxnSp>
        <p:nvCxnSpPr>
          <p:cNvPr id="29" name="Straight Connector 28">
            <a:extLst>
              <a:ext uri="{FF2B5EF4-FFF2-40B4-BE49-F238E27FC236}">
                <a16:creationId xmlns:a16="http://schemas.microsoft.com/office/drawing/2014/main" id="{A187190D-8A97-43BA-8286-D94C23D2043E}"/>
              </a:ext>
            </a:extLst>
          </p:cNvPr>
          <p:cNvCxnSpPr>
            <a:cxnSpLocks/>
          </p:cNvCxnSpPr>
          <p:nvPr/>
        </p:nvCxnSpPr>
        <p:spPr>
          <a:xfrm flipH="1">
            <a:off x="623460" y="2969654"/>
            <a:ext cx="201168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Slide Number Placeholder 1">
            <a:extLst>
              <a:ext uri="{FF2B5EF4-FFF2-40B4-BE49-F238E27FC236}">
                <a16:creationId xmlns:a16="http://schemas.microsoft.com/office/drawing/2014/main" id="{24600E5B-A341-4CC9-AA50-39928AF8E2D2}"/>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2DF56903-2479-43A9-9EFE-2B78A4D60BF9}" type="slidenum">
              <a:rPr lang="en-US" sz="900" smtClean="0">
                <a:solidFill>
                  <a:schemeClr val="bg1"/>
                </a:solidFill>
                <a:latin typeface="Verlag Bold" pitchFamily="50" charset="0"/>
              </a:rPr>
              <a:pPr algn="r">
                <a:defRPr/>
              </a:pPr>
              <a:t>18</a:t>
            </a:fld>
            <a:endParaRPr lang="en-US" sz="900">
              <a:solidFill>
                <a:schemeClr val="bg1"/>
              </a:solidFill>
              <a:latin typeface="Verlag Bold" pitchFamily="50" charset="0"/>
            </a:endParaRPr>
          </a:p>
        </p:txBody>
      </p:sp>
    </p:spTree>
    <p:extLst>
      <p:ext uri="{BB962C8B-B14F-4D97-AF65-F5344CB8AC3E}">
        <p14:creationId xmlns:p14="http://schemas.microsoft.com/office/powerpoint/2010/main" val="185480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43487D-230D-934B-F942-FFC622AFB413}"/>
              </a:ext>
            </a:extLst>
          </p:cNvPr>
          <p:cNvSpPr txBox="1"/>
          <p:nvPr/>
        </p:nvSpPr>
        <p:spPr>
          <a:xfrm>
            <a:off x="231624" y="6247977"/>
            <a:ext cx="1031587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646464"/>
                </a:solidFill>
                <a:effectLst/>
                <a:uLnTx/>
                <a:uFillTx/>
                <a:latin typeface="Verlag Light"/>
                <a:ea typeface="+mn-ea"/>
                <a:cs typeface="Arial Black" panose="020B0604020202020204" pitchFamily="34" charset="0"/>
              </a:rPr>
              <a:t>Q16: How much do you agree or disagree with the following statements about your career trajectory? Base: 2021/2022/2023 Total Workforce n=5000/n=5000/n=5000, White n=3065, Black n=395, Latinx n=1145, Asian n=205. Q14: How much do you agree or disagree with the following statements about your career development? Base: 2021/2022/2023 Total Workforce n=5000/n=5000/n=5000, Gen Z n=757, Millennial n=1800, Gen X n=1639, Boomers n=779, Under $50k n=2256, $50,000-$99,999 n=1601, $100,000-$149,999 n=660, $150,000 n=364, Blue-collar n=2306, White-collar n=1825. Q17: Which of the following, if any, are reasons why you might feel like you are held back in your career?</a:t>
            </a:r>
            <a:r>
              <a:rPr lang="en-US" sz="800" dirty="0">
                <a:solidFill>
                  <a:srgbClr val="646464"/>
                </a:solidFill>
                <a:latin typeface="Verlag Light"/>
                <a:cs typeface="Arial Black" panose="020B0604020202020204" pitchFamily="34" charset="0"/>
              </a:rPr>
              <a:t> </a:t>
            </a:r>
            <a:r>
              <a:rPr kumimoji="0" lang="en-US" sz="800" b="0" i="0" u="none" strike="noStrike" kern="1200" cap="none" spc="0" normalizeH="0" baseline="0" noProof="0" dirty="0">
                <a:ln>
                  <a:noFill/>
                </a:ln>
                <a:solidFill>
                  <a:srgbClr val="646464"/>
                </a:solidFill>
                <a:effectLst/>
                <a:uLnTx/>
                <a:uFillTx/>
                <a:latin typeface="Verlag Light"/>
                <a:ea typeface="+mn-ea"/>
                <a:cs typeface="Arial Black" panose="020B0604020202020204" pitchFamily="34" charset="0"/>
              </a:rPr>
              <a:t>Base: Total Workforce n=5000.</a:t>
            </a:r>
          </a:p>
        </p:txBody>
      </p:sp>
      <p:sp>
        <p:nvSpPr>
          <p:cNvPr id="5" name="TextBox 4">
            <a:extLst>
              <a:ext uri="{FF2B5EF4-FFF2-40B4-BE49-F238E27FC236}">
                <a16:creationId xmlns:a16="http://schemas.microsoft.com/office/drawing/2014/main" id="{D0366B7A-A032-6E07-E502-E52C663A043E}"/>
              </a:ext>
            </a:extLst>
          </p:cNvPr>
          <p:cNvSpPr txBox="1"/>
          <p:nvPr/>
        </p:nvSpPr>
        <p:spPr>
          <a:xfrm>
            <a:off x="502268" y="538233"/>
            <a:ext cx="11357500" cy="830997"/>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50" normalizeH="0" baseline="0" noProof="0">
                <a:ln>
                  <a:noFill/>
                </a:ln>
                <a:solidFill>
                  <a:srgbClr val="0A0A0A"/>
                </a:solidFill>
                <a:effectLst/>
                <a:uLnTx/>
                <a:uFillTx/>
                <a:latin typeface="Verlag Black"/>
                <a:ea typeface="+mn-ea"/>
                <a:cs typeface="+mn-cs"/>
              </a:rPr>
              <a:t>MANY DON’T SEE A PATH FOR ADVANCING IN THEIR CAREER – SKILLS DEVELOPMENT IS A KEY BARRIER TO CAREER ADVANCEMENT </a:t>
            </a:r>
          </a:p>
        </p:txBody>
      </p:sp>
      <p:cxnSp>
        <p:nvCxnSpPr>
          <p:cNvPr id="6" name="Straight Connector 5">
            <a:extLst>
              <a:ext uri="{FF2B5EF4-FFF2-40B4-BE49-F238E27FC236}">
                <a16:creationId xmlns:a16="http://schemas.microsoft.com/office/drawing/2014/main" id="{B0D38FB1-8E28-A6DD-B3BD-44C06E5CE66F}"/>
              </a:ext>
            </a:extLst>
          </p:cNvPr>
          <p:cNvCxnSpPr>
            <a:cxnSpLocks/>
          </p:cNvCxnSpPr>
          <p:nvPr/>
        </p:nvCxnSpPr>
        <p:spPr>
          <a:xfrm flipH="1">
            <a:off x="623460" y="412866"/>
            <a:ext cx="20116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FFD9CBE-C0F4-2900-35D8-720A88D42170}"/>
              </a:ext>
            </a:extLst>
          </p:cNvPr>
          <p:cNvSpPr txBox="1"/>
          <p:nvPr/>
        </p:nvSpPr>
        <p:spPr>
          <a:xfrm>
            <a:off x="1702088" y="1763700"/>
            <a:ext cx="3655169" cy="6924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A0A0A"/>
                </a:solidFill>
                <a:effectLst/>
                <a:uLnTx/>
                <a:uFillTx/>
                <a:latin typeface="Verlag Bold" pitchFamily="50" charset="0"/>
                <a:ea typeface="+mn-ea"/>
                <a:cs typeface="+mn-cs"/>
              </a:rPr>
              <a:t>LACK OF CLEAR PATH FOR CAREER ADVANCEMENT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0A0A0A"/>
                </a:solidFill>
                <a:effectLst/>
                <a:uLnTx/>
                <a:uFillTx/>
                <a:latin typeface="Verlag Light"/>
                <a:ea typeface="+mn-ea"/>
                <a:cs typeface="+mn-cs"/>
              </a:rPr>
              <a:t>(Shown % Top 2 Agree; % Selected)</a:t>
            </a:r>
            <a:endParaRPr kumimoji="0" lang="en-US" sz="140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10" name="TextBox 9">
            <a:extLst>
              <a:ext uri="{FF2B5EF4-FFF2-40B4-BE49-F238E27FC236}">
                <a16:creationId xmlns:a16="http://schemas.microsoft.com/office/drawing/2014/main" id="{A8406E0E-1D98-3FE7-EF4D-3404442CDAF6}"/>
              </a:ext>
            </a:extLst>
          </p:cNvPr>
          <p:cNvSpPr txBox="1"/>
          <p:nvPr/>
        </p:nvSpPr>
        <p:spPr>
          <a:xfrm>
            <a:off x="231625" y="2752557"/>
            <a:ext cx="1969128" cy="1015663"/>
          </a:xfrm>
          <a:prstGeom prst="rect">
            <a:avLst/>
          </a:prstGeom>
          <a:noFill/>
          <a:ln>
            <a:solidFill>
              <a:schemeClr val="tx1"/>
            </a:solidFill>
            <a:prstDash val="dash"/>
          </a:ln>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Verlag Light" pitchFamily="50" charset="0"/>
                <a:ea typeface="+mn-ea"/>
                <a:cs typeface="+mn-cs"/>
              </a:rPr>
              <a:t>A lack of clear pathways for career progression is the main reason Americans feel held back in their careers (23%)</a:t>
            </a:r>
          </a:p>
        </p:txBody>
      </p:sp>
      <p:sp>
        <p:nvSpPr>
          <p:cNvPr id="16" name="TextBox 15">
            <a:extLst>
              <a:ext uri="{FF2B5EF4-FFF2-40B4-BE49-F238E27FC236}">
                <a16:creationId xmlns:a16="http://schemas.microsoft.com/office/drawing/2014/main" id="{B2D776FA-C22A-067C-EFFA-E39404DE4A31}"/>
              </a:ext>
            </a:extLst>
          </p:cNvPr>
          <p:cNvSpPr txBox="1"/>
          <p:nvPr/>
        </p:nvSpPr>
        <p:spPr>
          <a:xfrm>
            <a:off x="7162491" y="3996451"/>
            <a:ext cx="359765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lag Light" pitchFamily="50" charset="0"/>
                <a:ea typeface="+mn-ea"/>
                <a:cs typeface="+mn-cs"/>
              </a:rPr>
              <a:t>Of Americans say they </a:t>
            </a:r>
            <a:r>
              <a:rPr kumimoji="0" lang="en-US" sz="1600" b="0" i="0" u="none" strike="noStrike" kern="1200" cap="none" spc="0" normalizeH="0" baseline="0" noProof="0" dirty="0">
                <a:ln>
                  <a:noFill/>
                </a:ln>
                <a:solidFill>
                  <a:prstClr val="black"/>
                </a:solidFill>
                <a:effectLst/>
                <a:uLnTx/>
                <a:uFillTx/>
                <a:latin typeface="Verlag Black" panose="02000000000000000000" pitchFamily="50" charset="0"/>
                <a:ea typeface="+mn-ea"/>
                <a:cs typeface="+mn-cs"/>
              </a:rPr>
              <a:t>do not have access </a:t>
            </a:r>
            <a:r>
              <a:rPr kumimoji="0" lang="en-US" sz="1600" b="0" i="0" u="none" strike="noStrike" kern="1200" cap="none" spc="0" normalizeH="0" baseline="0" noProof="0" dirty="0">
                <a:ln>
                  <a:noFill/>
                </a:ln>
                <a:solidFill>
                  <a:prstClr val="black"/>
                </a:solidFill>
                <a:effectLst/>
                <a:uLnTx/>
                <a:uFillTx/>
                <a:latin typeface="Verlag Light" pitchFamily="50" charset="0"/>
                <a:ea typeface="+mn-ea"/>
                <a:cs typeface="+mn-cs"/>
              </a:rPr>
              <a:t>to opportunities to develop skills they need to advance in their career</a:t>
            </a:r>
            <a:endParaRPr kumimoji="0" lang="en-US" sz="1600" b="0" i="0" u="sng" strike="noStrike" kern="1200" cap="none" spc="0" normalizeH="0" baseline="0" noProof="0" dirty="0">
              <a:ln>
                <a:noFill/>
              </a:ln>
              <a:solidFill>
                <a:prstClr val="black"/>
              </a:solidFill>
              <a:effectLst/>
              <a:uLnTx/>
              <a:uFillTx/>
              <a:latin typeface="Verlag Black" panose="02000000000000000000" pitchFamily="50" charset="0"/>
              <a:ea typeface="+mn-ea"/>
              <a:cs typeface="+mn-cs"/>
            </a:endParaRPr>
          </a:p>
        </p:txBody>
      </p:sp>
      <p:sp>
        <p:nvSpPr>
          <p:cNvPr id="20" name="TextBox 19">
            <a:extLst>
              <a:ext uri="{FF2B5EF4-FFF2-40B4-BE49-F238E27FC236}">
                <a16:creationId xmlns:a16="http://schemas.microsoft.com/office/drawing/2014/main" id="{9792DD0D-9610-9B82-7B41-8C2AB0162F7D}"/>
              </a:ext>
            </a:extLst>
          </p:cNvPr>
          <p:cNvSpPr txBox="1"/>
          <p:nvPr/>
        </p:nvSpPr>
        <p:spPr>
          <a:xfrm>
            <a:off x="7254350" y="1763700"/>
            <a:ext cx="310812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A0A0A"/>
                </a:solidFill>
                <a:effectLst/>
                <a:uLnTx/>
                <a:uFillTx/>
                <a:latin typeface="Verlag Bold" pitchFamily="50" charset="0"/>
                <a:ea typeface="+mn-ea"/>
                <a:cs typeface="+mn-cs"/>
              </a:rPr>
              <a:t>OPPORTUNITIES FOR SKILLING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0A0A0A"/>
                </a:solidFill>
                <a:effectLst/>
                <a:uLnTx/>
                <a:uFillTx/>
                <a:latin typeface="Verlag Light"/>
                <a:ea typeface="+mn-ea"/>
                <a:cs typeface="+mn-cs"/>
              </a:rPr>
              <a:t>(Shown % Top 2 Agree; Bottom 2 Pessimistic) </a:t>
            </a:r>
            <a:endParaRPr kumimoji="0" lang="en-US" sz="140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23" name="Text Placeholder 13">
            <a:extLst>
              <a:ext uri="{FF2B5EF4-FFF2-40B4-BE49-F238E27FC236}">
                <a16:creationId xmlns:a16="http://schemas.microsoft.com/office/drawing/2014/main" id="{E31090AF-FE8E-49B2-42D5-ECA8132CF691}"/>
              </a:ext>
            </a:extLst>
          </p:cNvPr>
          <p:cNvSpPr txBox="1">
            <a:spLocks/>
          </p:cNvSpPr>
          <p:nvPr/>
        </p:nvSpPr>
        <p:spPr>
          <a:xfrm>
            <a:off x="2461801" y="2935005"/>
            <a:ext cx="2135743" cy="1208901"/>
          </a:xfrm>
          <a:prstGeom prst="rect">
            <a:avLst/>
          </a:prstGeom>
        </p:spPr>
        <p:txBody>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7200" b="0" i="0" u="none" strike="noStrike" kern="1200" cap="none" spc="0" normalizeH="0" baseline="0" noProof="0">
                <a:ln>
                  <a:noFill/>
                </a:ln>
                <a:solidFill>
                  <a:srgbClr val="DE3518"/>
                </a:solidFill>
                <a:effectLst/>
                <a:uLnTx/>
                <a:uFillTx/>
                <a:latin typeface="Verlag Black" panose="02000000000000000000" pitchFamily="50" charset="0"/>
                <a:ea typeface="+mn-ea"/>
              </a:rPr>
              <a:t>40%</a:t>
            </a:r>
          </a:p>
        </p:txBody>
      </p:sp>
      <p:sp>
        <p:nvSpPr>
          <p:cNvPr id="24" name="TextBox 23">
            <a:extLst>
              <a:ext uri="{FF2B5EF4-FFF2-40B4-BE49-F238E27FC236}">
                <a16:creationId xmlns:a16="http://schemas.microsoft.com/office/drawing/2014/main" id="{2D6755D0-B0D2-BD36-ABE8-6DF614588518}"/>
              </a:ext>
            </a:extLst>
          </p:cNvPr>
          <p:cNvSpPr txBox="1"/>
          <p:nvPr/>
        </p:nvSpPr>
        <p:spPr>
          <a:xfrm>
            <a:off x="1883752" y="3996451"/>
            <a:ext cx="32918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Verlag Light" pitchFamily="50" charset="0"/>
                <a:ea typeface="+mn-ea"/>
                <a:cs typeface="+mn-cs"/>
              </a:rPr>
              <a:t>Of Americans </a:t>
            </a:r>
            <a:r>
              <a:rPr kumimoji="0" lang="en-US" sz="1600" b="0" i="0" u="none" strike="noStrike" kern="1200" cap="none" spc="0" normalizeH="0" baseline="0" noProof="0">
                <a:ln>
                  <a:noFill/>
                </a:ln>
                <a:solidFill>
                  <a:prstClr val="black"/>
                </a:solidFill>
                <a:effectLst/>
                <a:uLnTx/>
                <a:uFillTx/>
                <a:latin typeface="Verlag Black" panose="02000000000000000000" pitchFamily="50" charset="0"/>
                <a:ea typeface="+mn-ea"/>
                <a:cs typeface="+mn-cs"/>
              </a:rPr>
              <a:t>do not see a clear path for advancing </a:t>
            </a:r>
            <a:r>
              <a:rPr kumimoji="0" lang="en-US" sz="1600" b="0" i="0" u="none" strike="noStrike" kern="1200" cap="none" spc="0" normalizeH="0" baseline="0" noProof="0">
                <a:ln>
                  <a:noFill/>
                </a:ln>
                <a:solidFill>
                  <a:prstClr val="black"/>
                </a:solidFill>
                <a:effectLst/>
                <a:uLnTx/>
                <a:uFillTx/>
                <a:latin typeface="Verlag Light" pitchFamily="50" charset="0"/>
                <a:ea typeface="+mn-ea"/>
                <a:cs typeface="+mn-cs"/>
              </a:rPr>
              <a:t>in their career</a:t>
            </a:r>
          </a:p>
        </p:txBody>
      </p:sp>
      <p:sp>
        <p:nvSpPr>
          <p:cNvPr id="2" name="Slide Number Placeholder 1">
            <a:extLst>
              <a:ext uri="{FF2B5EF4-FFF2-40B4-BE49-F238E27FC236}">
                <a16:creationId xmlns:a16="http://schemas.microsoft.com/office/drawing/2014/main" id="{E1E82C7A-489C-9A02-470A-681FC23F457E}"/>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F56903-2479-43A9-9EFE-2B78A4D60BF9}" type="slidenum">
              <a:rPr kumimoji="0" lang="en-US" sz="900" b="0" i="0" u="none" strike="noStrike" kern="1200" cap="none" spc="0" normalizeH="0" baseline="0" noProof="0" smtClean="0">
                <a:ln>
                  <a:noFill/>
                </a:ln>
                <a:solidFill>
                  <a:srgbClr val="0A0A0A"/>
                </a:solidFill>
                <a:effectLst/>
                <a:uLnTx/>
                <a:uFillTx/>
                <a:latin typeface="Verlag Bold"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a:ln>
                <a:noFill/>
              </a:ln>
              <a:solidFill>
                <a:srgbClr val="0A0A0A"/>
              </a:solidFill>
              <a:effectLst/>
              <a:uLnTx/>
              <a:uFillTx/>
              <a:latin typeface="Verlag Bold" pitchFamily="50" charset="0"/>
              <a:ea typeface="+mn-ea"/>
              <a:cs typeface="+mn-cs"/>
            </a:endParaRPr>
          </a:p>
        </p:txBody>
      </p:sp>
      <p:sp>
        <p:nvSpPr>
          <p:cNvPr id="8" name="TextBox 7">
            <a:extLst>
              <a:ext uri="{FF2B5EF4-FFF2-40B4-BE49-F238E27FC236}">
                <a16:creationId xmlns:a16="http://schemas.microsoft.com/office/drawing/2014/main" id="{05B053F2-1754-F6D6-2B57-1552566D1F42}"/>
              </a:ext>
            </a:extLst>
          </p:cNvPr>
          <p:cNvSpPr txBox="1"/>
          <p:nvPr/>
        </p:nvSpPr>
        <p:spPr>
          <a:xfrm>
            <a:off x="1866577" y="4877586"/>
            <a:ext cx="3326190" cy="415498"/>
          </a:xfrm>
          <a:prstGeom prst="rect">
            <a:avLst/>
          </a:prstGeom>
          <a:noFill/>
          <a:ln>
            <a:solidFill>
              <a:srgbClr val="DE3518"/>
            </a:solidFill>
          </a:ln>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lag Light" pitchFamily="50" charset="0"/>
                <a:ea typeface="+mn-ea"/>
                <a:cs typeface="+mn-cs"/>
              </a:rPr>
              <a:t>More Asian (43%), White (40%), and Latinx (40%) Americans than Black (33%) Americans</a:t>
            </a:r>
          </a:p>
        </p:txBody>
      </p:sp>
      <p:sp>
        <p:nvSpPr>
          <p:cNvPr id="27" name="TextBox 26">
            <a:extLst>
              <a:ext uri="{FF2B5EF4-FFF2-40B4-BE49-F238E27FC236}">
                <a16:creationId xmlns:a16="http://schemas.microsoft.com/office/drawing/2014/main" id="{35732225-3891-7964-7111-D40A48543392}"/>
              </a:ext>
            </a:extLst>
          </p:cNvPr>
          <p:cNvSpPr txBox="1"/>
          <p:nvPr/>
        </p:nvSpPr>
        <p:spPr>
          <a:xfrm>
            <a:off x="7289818" y="4946835"/>
            <a:ext cx="3597656" cy="1061829"/>
          </a:xfrm>
          <a:prstGeom prst="rect">
            <a:avLst/>
          </a:prstGeom>
          <a:noFill/>
          <a:ln>
            <a:solidFill>
              <a:srgbClr val="DE3518"/>
            </a:solidFill>
          </a:ln>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Verlag Light" pitchFamily="50" charset="0"/>
                <a:ea typeface="+mn-ea"/>
                <a:cs typeface="+mn-cs"/>
              </a:rPr>
              <a:t>More Gen Z (47%) than Millennial (39%), Gen X (33%), and Boomers (29%)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Verlag Light" pitchFamily="50" charset="0"/>
                <a:ea typeface="+mn-ea"/>
                <a:cs typeface="+mn-cs"/>
              </a:rPr>
              <a:t>More people with income under $50k (43%) than $50k-$99.9k (33%), $100k-$149.9k (30%), and $150k+ (27%)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Verlag Light" pitchFamily="50" charset="0"/>
                <a:ea typeface="+mn-ea"/>
                <a:cs typeface="+mn-cs"/>
              </a:rPr>
              <a:t>More Blue-collar (36%) workers than White-collar (31%) workers</a:t>
            </a:r>
          </a:p>
        </p:txBody>
      </p:sp>
      <p:sp>
        <p:nvSpPr>
          <p:cNvPr id="32" name="TextBox 51">
            <a:extLst>
              <a:ext uri="{FF2B5EF4-FFF2-40B4-BE49-F238E27FC236}">
                <a16:creationId xmlns:a16="http://schemas.microsoft.com/office/drawing/2014/main" id="{3A47CA32-B645-6615-180C-DDE8656BC0D4}"/>
              </a:ext>
            </a:extLst>
          </p:cNvPr>
          <p:cNvSpPr txBox="1"/>
          <p:nvPr/>
        </p:nvSpPr>
        <p:spPr>
          <a:xfrm>
            <a:off x="3289844" y="5939415"/>
            <a:ext cx="206741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Verlag Light" pitchFamily="50" charset="0"/>
                <a:ea typeface="+mn-ea"/>
                <a:cs typeface="Poppins" panose="00000500000000000000" pitchFamily="2" charset="0"/>
              </a:rPr>
              <a:t>∆</a:t>
            </a:r>
            <a:r>
              <a:rPr kumimoji="0" lang="en-US" sz="900" b="1" i="1" u="none" strike="noStrike" kern="1200" cap="none" spc="0" normalizeH="0" baseline="0" noProof="0" dirty="0">
                <a:ln>
                  <a:noFill/>
                </a:ln>
                <a:solidFill>
                  <a:prstClr val="black"/>
                </a:solidFill>
                <a:effectLst/>
                <a:uLnTx/>
                <a:uFillTx/>
                <a:latin typeface="Verlag Light" pitchFamily="50" charset="0"/>
                <a:ea typeface="+mn-ea"/>
                <a:cs typeface="Poppins" panose="00000500000000000000" pitchFamily="2" charset="0"/>
              </a:rPr>
              <a:t> Indicates </a:t>
            </a:r>
            <a:r>
              <a:rPr kumimoji="0" lang="en-US" sz="900" b="1" i="1" u="none" strike="noStrike" kern="1200" cap="none" spc="0" normalizeH="0" baseline="0" noProof="0" dirty="0">
                <a:ln>
                  <a:noFill/>
                </a:ln>
                <a:solidFill>
                  <a:prstClr val="black"/>
                </a:solidFill>
                <a:effectLst/>
                <a:uLnTx/>
                <a:uFillTx/>
                <a:latin typeface="Verlag Light" pitchFamily="50" charset="0"/>
                <a:ea typeface="Source Sans Pro Light"/>
                <a:cs typeface="Poppins" panose="00000500000000000000" pitchFamily="2" charset="0"/>
              </a:rPr>
              <a:t>Wave-over-Wave Shift</a:t>
            </a:r>
          </a:p>
        </p:txBody>
      </p:sp>
      <p:sp>
        <p:nvSpPr>
          <p:cNvPr id="33" name="TextBox 32">
            <a:extLst>
              <a:ext uri="{FF2B5EF4-FFF2-40B4-BE49-F238E27FC236}">
                <a16:creationId xmlns:a16="http://schemas.microsoft.com/office/drawing/2014/main" id="{EFB3C84D-B3C3-CAD8-0C77-288730919E9C}"/>
              </a:ext>
            </a:extLst>
          </p:cNvPr>
          <p:cNvSpPr txBox="1"/>
          <p:nvPr/>
        </p:nvSpPr>
        <p:spPr>
          <a:xfrm>
            <a:off x="231625" y="5939415"/>
            <a:ext cx="3453155" cy="246221"/>
          </a:xfrm>
          <a:prstGeom prst="rect">
            <a:avLst/>
          </a:prstGeom>
        </p:spPr>
        <p:txBody>
          <a:bodyPr wrap="square">
            <a:spAutoFit/>
          </a:bodyPr>
          <a:lstStyle>
            <a:defPPr>
              <a:defRPr lang="en-US"/>
            </a:defPPr>
            <a:lvl1pPr lvl="0" algn="ctr">
              <a:defRPr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Verlag Light" pitchFamily="50" charset="0"/>
                <a:ea typeface="+mn-ea"/>
                <a:cs typeface="Avenir" panose="020B0604020202020204" charset="0"/>
              </a:rPr>
              <a:t>* Significant differences indicated by </a:t>
            </a:r>
            <a:r>
              <a:rPr kumimoji="0" lang="en-US" sz="1000" b="1" i="0" u="none" strike="noStrike" kern="1200" cap="none" spc="0" normalizeH="0" baseline="0" noProof="0">
                <a:ln>
                  <a:noFill/>
                </a:ln>
                <a:solidFill>
                  <a:srgbClr val="7030A0"/>
                </a:solidFill>
                <a:effectLst/>
                <a:uLnTx/>
                <a:uFillTx/>
                <a:latin typeface="Verlag Light" pitchFamily="50" charset="0"/>
                <a:ea typeface="+mn-ea"/>
                <a:cs typeface="Avenir" panose="020B0604020202020204" charset="0"/>
              </a:rPr>
              <a:t>purple</a:t>
            </a:r>
            <a:r>
              <a:rPr kumimoji="0" lang="en-US" sz="1000" b="1" i="0" u="none" strike="noStrike" kern="1200" cap="none" spc="0" normalizeH="0" baseline="0" noProof="0">
                <a:ln>
                  <a:noFill/>
                </a:ln>
                <a:solidFill>
                  <a:srgbClr val="FF0000"/>
                </a:solidFill>
                <a:effectLst/>
                <a:uLnTx/>
                <a:uFillTx/>
                <a:latin typeface="Verlag Light" pitchFamily="50" charset="0"/>
                <a:ea typeface="+mn-ea"/>
                <a:cs typeface="Avenir" panose="020B0604020202020204" charset="0"/>
              </a:rPr>
              <a:t> </a:t>
            </a:r>
            <a:r>
              <a:rPr kumimoji="0" lang="en-US" sz="1000" b="0" i="0" u="none" strike="noStrike" kern="1200" cap="none" spc="0" normalizeH="0" baseline="0" noProof="0">
                <a:ln>
                  <a:noFill/>
                </a:ln>
                <a:solidFill>
                  <a:prstClr val="black"/>
                </a:solidFill>
                <a:effectLst/>
                <a:uLnTx/>
                <a:uFillTx/>
                <a:latin typeface="Verlag Light" pitchFamily="50" charset="0"/>
                <a:ea typeface="+mn-ea"/>
                <a:cs typeface="Avenir" panose="020B0604020202020204" charset="0"/>
              </a:rPr>
              <a:t>or</a:t>
            </a:r>
            <a:r>
              <a:rPr kumimoji="0" lang="en-US" sz="1000" b="1" i="0" u="none" strike="noStrike" kern="1200" cap="none" spc="0" normalizeH="0" baseline="0" noProof="0">
                <a:ln>
                  <a:noFill/>
                </a:ln>
                <a:solidFill>
                  <a:srgbClr val="FF0000"/>
                </a:solidFill>
                <a:effectLst/>
                <a:uLnTx/>
                <a:uFillTx/>
                <a:latin typeface="Verlag Light" pitchFamily="50" charset="0"/>
                <a:ea typeface="+mn-ea"/>
                <a:cs typeface="Avenir" panose="020B0604020202020204" charset="0"/>
              </a:rPr>
              <a:t> </a:t>
            </a:r>
            <a:r>
              <a:rPr kumimoji="0" lang="en-US" sz="1000" b="1" i="0" u="none" strike="noStrike" kern="1200" cap="none" spc="0" normalizeH="0" baseline="0" noProof="0">
                <a:ln>
                  <a:noFill/>
                </a:ln>
                <a:solidFill>
                  <a:srgbClr val="70AD47">
                    <a:lumMod val="75000"/>
                  </a:srgbClr>
                </a:solidFill>
                <a:effectLst/>
                <a:uLnTx/>
                <a:uFillTx/>
                <a:latin typeface="Verlag Light" pitchFamily="50" charset="0"/>
                <a:ea typeface="+mn-ea"/>
                <a:cs typeface="Avenir" panose="020B0604020202020204" charset="0"/>
              </a:rPr>
              <a:t>green</a:t>
            </a:r>
            <a:r>
              <a:rPr kumimoji="0" lang="en-US" sz="1000" b="1" i="0" u="none" strike="noStrike" kern="1200" cap="none" spc="0" normalizeH="0" baseline="0" noProof="0">
                <a:ln>
                  <a:noFill/>
                </a:ln>
                <a:solidFill>
                  <a:srgbClr val="000000"/>
                </a:solidFill>
                <a:effectLst/>
                <a:uLnTx/>
                <a:uFillTx/>
                <a:latin typeface="Verlag Light" pitchFamily="50" charset="0"/>
                <a:ea typeface="+mn-ea"/>
                <a:cs typeface="Avenir" panose="020B0604020202020204" charset="0"/>
              </a:rPr>
              <a:t> </a:t>
            </a:r>
            <a:r>
              <a:rPr kumimoji="0" lang="en-US" sz="1000" b="0" i="0" u="none" strike="noStrike" kern="1200" cap="none" spc="0" normalizeH="0" baseline="0" noProof="0">
                <a:ln>
                  <a:noFill/>
                </a:ln>
                <a:solidFill>
                  <a:srgbClr val="000000"/>
                </a:solidFill>
                <a:effectLst/>
                <a:uLnTx/>
                <a:uFillTx/>
                <a:latin typeface="Verlag Light" pitchFamily="50" charset="0"/>
                <a:ea typeface="+mn-ea"/>
                <a:cs typeface="Avenir" panose="020B0604020202020204" charset="0"/>
              </a:rPr>
              <a:t>text</a:t>
            </a:r>
            <a:endParaRPr kumimoji="0" lang="en-US" sz="1000" b="1" i="0" u="none" strike="noStrike" kern="1200" cap="none" spc="0" normalizeH="0" baseline="0" noProof="0">
              <a:ln>
                <a:noFill/>
              </a:ln>
              <a:solidFill>
                <a:srgbClr val="000000"/>
              </a:solidFill>
              <a:effectLst/>
              <a:uLnTx/>
              <a:uFillTx/>
              <a:latin typeface="Verlag Light" pitchFamily="50" charset="0"/>
              <a:ea typeface="+mn-ea"/>
              <a:cs typeface="Avenir" panose="020B0604020202020204" charset="0"/>
            </a:endParaRPr>
          </a:p>
        </p:txBody>
      </p:sp>
      <p:grpSp>
        <p:nvGrpSpPr>
          <p:cNvPr id="9" name="Group 8">
            <a:extLst>
              <a:ext uri="{FF2B5EF4-FFF2-40B4-BE49-F238E27FC236}">
                <a16:creationId xmlns:a16="http://schemas.microsoft.com/office/drawing/2014/main" id="{E78C6918-7EA0-5B6E-9C81-1E5BE866A261}"/>
              </a:ext>
            </a:extLst>
          </p:cNvPr>
          <p:cNvGrpSpPr/>
          <p:nvPr/>
        </p:nvGrpSpPr>
        <p:grpSpPr>
          <a:xfrm>
            <a:off x="2955871" y="2658254"/>
            <a:ext cx="1147603" cy="414783"/>
            <a:chOff x="2315122" y="2744172"/>
            <a:chExt cx="1147603" cy="414783"/>
          </a:xfrm>
        </p:grpSpPr>
        <p:sp>
          <p:nvSpPr>
            <p:cNvPr id="22" name="TextBox 21">
              <a:extLst>
                <a:ext uri="{FF2B5EF4-FFF2-40B4-BE49-F238E27FC236}">
                  <a16:creationId xmlns:a16="http://schemas.microsoft.com/office/drawing/2014/main" id="{59B8D07B-4CDD-5191-388C-D151081BC66A}"/>
                </a:ext>
              </a:extLst>
            </p:cNvPr>
            <p:cNvSpPr txBox="1"/>
            <p:nvPr/>
          </p:nvSpPr>
          <p:spPr>
            <a:xfrm>
              <a:off x="2315122" y="2745433"/>
              <a:ext cx="1147603" cy="400110"/>
            </a:xfrm>
            <a:prstGeom prst="rect">
              <a:avLst/>
            </a:prstGeom>
            <a:noFill/>
            <a:ln>
              <a:solidFill>
                <a:srgbClr val="DE3518"/>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a:ln>
                    <a:noFill/>
                  </a:ln>
                  <a:solidFill>
                    <a:prstClr val="black"/>
                  </a:solidFill>
                  <a:effectLst/>
                  <a:uLnTx/>
                  <a:uFillTx/>
                  <a:latin typeface="Verlag Book" pitchFamily="50" charset="0"/>
                  <a:ea typeface="+mn-ea"/>
                  <a:cs typeface="+mn-cs"/>
                </a:rPr>
                <a:t>2022: 43%</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a:ln>
                    <a:noFill/>
                  </a:ln>
                  <a:solidFill>
                    <a:prstClr val="black"/>
                  </a:solidFill>
                  <a:effectLst/>
                  <a:uLnTx/>
                  <a:uFillTx/>
                  <a:latin typeface="Verlag Book" pitchFamily="50" charset="0"/>
                  <a:ea typeface="+mn-ea"/>
                  <a:cs typeface="+mn-cs"/>
                </a:rPr>
                <a:t>2021: 42%</a:t>
              </a:r>
            </a:p>
          </p:txBody>
        </p:sp>
        <p:sp>
          <p:nvSpPr>
            <p:cNvPr id="25" name="TextBox 24">
              <a:extLst>
                <a:ext uri="{FF2B5EF4-FFF2-40B4-BE49-F238E27FC236}">
                  <a16:creationId xmlns:a16="http://schemas.microsoft.com/office/drawing/2014/main" id="{CE4C5CFE-5069-1E9D-7985-0A63A2113FB4}"/>
                </a:ext>
              </a:extLst>
            </p:cNvPr>
            <p:cNvSpPr txBox="1"/>
            <p:nvPr/>
          </p:nvSpPr>
          <p:spPr>
            <a:xfrm>
              <a:off x="2863825" y="2744172"/>
              <a:ext cx="596900" cy="2539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a:ln>
                    <a:noFill/>
                  </a:ln>
                  <a:solidFill>
                    <a:prstClr val="black"/>
                  </a:solidFill>
                  <a:effectLst/>
                  <a:uLnTx/>
                  <a:uFillTx/>
                  <a:latin typeface="Verlag Book" pitchFamily="50" charset="0"/>
                  <a:ea typeface="+mn-ea"/>
                  <a:cs typeface="Arial" panose="020B0604020202020204" pitchFamily="34" charset="0"/>
                </a:rPr>
                <a:t>∆</a:t>
              </a:r>
              <a:r>
                <a:rPr kumimoji="0" lang="en-US" sz="1000" b="1" i="0" u="none" strike="noStrike" kern="1200" cap="none" spc="0" normalizeH="0" baseline="0" noProof="0">
                  <a:ln>
                    <a:noFill/>
                  </a:ln>
                  <a:solidFill>
                    <a:srgbClr val="7030A0"/>
                  </a:solidFill>
                  <a:effectLst/>
                  <a:uLnTx/>
                  <a:uFillTx/>
                  <a:latin typeface="Verlag Light" pitchFamily="50" charset="0"/>
                  <a:ea typeface="+mn-ea"/>
                  <a:cs typeface="Arial" panose="020B0604020202020204" pitchFamily="34" charset="0"/>
                </a:rPr>
                <a:t>-3</a:t>
              </a:r>
              <a:endParaRPr kumimoji="0" lang="en-US" sz="1000" b="0" i="0" u="none" strike="noStrike" kern="1200" cap="none" spc="0" normalizeH="0" baseline="0" noProof="0">
                <a:ln>
                  <a:noFill/>
                </a:ln>
                <a:solidFill>
                  <a:srgbClr val="7030A0"/>
                </a:solidFill>
                <a:effectLst/>
                <a:uLnTx/>
                <a:uFillTx/>
                <a:latin typeface="Verlag Light" pitchFamily="50" charset="0"/>
                <a:ea typeface="+mn-ea"/>
                <a:cs typeface="+mn-cs"/>
              </a:endParaRPr>
            </a:p>
          </p:txBody>
        </p:sp>
        <p:sp>
          <p:nvSpPr>
            <p:cNvPr id="3" name="TextBox 2">
              <a:extLst>
                <a:ext uri="{FF2B5EF4-FFF2-40B4-BE49-F238E27FC236}">
                  <a16:creationId xmlns:a16="http://schemas.microsoft.com/office/drawing/2014/main" id="{4A518E68-DF03-5C23-B62D-15F8DA67EADC}"/>
                </a:ext>
              </a:extLst>
            </p:cNvPr>
            <p:cNvSpPr txBox="1"/>
            <p:nvPr/>
          </p:nvSpPr>
          <p:spPr>
            <a:xfrm>
              <a:off x="2863825" y="2905039"/>
              <a:ext cx="596900" cy="2539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a:ln>
                    <a:noFill/>
                  </a:ln>
                  <a:solidFill>
                    <a:prstClr val="black"/>
                  </a:solidFill>
                  <a:effectLst/>
                  <a:uLnTx/>
                  <a:uFillTx/>
                  <a:latin typeface="Verlag Book" pitchFamily="50" charset="0"/>
                  <a:ea typeface="+mn-ea"/>
                  <a:cs typeface="Arial" panose="020B0604020202020204" pitchFamily="34" charset="0"/>
                </a:rPr>
                <a:t>∆</a:t>
              </a:r>
              <a:r>
                <a:rPr kumimoji="0" lang="en-US" sz="1000" b="0" i="0" u="none" strike="noStrike" kern="1200" cap="none" spc="0" normalizeH="0" baseline="0" noProof="0">
                  <a:ln>
                    <a:noFill/>
                  </a:ln>
                  <a:solidFill>
                    <a:prstClr val="black"/>
                  </a:solidFill>
                  <a:effectLst/>
                  <a:uLnTx/>
                  <a:uFillTx/>
                  <a:latin typeface="Verlag Light" pitchFamily="50" charset="0"/>
                  <a:ea typeface="+mn-ea"/>
                  <a:cs typeface="Arial" panose="020B0604020202020204" pitchFamily="34" charset="0"/>
                </a:rPr>
                <a:t>+</a:t>
              </a:r>
              <a:r>
                <a:rPr kumimoji="0" lang="en-US" sz="1000" b="1" i="0" u="none" strike="noStrike" kern="1200" cap="none" spc="0" normalizeH="0" baseline="0" noProof="0">
                  <a:ln>
                    <a:noFill/>
                  </a:ln>
                  <a:solidFill>
                    <a:prstClr val="black"/>
                  </a:solidFill>
                  <a:effectLst/>
                  <a:uLnTx/>
                  <a:uFillTx/>
                  <a:latin typeface="Verlag Light" pitchFamily="50" charset="0"/>
                  <a:ea typeface="+mn-ea"/>
                  <a:cs typeface="Arial" panose="020B0604020202020204" pitchFamily="34" charset="0"/>
                </a:rPr>
                <a:t>1</a:t>
              </a:r>
              <a:endParaRPr kumimoji="0" lang="en-US" sz="1000" b="0" i="0" u="none" strike="noStrike" kern="1200" cap="none" spc="0" normalizeH="0" baseline="0" noProof="0">
                <a:ln>
                  <a:noFill/>
                </a:ln>
                <a:solidFill>
                  <a:prstClr val="black"/>
                </a:solidFill>
                <a:effectLst/>
                <a:uLnTx/>
                <a:uFillTx/>
                <a:latin typeface="Verlag Light" pitchFamily="50" charset="0"/>
                <a:ea typeface="+mn-ea"/>
                <a:cs typeface="+mn-cs"/>
              </a:endParaRPr>
            </a:p>
          </p:txBody>
        </p:sp>
      </p:grpSp>
      <p:grpSp>
        <p:nvGrpSpPr>
          <p:cNvPr id="11" name="Group 10">
            <a:extLst>
              <a:ext uri="{FF2B5EF4-FFF2-40B4-BE49-F238E27FC236}">
                <a16:creationId xmlns:a16="http://schemas.microsoft.com/office/drawing/2014/main" id="{2F77CD6F-218D-A015-83EE-889B467C7520}"/>
              </a:ext>
            </a:extLst>
          </p:cNvPr>
          <p:cNvGrpSpPr/>
          <p:nvPr/>
        </p:nvGrpSpPr>
        <p:grpSpPr>
          <a:xfrm>
            <a:off x="8234611" y="2658254"/>
            <a:ext cx="1147603" cy="414783"/>
            <a:chOff x="2315122" y="2744172"/>
            <a:chExt cx="1147603" cy="414783"/>
          </a:xfrm>
        </p:grpSpPr>
        <p:sp>
          <p:nvSpPr>
            <p:cNvPr id="12" name="TextBox 11">
              <a:extLst>
                <a:ext uri="{FF2B5EF4-FFF2-40B4-BE49-F238E27FC236}">
                  <a16:creationId xmlns:a16="http://schemas.microsoft.com/office/drawing/2014/main" id="{551935D8-0A8C-248F-B7AA-81174A0D3559}"/>
                </a:ext>
              </a:extLst>
            </p:cNvPr>
            <p:cNvSpPr txBox="1"/>
            <p:nvPr/>
          </p:nvSpPr>
          <p:spPr>
            <a:xfrm>
              <a:off x="2315122" y="2745433"/>
              <a:ext cx="1147603" cy="400110"/>
            </a:xfrm>
            <a:prstGeom prst="rect">
              <a:avLst/>
            </a:prstGeom>
            <a:noFill/>
            <a:ln>
              <a:solidFill>
                <a:srgbClr val="DE3518"/>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a:ln>
                    <a:noFill/>
                  </a:ln>
                  <a:solidFill>
                    <a:prstClr val="black"/>
                  </a:solidFill>
                  <a:effectLst/>
                  <a:uLnTx/>
                  <a:uFillTx/>
                  <a:latin typeface="Verlag Book" pitchFamily="50" charset="0"/>
                  <a:ea typeface="+mn-ea"/>
                  <a:cs typeface="+mn-cs"/>
                </a:rPr>
                <a:t>2022: 41%</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a:ln>
                    <a:noFill/>
                  </a:ln>
                  <a:solidFill>
                    <a:prstClr val="black"/>
                  </a:solidFill>
                  <a:effectLst/>
                  <a:uLnTx/>
                  <a:uFillTx/>
                  <a:latin typeface="Verlag Book" pitchFamily="50" charset="0"/>
                  <a:ea typeface="+mn-ea"/>
                  <a:cs typeface="+mn-cs"/>
                </a:rPr>
                <a:t>2021: 35%</a:t>
              </a:r>
            </a:p>
          </p:txBody>
        </p:sp>
        <p:sp>
          <p:nvSpPr>
            <p:cNvPr id="13" name="TextBox 12">
              <a:extLst>
                <a:ext uri="{FF2B5EF4-FFF2-40B4-BE49-F238E27FC236}">
                  <a16:creationId xmlns:a16="http://schemas.microsoft.com/office/drawing/2014/main" id="{EE0977A3-1102-CD46-7ECC-6437D9EF6DB4}"/>
                </a:ext>
              </a:extLst>
            </p:cNvPr>
            <p:cNvSpPr txBox="1"/>
            <p:nvPr/>
          </p:nvSpPr>
          <p:spPr>
            <a:xfrm>
              <a:off x="2863825" y="2744172"/>
              <a:ext cx="596900" cy="2539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a:ln>
                    <a:noFill/>
                  </a:ln>
                  <a:solidFill>
                    <a:prstClr val="black"/>
                  </a:solidFill>
                  <a:effectLst/>
                  <a:uLnTx/>
                  <a:uFillTx/>
                  <a:latin typeface="Verlag Book" pitchFamily="50" charset="0"/>
                  <a:ea typeface="+mn-ea"/>
                  <a:cs typeface="Arial" panose="020B0604020202020204" pitchFamily="34" charset="0"/>
                </a:rPr>
                <a:t>∆</a:t>
              </a:r>
              <a:r>
                <a:rPr kumimoji="0" lang="en-US" sz="1000" b="1" i="0" u="none" strike="noStrike" kern="1200" cap="none" spc="0" normalizeH="0" baseline="0" noProof="0">
                  <a:ln>
                    <a:noFill/>
                  </a:ln>
                  <a:solidFill>
                    <a:srgbClr val="7030A0"/>
                  </a:solidFill>
                  <a:effectLst/>
                  <a:uLnTx/>
                  <a:uFillTx/>
                  <a:latin typeface="Verlag Light" pitchFamily="50" charset="0"/>
                  <a:ea typeface="+mn-ea"/>
                  <a:cs typeface="Arial" panose="020B0604020202020204" pitchFamily="34" charset="0"/>
                </a:rPr>
                <a:t>-4</a:t>
              </a:r>
              <a:endParaRPr kumimoji="0" lang="en-US" sz="1000" b="0" i="0" u="none" strike="noStrike" kern="1200" cap="none" spc="0" normalizeH="0" baseline="0" noProof="0">
                <a:ln>
                  <a:noFill/>
                </a:ln>
                <a:solidFill>
                  <a:srgbClr val="7030A0"/>
                </a:solidFill>
                <a:effectLst/>
                <a:uLnTx/>
                <a:uFillTx/>
                <a:latin typeface="Verlag Light" pitchFamily="50" charset="0"/>
                <a:ea typeface="+mn-ea"/>
                <a:cs typeface="+mn-cs"/>
              </a:endParaRPr>
            </a:p>
          </p:txBody>
        </p:sp>
        <p:sp>
          <p:nvSpPr>
            <p:cNvPr id="29" name="TextBox 28">
              <a:extLst>
                <a:ext uri="{FF2B5EF4-FFF2-40B4-BE49-F238E27FC236}">
                  <a16:creationId xmlns:a16="http://schemas.microsoft.com/office/drawing/2014/main" id="{F6C72657-5B2C-261C-F7D2-AC7BA4A4EDE7}"/>
                </a:ext>
              </a:extLst>
            </p:cNvPr>
            <p:cNvSpPr txBox="1"/>
            <p:nvPr/>
          </p:nvSpPr>
          <p:spPr>
            <a:xfrm>
              <a:off x="2863825" y="2905039"/>
              <a:ext cx="596900" cy="2539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a:ln>
                    <a:noFill/>
                  </a:ln>
                  <a:solidFill>
                    <a:prstClr val="black"/>
                  </a:solidFill>
                  <a:effectLst/>
                  <a:uLnTx/>
                  <a:uFillTx/>
                  <a:latin typeface="Verlag Book" pitchFamily="50" charset="0"/>
                  <a:ea typeface="+mn-ea"/>
                  <a:cs typeface="Arial" panose="020B0604020202020204" pitchFamily="34" charset="0"/>
                </a:rPr>
                <a:t>∆</a:t>
              </a:r>
              <a:r>
                <a:rPr kumimoji="0" lang="en-US" sz="1000" b="0" i="0" u="none" strike="noStrike" kern="1200" cap="none" spc="0" normalizeH="0" baseline="0" noProof="0">
                  <a:ln>
                    <a:noFill/>
                  </a:ln>
                  <a:solidFill>
                    <a:srgbClr val="548235"/>
                  </a:solidFill>
                  <a:effectLst/>
                  <a:uLnTx/>
                  <a:uFillTx/>
                  <a:latin typeface="Verlag Light" pitchFamily="50" charset="0"/>
                  <a:ea typeface="+mn-ea"/>
                  <a:cs typeface="Arial" panose="020B0604020202020204" pitchFamily="34" charset="0"/>
                </a:rPr>
                <a:t>+6</a:t>
              </a:r>
              <a:endParaRPr kumimoji="0" lang="en-US" sz="1000" b="0" i="0" u="none" strike="noStrike" kern="1200" cap="none" spc="0" normalizeH="0" baseline="0" noProof="0">
                <a:ln>
                  <a:noFill/>
                </a:ln>
                <a:solidFill>
                  <a:srgbClr val="548235"/>
                </a:solidFill>
                <a:effectLst/>
                <a:uLnTx/>
                <a:uFillTx/>
                <a:latin typeface="Verlag Light" pitchFamily="50" charset="0"/>
                <a:ea typeface="+mn-ea"/>
                <a:cs typeface="+mn-cs"/>
              </a:endParaRPr>
            </a:p>
          </p:txBody>
        </p:sp>
      </p:grpSp>
      <p:sp>
        <p:nvSpPr>
          <p:cNvPr id="26" name="Text Placeholder 13">
            <a:extLst>
              <a:ext uri="{FF2B5EF4-FFF2-40B4-BE49-F238E27FC236}">
                <a16:creationId xmlns:a16="http://schemas.microsoft.com/office/drawing/2014/main" id="{D31A0DB5-8E22-59A3-B918-A58F492ADD12}"/>
              </a:ext>
            </a:extLst>
          </p:cNvPr>
          <p:cNvSpPr txBox="1">
            <a:spLocks/>
          </p:cNvSpPr>
          <p:nvPr/>
        </p:nvSpPr>
        <p:spPr>
          <a:xfrm>
            <a:off x="7861806" y="2935005"/>
            <a:ext cx="2135743" cy="1208901"/>
          </a:xfrm>
          <a:prstGeom prst="rect">
            <a:avLst/>
          </a:prstGeom>
        </p:spPr>
        <p:txBody>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7200" b="0" i="0" u="none" strike="noStrike" kern="1200" cap="none" spc="0" normalizeH="0" baseline="0" noProof="0">
                <a:ln>
                  <a:noFill/>
                </a:ln>
                <a:solidFill>
                  <a:srgbClr val="DE3518"/>
                </a:solidFill>
                <a:effectLst/>
                <a:uLnTx/>
                <a:uFillTx/>
                <a:latin typeface="Verlag Black" panose="02000000000000000000" pitchFamily="50" charset="0"/>
                <a:ea typeface="+mn-ea"/>
              </a:rPr>
              <a:t>37%</a:t>
            </a:r>
          </a:p>
        </p:txBody>
      </p:sp>
    </p:spTree>
    <p:extLst>
      <p:ext uri="{BB962C8B-B14F-4D97-AF65-F5344CB8AC3E}">
        <p14:creationId xmlns:p14="http://schemas.microsoft.com/office/powerpoint/2010/main" val="3573698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E9CE9B-31A2-4BF0-AC39-BCBC5AFD012D}"/>
              </a:ext>
            </a:extLst>
          </p:cNvPr>
          <p:cNvSpPr/>
          <p:nvPr/>
        </p:nvSpPr>
        <p:spPr>
          <a:xfrm>
            <a:off x="0" y="0"/>
            <a:ext cx="12192000" cy="68687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lag Black" panose="02000000000000000000" pitchFamily="50" charset="0"/>
              <a:ea typeface="+mn-ea"/>
              <a:cs typeface="+mn-cs"/>
            </a:endParaRPr>
          </a:p>
        </p:txBody>
      </p:sp>
      <p:sp>
        <p:nvSpPr>
          <p:cNvPr id="6" name="Rectangle 5">
            <a:extLst>
              <a:ext uri="{FF2B5EF4-FFF2-40B4-BE49-F238E27FC236}">
                <a16:creationId xmlns:a16="http://schemas.microsoft.com/office/drawing/2014/main" id="{33AF7CAB-BDE6-461A-9A34-5DA1FD0AAB9E}"/>
              </a:ext>
            </a:extLst>
          </p:cNvPr>
          <p:cNvSpPr/>
          <p:nvPr/>
        </p:nvSpPr>
        <p:spPr>
          <a:xfrm>
            <a:off x="0" y="0"/>
            <a:ext cx="12192000" cy="6858000"/>
          </a:xfrm>
          <a:prstGeom prst="rect">
            <a:avLst/>
          </a:prstGeom>
          <a:solidFill>
            <a:srgbClr val="10141C">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600" normalizeH="0" baseline="0" noProof="0">
              <a:ln>
                <a:noFill/>
              </a:ln>
              <a:solidFill>
                <a:srgbClr val="FFFFFF"/>
              </a:solidFill>
              <a:effectLst/>
              <a:uLnTx/>
              <a:uFillTx/>
              <a:latin typeface="Verlag Black" panose="02000000000000000000" pitchFamily="50" charset="0"/>
              <a:ea typeface="+mn-ea"/>
              <a:cs typeface="+mn-cs"/>
            </a:endParaRPr>
          </a:p>
        </p:txBody>
      </p:sp>
      <p:sp>
        <p:nvSpPr>
          <p:cNvPr id="27" name="TextBox 26">
            <a:extLst>
              <a:ext uri="{FF2B5EF4-FFF2-40B4-BE49-F238E27FC236}">
                <a16:creationId xmlns:a16="http://schemas.microsoft.com/office/drawing/2014/main" id="{CEA5DA49-3B1D-4E12-AA2F-D981323BD546}"/>
              </a:ext>
            </a:extLst>
          </p:cNvPr>
          <p:cNvSpPr txBox="1"/>
          <p:nvPr/>
        </p:nvSpPr>
        <p:spPr>
          <a:xfrm>
            <a:off x="514271" y="3117055"/>
            <a:ext cx="7447700" cy="2862322"/>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spc="150">
                <a:solidFill>
                  <a:srgbClr val="FFFFFF"/>
                </a:solidFill>
                <a:latin typeface="Verlag Black"/>
              </a:rPr>
              <a:t>OVER THE PAST YEAR, THE CAREER CHALLENGES AND BARRIERS FACED BY AMERICAN WORKERS CONTINUED TO COMPOUND</a:t>
            </a:r>
            <a:endParaRPr kumimoji="0" lang="en-US" sz="2800" b="0" i="0" u="none" strike="noStrike" kern="1200" cap="none" spc="0" normalizeH="0" baseline="0" noProof="0">
              <a:ln>
                <a:noFill/>
              </a:ln>
              <a:solidFill>
                <a:srgbClr val="FFFFFF"/>
              </a:solidFill>
              <a:effectLst/>
              <a:uLnTx/>
              <a:uFillTx/>
              <a:latin typeface="Verlag Light"/>
              <a:ea typeface="+mn-ea"/>
              <a:cs typeface="+mn-cs"/>
            </a:endParaRPr>
          </a:p>
        </p:txBody>
      </p:sp>
      <p:cxnSp>
        <p:nvCxnSpPr>
          <p:cNvPr id="29" name="Straight Connector 28">
            <a:extLst>
              <a:ext uri="{FF2B5EF4-FFF2-40B4-BE49-F238E27FC236}">
                <a16:creationId xmlns:a16="http://schemas.microsoft.com/office/drawing/2014/main" id="{A187190D-8A97-43BA-8286-D94C23D2043E}"/>
              </a:ext>
            </a:extLst>
          </p:cNvPr>
          <p:cNvCxnSpPr>
            <a:cxnSpLocks/>
          </p:cNvCxnSpPr>
          <p:nvPr/>
        </p:nvCxnSpPr>
        <p:spPr>
          <a:xfrm flipH="1">
            <a:off x="623460" y="2969654"/>
            <a:ext cx="201168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Slide Number Placeholder 1">
            <a:extLst>
              <a:ext uri="{FF2B5EF4-FFF2-40B4-BE49-F238E27FC236}">
                <a16:creationId xmlns:a16="http://schemas.microsoft.com/office/drawing/2014/main" id="{24600E5B-A341-4CC9-AA50-39928AF8E2D2}"/>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2DF56903-2479-43A9-9EFE-2B78A4D60BF9}" type="slidenum">
              <a:rPr lang="en-US" sz="900" smtClean="0">
                <a:solidFill>
                  <a:schemeClr val="bg1"/>
                </a:solidFill>
                <a:latin typeface="Verlag Bold" pitchFamily="50" charset="0"/>
              </a:rPr>
              <a:pPr algn="r">
                <a:defRPr/>
              </a:pPr>
              <a:t>2</a:t>
            </a:fld>
            <a:endParaRPr lang="en-US" sz="900">
              <a:solidFill>
                <a:schemeClr val="bg1"/>
              </a:solidFill>
              <a:latin typeface="Verlag Bold" pitchFamily="50" charset="0"/>
            </a:endParaRPr>
          </a:p>
        </p:txBody>
      </p:sp>
    </p:spTree>
    <p:extLst>
      <p:ext uri="{BB962C8B-B14F-4D97-AF65-F5344CB8AC3E}">
        <p14:creationId xmlns:p14="http://schemas.microsoft.com/office/powerpoint/2010/main" val="144396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A1F626-9133-5415-DDBE-BABFD2DCCD9C}"/>
              </a:ext>
            </a:extLst>
          </p:cNvPr>
          <p:cNvSpPr txBox="1"/>
          <p:nvPr/>
        </p:nvSpPr>
        <p:spPr>
          <a:xfrm>
            <a:off x="1065008" y="1742874"/>
            <a:ext cx="431592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0A0A0A"/>
                </a:solidFill>
                <a:latin typeface="Verlag Bold" pitchFamily="50" charset="0"/>
              </a:rPr>
              <a:t>IF SOMETHING CHANGED, WOULD YOU STAY?</a:t>
            </a:r>
            <a:endParaRPr kumimoji="0" lang="en-US" sz="1400" b="0" i="0" u="none" strike="noStrike" kern="1200" cap="none" spc="0" normalizeH="0" baseline="0" noProof="0">
              <a:ln>
                <a:noFill/>
              </a:ln>
              <a:solidFill>
                <a:srgbClr val="0A0A0A"/>
              </a:solidFill>
              <a:effectLst/>
              <a:uLnTx/>
              <a:uFillTx/>
              <a:latin typeface="Verlag Bold"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0A0A0A"/>
                </a:solidFill>
                <a:effectLst/>
                <a:uLnTx/>
                <a:uFillTx/>
                <a:latin typeface="Verlag Light"/>
                <a:ea typeface="+mn-ea"/>
                <a:cs typeface="+mn-cs"/>
              </a:rPr>
              <a:t>(Shown % Selected, Among those employed and looking for a job or expecting to look for a job in the next six months) </a:t>
            </a:r>
            <a:endParaRPr kumimoji="0" lang="en-US" sz="140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3" name="TextBox 2">
            <a:extLst>
              <a:ext uri="{FF2B5EF4-FFF2-40B4-BE49-F238E27FC236}">
                <a16:creationId xmlns:a16="http://schemas.microsoft.com/office/drawing/2014/main" id="{6CAEBE61-AAC9-EC29-437B-405866BD9DE7}"/>
              </a:ext>
            </a:extLst>
          </p:cNvPr>
          <p:cNvSpPr txBox="1"/>
          <p:nvPr/>
        </p:nvSpPr>
        <p:spPr>
          <a:xfrm>
            <a:off x="1667798" y="3877835"/>
            <a:ext cx="3467728" cy="954107"/>
          </a:xfrm>
          <a:prstGeom prst="rect">
            <a:avLst/>
          </a:prstGeom>
          <a:noFill/>
        </p:spPr>
        <p:txBody>
          <a:bodyPr wrap="square" rtlCol="0" anchor="t">
            <a:spAutoFit/>
          </a:bodyPr>
          <a:lstStyle/>
          <a:p>
            <a:pPr lvl="0" algn="ctr">
              <a:defRPr/>
            </a:pPr>
            <a:r>
              <a:rPr lang="en-US" sz="1400" dirty="0">
                <a:solidFill>
                  <a:srgbClr val="0A0A0A"/>
                </a:solidFill>
                <a:latin typeface="Verlag Light" charset="0"/>
              </a:rPr>
              <a:t>Of Workers who are looking for a job or expecting to look for a job in the next 6 months </a:t>
            </a:r>
            <a:r>
              <a:rPr lang="en-US" sz="1400" dirty="0">
                <a:solidFill>
                  <a:srgbClr val="0A0A0A"/>
                </a:solidFill>
                <a:latin typeface="Verlag Black" panose="02000000000000000000" pitchFamily="50" charset="0"/>
              </a:rPr>
              <a:t>say they would consider staying at their current job if things could change </a:t>
            </a:r>
          </a:p>
        </p:txBody>
      </p:sp>
      <p:sp>
        <p:nvSpPr>
          <p:cNvPr id="4" name="Text Placeholder 13">
            <a:extLst>
              <a:ext uri="{FF2B5EF4-FFF2-40B4-BE49-F238E27FC236}">
                <a16:creationId xmlns:a16="http://schemas.microsoft.com/office/drawing/2014/main" id="{944D12F7-FE62-7C09-9EDF-97C479F722C5}"/>
              </a:ext>
            </a:extLst>
          </p:cNvPr>
          <p:cNvSpPr txBox="1">
            <a:spLocks/>
          </p:cNvSpPr>
          <p:nvPr/>
        </p:nvSpPr>
        <p:spPr>
          <a:xfrm>
            <a:off x="2155097" y="2610203"/>
            <a:ext cx="2135743" cy="1208901"/>
          </a:xfrm>
          <a:prstGeom prst="rect">
            <a:avLst/>
          </a:prstGeom>
        </p:spPr>
        <p:txBody>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algn="ctr"/>
            <a:r>
              <a:rPr lang="en-US" sz="8000">
                <a:solidFill>
                  <a:srgbClr val="DE3518"/>
                </a:solidFill>
                <a:latin typeface="Verlag Black" panose="02000000000000000000" pitchFamily="50" charset="0"/>
              </a:rPr>
              <a:t>68%</a:t>
            </a:r>
          </a:p>
        </p:txBody>
      </p:sp>
      <p:grpSp>
        <p:nvGrpSpPr>
          <p:cNvPr id="5" name="Group 4">
            <a:extLst>
              <a:ext uri="{FF2B5EF4-FFF2-40B4-BE49-F238E27FC236}">
                <a16:creationId xmlns:a16="http://schemas.microsoft.com/office/drawing/2014/main" id="{85F7A568-3844-7D28-A52F-3C3E8370300C}"/>
              </a:ext>
            </a:extLst>
          </p:cNvPr>
          <p:cNvGrpSpPr/>
          <p:nvPr/>
        </p:nvGrpSpPr>
        <p:grpSpPr>
          <a:xfrm>
            <a:off x="306017" y="3353872"/>
            <a:ext cx="1147603" cy="247482"/>
            <a:chOff x="9872852" y="3381862"/>
            <a:chExt cx="1147603" cy="247482"/>
          </a:xfrm>
        </p:grpSpPr>
        <p:sp>
          <p:nvSpPr>
            <p:cNvPr id="6" name="TextBox 5">
              <a:extLst>
                <a:ext uri="{FF2B5EF4-FFF2-40B4-BE49-F238E27FC236}">
                  <a16:creationId xmlns:a16="http://schemas.microsoft.com/office/drawing/2014/main" id="{1808A3CE-0995-FBFE-EA05-75FF80ACC986}"/>
                </a:ext>
              </a:extLst>
            </p:cNvPr>
            <p:cNvSpPr txBox="1"/>
            <p:nvPr/>
          </p:nvSpPr>
          <p:spPr>
            <a:xfrm>
              <a:off x="9872852" y="3383123"/>
              <a:ext cx="1147603" cy="246221"/>
            </a:xfrm>
            <a:prstGeom prst="rect">
              <a:avLst/>
            </a:prstGeom>
            <a:noFill/>
            <a:ln>
              <a:solidFill>
                <a:srgbClr val="DE3518"/>
              </a:solidFill>
            </a:ln>
          </p:spPr>
          <p:txBody>
            <a:bodyPr wrap="square" rtlCol="0">
              <a:spAutoFit/>
            </a:bodyPr>
            <a:lstStyle/>
            <a:p>
              <a:pPr marL="0" indent="0">
                <a:buFont typeface="Arial" panose="020B0604020202020204" pitchFamily="34" charset="0"/>
                <a:buNone/>
              </a:pPr>
              <a:r>
                <a:rPr lang="en-US" sz="1000" u="none">
                  <a:latin typeface="Verlag Book" pitchFamily="50" charset="0"/>
                </a:rPr>
                <a:t>2022: 69%</a:t>
              </a:r>
            </a:p>
          </p:txBody>
        </p:sp>
        <p:sp>
          <p:nvSpPr>
            <p:cNvPr id="7" name="TextBox 6">
              <a:extLst>
                <a:ext uri="{FF2B5EF4-FFF2-40B4-BE49-F238E27FC236}">
                  <a16:creationId xmlns:a16="http://schemas.microsoft.com/office/drawing/2014/main" id="{9FAC0016-1FDB-3807-D366-0CB83B69BFA9}"/>
                </a:ext>
              </a:extLst>
            </p:cNvPr>
            <p:cNvSpPr txBox="1"/>
            <p:nvPr/>
          </p:nvSpPr>
          <p:spPr>
            <a:xfrm>
              <a:off x="10421555" y="3381862"/>
              <a:ext cx="596900" cy="246221"/>
            </a:xfrm>
            <a:prstGeom prst="rect">
              <a:avLst/>
            </a:prstGeom>
            <a:noFill/>
          </p:spPr>
          <p:txBody>
            <a:bodyPr wrap="square">
              <a:spAutoFit/>
            </a:bodyPr>
            <a:lstStyle/>
            <a:p>
              <a:pPr marL="0" indent="0" algn="ctr">
                <a:buFont typeface="Arial" panose="020B0604020202020204" pitchFamily="34" charset="0"/>
                <a:buNone/>
              </a:pPr>
              <a:r>
                <a:rPr lang="en-US" sz="1000" b="1">
                  <a:latin typeface="Verlag Book" pitchFamily="50" charset="0"/>
                  <a:cs typeface="Arial" panose="020B0604020202020204" pitchFamily="34" charset="0"/>
                </a:rPr>
                <a:t>∆</a:t>
              </a:r>
              <a:r>
                <a:rPr lang="en-US" sz="1000" b="1">
                  <a:latin typeface="Verlag Light"/>
                  <a:cs typeface="Arial" panose="020B0604020202020204" pitchFamily="34" charset="0"/>
                </a:rPr>
                <a:t>-</a:t>
              </a:r>
              <a:r>
                <a:rPr lang="en-US" sz="1000">
                  <a:latin typeface="Verlag Light"/>
                  <a:cs typeface="Arial" panose="020B0604020202020204" pitchFamily="34" charset="0"/>
                </a:rPr>
                <a:t>1</a:t>
              </a:r>
              <a:endParaRPr lang="en-US" sz="1000" u="none">
                <a:latin typeface="Verlag Light"/>
              </a:endParaRPr>
            </a:p>
          </p:txBody>
        </p:sp>
      </p:grpSp>
      <p:sp>
        <p:nvSpPr>
          <p:cNvPr id="8" name="TextBox 7">
            <a:extLst>
              <a:ext uri="{FF2B5EF4-FFF2-40B4-BE49-F238E27FC236}">
                <a16:creationId xmlns:a16="http://schemas.microsoft.com/office/drawing/2014/main" id="{BE0EDB58-2EBB-23AB-DBB2-CD5868E3E60C}"/>
              </a:ext>
            </a:extLst>
          </p:cNvPr>
          <p:cNvSpPr txBox="1"/>
          <p:nvPr/>
        </p:nvSpPr>
        <p:spPr>
          <a:xfrm>
            <a:off x="1310508" y="5214572"/>
            <a:ext cx="4315921" cy="738664"/>
          </a:xfrm>
          <a:prstGeom prst="rect">
            <a:avLst/>
          </a:prstGeom>
          <a:noFill/>
          <a:ln>
            <a:solidFill>
              <a:srgbClr val="C00000"/>
            </a:solidFill>
          </a:ln>
        </p:spPr>
        <p:txBody>
          <a:bodyPr wrap="square" rtlCol="0">
            <a:spAutoFit/>
          </a:bodyPr>
          <a:lstStyle/>
          <a:p>
            <a:pPr marL="285750" indent="-285750">
              <a:buFont typeface="Arial" panose="020B0604020202020204" pitchFamily="34" charset="0"/>
              <a:buChar char="•"/>
            </a:pPr>
            <a:r>
              <a:rPr lang="en-US" sz="1050" dirty="0">
                <a:latin typeface="Verlag Light" pitchFamily="50" charset="0"/>
              </a:rPr>
              <a:t>More White-collar workers (72%) than Blue-collar workers (66%)</a:t>
            </a:r>
          </a:p>
          <a:p>
            <a:pPr marL="285750" indent="-285750">
              <a:buFont typeface="Arial" panose="020B0604020202020204" pitchFamily="34" charset="0"/>
              <a:buChar char="•"/>
            </a:pPr>
            <a:r>
              <a:rPr lang="en-US" sz="1050" dirty="0">
                <a:latin typeface="Verlag Light" pitchFamily="50" charset="0"/>
              </a:rPr>
              <a:t>More older generations, Millennials (70%), Gen Xers (72%), Boomers (69%) than Gen </a:t>
            </a:r>
            <a:r>
              <a:rPr lang="en-US" sz="1050" dirty="0" err="1">
                <a:latin typeface="Verlag Light" pitchFamily="50" charset="0"/>
              </a:rPr>
              <a:t>Zers</a:t>
            </a:r>
            <a:r>
              <a:rPr lang="en-US" sz="1050" dirty="0">
                <a:latin typeface="Verlag Light" pitchFamily="50" charset="0"/>
              </a:rPr>
              <a:t> (57%) </a:t>
            </a:r>
          </a:p>
          <a:p>
            <a:pPr marL="285750" indent="-285750">
              <a:buFont typeface="Arial" panose="020B0604020202020204" pitchFamily="34" charset="0"/>
              <a:buChar char="•"/>
            </a:pPr>
            <a:r>
              <a:rPr lang="en-US" sz="1050" dirty="0">
                <a:latin typeface="Verlag Light" pitchFamily="50" charset="0"/>
              </a:rPr>
              <a:t>More White Americans (70%) than Black Americans (61%)</a:t>
            </a:r>
          </a:p>
        </p:txBody>
      </p:sp>
      <p:cxnSp>
        <p:nvCxnSpPr>
          <p:cNvPr id="11" name="Straight Connector 10">
            <a:extLst>
              <a:ext uri="{FF2B5EF4-FFF2-40B4-BE49-F238E27FC236}">
                <a16:creationId xmlns:a16="http://schemas.microsoft.com/office/drawing/2014/main" id="{AD7CA056-C703-0E0C-8AC1-08ACFA6359C0}"/>
              </a:ext>
            </a:extLst>
          </p:cNvPr>
          <p:cNvCxnSpPr>
            <a:cxnSpLocks/>
          </p:cNvCxnSpPr>
          <p:nvPr/>
        </p:nvCxnSpPr>
        <p:spPr>
          <a:xfrm flipH="1">
            <a:off x="623460" y="412866"/>
            <a:ext cx="20116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6ADBB60-E14D-578E-9639-BEE714D2AC7F}"/>
              </a:ext>
            </a:extLst>
          </p:cNvPr>
          <p:cNvSpPr txBox="1"/>
          <p:nvPr/>
        </p:nvSpPr>
        <p:spPr>
          <a:xfrm>
            <a:off x="502268" y="538233"/>
            <a:ext cx="11357500" cy="830997"/>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50" normalizeH="0" baseline="0" noProof="0">
                <a:ln>
                  <a:noFill/>
                </a:ln>
                <a:solidFill>
                  <a:srgbClr val="0A0A0A"/>
                </a:solidFill>
                <a:effectLst/>
                <a:uLnTx/>
                <a:uFillTx/>
                <a:latin typeface="Verlag Black"/>
                <a:ea typeface="+mn-ea"/>
                <a:cs typeface="+mn-cs"/>
              </a:rPr>
              <a:t>EMPLOYERS CAN ADDRESS AND RETAIN TALENT BY PROVIDING SUPPORT AND INVESTING INTERNALLY</a:t>
            </a:r>
          </a:p>
        </p:txBody>
      </p:sp>
      <p:sp>
        <p:nvSpPr>
          <p:cNvPr id="15" name="TextBox 14">
            <a:extLst>
              <a:ext uri="{FF2B5EF4-FFF2-40B4-BE49-F238E27FC236}">
                <a16:creationId xmlns:a16="http://schemas.microsoft.com/office/drawing/2014/main" id="{6840D955-6CD7-DFDD-161C-37AE79DCE13A}"/>
              </a:ext>
            </a:extLst>
          </p:cNvPr>
          <p:cNvSpPr txBox="1"/>
          <p:nvPr/>
        </p:nvSpPr>
        <p:spPr>
          <a:xfrm>
            <a:off x="231625" y="6426721"/>
            <a:ext cx="11121656" cy="338554"/>
          </a:xfrm>
          <a:prstGeom prst="rect">
            <a:avLst/>
          </a:prstGeom>
          <a:noFill/>
        </p:spPr>
        <p:txBody>
          <a:bodyPr wrap="square" rtlCol="0">
            <a:spAutoFit/>
          </a:bodyPr>
          <a:lstStyle/>
          <a:p>
            <a:pPr>
              <a:defRPr/>
            </a:pPr>
            <a:r>
              <a:rPr kumimoji="0" lang="en-US" sz="800" b="0" i="0" u="none" strike="noStrike" kern="1200" cap="none" spc="0" normalizeH="0" baseline="0" noProof="0">
                <a:ln>
                  <a:noFill/>
                </a:ln>
                <a:solidFill>
                  <a:srgbClr val="646464"/>
                </a:solidFill>
                <a:effectLst/>
                <a:uLnTx/>
                <a:uFillTx/>
                <a:latin typeface="Verlag Light"/>
                <a:ea typeface="+mn-ea"/>
                <a:cs typeface="Arial Black" panose="020B0604020202020204" pitchFamily="34" charset="0"/>
              </a:rPr>
              <a:t>Q69: Which of the following best describes how you feel about your current job? Base: Among those employed and looking for a job or expecting to look for a job in the next six months: </a:t>
            </a:r>
            <a:r>
              <a:rPr lang="en-US" sz="800">
                <a:solidFill>
                  <a:srgbClr val="646464"/>
                </a:solidFill>
                <a:latin typeface="Verlag Light"/>
                <a:cs typeface="Arial Black" panose="020B0604020202020204" pitchFamily="34" charset="0"/>
              </a:rPr>
              <a:t>2022/2023 </a:t>
            </a:r>
            <a:r>
              <a:rPr kumimoji="0" lang="en-US" sz="800" b="0" i="0" u="none" strike="noStrike" kern="1200" cap="none" spc="0" normalizeH="0" baseline="0" noProof="0">
                <a:ln>
                  <a:noFill/>
                </a:ln>
                <a:solidFill>
                  <a:srgbClr val="646464"/>
                </a:solidFill>
                <a:effectLst/>
                <a:uLnTx/>
                <a:uFillTx/>
                <a:latin typeface="Verlag Light"/>
                <a:ea typeface="+mn-ea"/>
                <a:cs typeface="Arial Black" panose="020B0604020202020204" pitchFamily="34" charset="0"/>
              </a:rPr>
              <a:t>Total Workforce: n=1992/ n=1777, Blue-collar n=1017, White-collar n=760, </a:t>
            </a:r>
            <a:r>
              <a:rPr kumimoji="0" lang="pt-BR" sz="800" b="0" i="0" u="none" strike="noStrike" kern="1200" cap="none" spc="0" normalizeH="0" baseline="0" noProof="0">
                <a:ln>
                  <a:noFill/>
                </a:ln>
                <a:solidFill>
                  <a:srgbClr val="646464"/>
                </a:solidFill>
                <a:effectLst/>
                <a:uLnTx/>
                <a:uFillTx/>
                <a:latin typeface="Verlag Light"/>
                <a:ea typeface="+mn-ea"/>
                <a:cs typeface="Arial Black" panose="020B0604020202020204" pitchFamily="34" charset="0"/>
              </a:rPr>
              <a:t>Gen Z n=326, Millennial n=748, Gen X n=537, Boomer n=162, White n=990, Black n=177. </a:t>
            </a:r>
            <a:r>
              <a:rPr kumimoji="0" lang="en-US" sz="800" b="0" i="0" u="none" strike="noStrike" kern="1200" cap="none" spc="0" normalizeH="0" baseline="0" noProof="0">
                <a:ln>
                  <a:noFill/>
                </a:ln>
                <a:solidFill>
                  <a:srgbClr val="646464"/>
                </a:solidFill>
                <a:effectLst/>
                <a:uLnTx/>
                <a:uFillTx/>
                <a:latin typeface="Verlag Light"/>
                <a:ea typeface="+mn-ea"/>
                <a:cs typeface="Arial Black" panose="020B0604020202020204" pitchFamily="34" charset="0"/>
              </a:rPr>
              <a:t>Q59. How much do you agree or disagree with the following statements? Base: Among those employed: Total Workforce n=4131, Blue-collar n=2306, White</a:t>
            </a:r>
            <a:r>
              <a:rPr lang="en-US" sz="800">
                <a:solidFill>
                  <a:srgbClr val="646464"/>
                </a:solidFill>
                <a:latin typeface="Verlag Light"/>
                <a:cs typeface="Arial Black" panose="020B0604020202020204" pitchFamily="34" charset="0"/>
              </a:rPr>
              <a:t>-collar n=1825. </a:t>
            </a:r>
            <a:endParaRPr kumimoji="0" lang="en-US" sz="800" b="0" i="0" u="none" strike="noStrike" kern="1200" cap="none" spc="0" normalizeH="0" baseline="0" noProof="0">
              <a:ln>
                <a:noFill/>
              </a:ln>
              <a:solidFill>
                <a:srgbClr val="646464"/>
              </a:solidFill>
              <a:effectLst/>
              <a:uLnTx/>
              <a:uFillTx/>
              <a:latin typeface="Verlag Light"/>
              <a:ea typeface="+mn-ea"/>
              <a:cs typeface="Arial Black" panose="020B0604020202020204" pitchFamily="34" charset="0"/>
            </a:endParaRPr>
          </a:p>
        </p:txBody>
      </p:sp>
      <p:sp>
        <p:nvSpPr>
          <p:cNvPr id="9" name="TextBox 51">
            <a:extLst>
              <a:ext uri="{FF2B5EF4-FFF2-40B4-BE49-F238E27FC236}">
                <a16:creationId xmlns:a16="http://schemas.microsoft.com/office/drawing/2014/main" id="{2320026B-A4FE-F4FA-A03F-357CDBD57760}"/>
              </a:ext>
            </a:extLst>
          </p:cNvPr>
          <p:cNvSpPr txBox="1"/>
          <p:nvPr/>
        </p:nvSpPr>
        <p:spPr>
          <a:xfrm>
            <a:off x="3257133" y="6165638"/>
            <a:ext cx="206741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Tx/>
              <a:defRPr/>
            </a:pPr>
            <a:r>
              <a:rPr lang="en-US" sz="1100" b="1" dirty="0">
                <a:latin typeface="Verlag Light" pitchFamily="50" charset="0"/>
                <a:cs typeface="Poppins" panose="00000500000000000000" pitchFamily="2" charset="0"/>
              </a:rPr>
              <a:t>∆</a:t>
            </a:r>
            <a:r>
              <a:rPr lang="en-US" sz="900" b="1" i="1" dirty="0">
                <a:latin typeface="Verlag Light" pitchFamily="50" charset="0"/>
                <a:cs typeface="Poppins" panose="00000500000000000000" pitchFamily="2" charset="0"/>
              </a:rPr>
              <a:t> Indicates </a:t>
            </a:r>
            <a:r>
              <a:rPr lang="en-US" sz="900" b="1" i="1" dirty="0">
                <a:latin typeface="Verlag Light" pitchFamily="50" charset="0"/>
                <a:ea typeface="Source Sans Pro Light"/>
                <a:cs typeface="Poppins" panose="00000500000000000000" pitchFamily="2" charset="0"/>
              </a:rPr>
              <a:t>Wave-over-Wave Shift</a:t>
            </a:r>
          </a:p>
        </p:txBody>
      </p:sp>
      <p:sp>
        <p:nvSpPr>
          <p:cNvPr id="10" name="TextBox 9">
            <a:extLst>
              <a:ext uri="{FF2B5EF4-FFF2-40B4-BE49-F238E27FC236}">
                <a16:creationId xmlns:a16="http://schemas.microsoft.com/office/drawing/2014/main" id="{8B6E935F-8E0E-3425-3385-773C9336C617}"/>
              </a:ext>
            </a:extLst>
          </p:cNvPr>
          <p:cNvSpPr txBox="1"/>
          <p:nvPr/>
        </p:nvSpPr>
        <p:spPr>
          <a:xfrm>
            <a:off x="231625" y="6173333"/>
            <a:ext cx="3453155" cy="246221"/>
          </a:xfrm>
          <a:prstGeom prst="rect">
            <a:avLst/>
          </a:prstGeom>
        </p:spPr>
        <p:txBody>
          <a:bodyPr wrap="square">
            <a:spAutoFit/>
          </a:bodyPr>
          <a:lstStyle>
            <a:defPPr>
              <a:defRPr lang="en-US"/>
            </a:defPPr>
            <a:lvl1pPr lvl="0" algn="ctr">
              <a:defRPr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Verlag Light" pitchFamily="50" charset="0"/>
                <a:cs typeface="Avenir" panose="020B0604020202020204" charset="0"/>
              </a:rPr>
              <a:t>* Significant differences indicated by </a:t>
            </a:r>
            <a:r>
              <a:rPr kumimoji="0" lang="en-US" sz="1000" b="1" i="0" u="none" strike="noStrike" kern="1200" cap="none" spc="0" normalizeH="0" baseline="0" noProof="0">
                <a:ln>
                  <a:noFill/>
                </a:ln>
                <a:solidFill>
                  <a:srgbClr val="7030A0"/>
                </a:solidFill>
                <a:effectLst/>
                <a:uLnTx/>
                <a:uFillTx/>
                <a:latin typeface="Verlag Light" pitchFamily="50" charset="0"/>
                <a:cs typeface="Avenir" panose="020B0604020202020204" charset="0"/>
              </a:rPr>
              <a:t>purple</a:t>
            </a:r>
            <a:r>
              <a:rPr kumimoji="0" lang="en-US" sz="1000" b="1" i="0" u="none" strike="noStrike" kern="1200" cap="none" spc="0" normalizeH="0" baseline="0" noProof="0">
                <a:ln>
                  <a:noFill/>
                </a:ln>
                <a:solidFill>
                  <a:srgbClr val="FF0000"/>
                </a:solidFill>
                <a:effectLst/>
                <a:uLnTx/>
                <a:uFillTx/>
                <a:latin typeface="Verlag Light" pitchFamily="50" charset="0"/>
                <a:cs typeface="Avenir" panose="020B0604020202020204" charset="0"/>
              </a:rPr>
              <a:t> </a:t>
            </a:r>
            <a:r>
              <a:rPr kumimoji="0" lang="en-US" sz="1000" b="0" i="0" u="none" strike="noStrike" kern="1200" cap="none" spc="0" normalizeH="0" baseline="0" noProof="0">
                <a:ln>
                  <a:noFill/>
                </a:ln>
                <a:solidFill>
                  <a:prstClr val="black"/>
                </a:solidFill>
                <a:effectLst/>
                <a:uLnTx/>
                <a:uFillTx/>
                <a:latin typeface="Verlag Light" pitchFamily="50" charset="0"/>
                <a:cs typeface="Avenir" panose="020B0604020202020204" charset="0"/>
              </a:rPr>
              <a:t>or</a:t>
            </a:r>
            <a:r>
              <a:rPr kumimoji="0" lang="en-US" sz="1000" b="1" i="0" u="none" strike="noStrike" kern="1200" cap="none" spc="0" normalizeH="0" baseline="0" noProof="0">
                <a:ln>
                  <a:noFill/>
                </a:ln>
                <a:solidFill>
                  <a:srgbClr val="FF0000"/>
                </a:solidFill>
                <a:effectLst/>
                <a:uLnTx/>
                <a:uFillTx/>
                <a:latin typeface="Verlag Light" pitchFamily="50" charset="0"/>
                <a:cs typeface="Avenir" panose="020B0604020202020204" charset="0"/>
              </a:rPr>
              <a:t> </a:t>
            </a:r>
            <a:r>
              <a:rPr kumimoji="0" lang="en-US" sz="1000" b="1" i="0" u="none" strike="noStrike" kern="1200" cap="none" spc="0" normalizeH="0" baseline="0" noProof="0">
                <a:ln>
                  <a:noFill/>
                </a:ln>
                <a:solidFill>
                  <a:schemeClr val="accent6">
                    <a:lumMod val="75000"/>
                  </a:schemeClr>
                </a:solidFill>
                <a:effectLst/>
                <a:uLnTx/>
                <a:uFillTx/>
                <a:latin typeface="Verlag Light" pitchFamily="50" charset="0"/>
                <a:cs typeface="Avenir" panose="020B0604020202020204" charset="0"/>
              </a:rPr>
              <a:t>green</a:t>
            </a:r>
            <a:r>
              <a:rPr kumimoji="0" lang="en-US" sz="1000" b="1" i="0" u="none" strike="noStrike" kern="1200" cap="none" spc="0" normalizeH="0" baseline="0" noProof="0">
                <a:ln>
                  <a:noFill/>
                </a:ln>
                <a:solidFill>
                  <a:srgbClr val="000000"/>
                </a:solidFill>
                <a:effectLst/>
                <a:uLnTx/>
                <a:uFillTx/>
                <a:latin typeface="Verlag Light" pitchFamily="50" charset="0"/>
                <a:cs typeface="Avenir" panose="020B0604020202020204" charset="0"/>
              </a:rPr>
              <a:t> </a:t>
            </a:r>
            <a:r>
              <a:rPr kumimoji="0" lang="en-US" sz="1000" b="0" i="0" u="none" strike="noStrike" kern="1200" cap="none" spc="0" normalizeH="0" baseline="0" noProof="0">
                <a:ln>
                  <a:noFill/>
                </a:ln>
                <a:solidFill>
                  <a:srgbClr val="000000"/>
                </a:solidFill>
                <a:effectLst/>
                <a:uLnTx/>
                <a:uFillTx/>
                <a:latin typeface="Verlag Light" pitchFamily="50" charset="0"/>
                <a:cs typeface="Avenir" panose="020B0604020202020204" charset="0"/>
              </a:rPr>
              <a:t>text</a:t>
            </a:r>
            <a:endParaRPr kumimoji="0" lang="en-US" sz="1000" b="1" i="0" u="none" strike="noStrike" kern="1200" cap="none" spc="0" normalizeH="0" baseline="0" noProof="0">
              <a:ln>
                <a:noFill/>
              </a:ln>
              <a:solidFill>
                <a:srgbClr val="000000"/>
              </a:solidFill>
              <a:effectLst/>
              <a:uLnTx/>
              <a:uFillTx/>
              <a:latin typeface="Verlag Light" pitchFamily="50" charset="0"/>
              <a:cs typeface="Avenir" panose="020B0604020202020204" charset="0"/>
            </a:endParaRPr>
          </a:p>
        </p:txBody>
      </p:sp>
      <p:sp>
        <p:nvSpPr>
          <p:cNvPr id="13" name="TextBox 12">
            <a:extLst>
              <a:ext uri="{FF2B5EF4-FFF2-40B4-BE49-F238E27FC236}">
                <a16:creationId xmlns:a16="http://schemas.microsoft.com/office/drawing/2014/main" id="{0049F07E-F049-9107-4F74-C26F961174C8}"/>
              </a:ext>
            </a:extLst>
          </p:cNvPr>
          <p:cNvSpPr txBox="1"/>
          <p:nvPr/>
        </p:nvSpPr>
        <p:spPr>
          <a:xfrm>
            <a:off x="6942737" y="1742874"/>
            <a:ext cx="3823237"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0A0A0A"/>
                </a:solidFill>
                <a:latin typeface="Verlag Bold" pitchFamily="50" charset="0"/>
              </a:rPr>
              <a:t>OPPORTUNITIES TO APPLY NEW SKILLS</a:t>
            </a:r>
            <a:endParaRPr kumimoji="0" lang="en-US" sz="1400" b="0" i="0" u="none" strike="noStrike" kern="1200" cap="none" spc="0" normalizeH="0" baseline="0" noProof="0">
              <a:ln>
                <a:noFill/>
              </a:ln>
              <a:solidFill>
                <a:srgbClr val="0A0A0A"/>
              </a:solidFill>
              <a:effectLst/>
              <a:uLnTx/>
              <a:uFillTx/>
              <a:latin typeface="Verlag Bold"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0A0A0A"/>
                </a:solidFill>
                <a:effectLst/>
                <a:uLnTx/>
                <a:uFillTx/>
                <a:latin typeface="Verlag Light"/>
                <a:ea typeface="+mn-ea"/>
                <a:cs typeface="+mn-cs"/>
              </a:rPr>
              <a:t>(Shown % </a:t>
            </a:r>
            <a:r>
              <a:rPr lang="en-US" sz="1100" i="1">
                <a:solidFill>
                  <a:srgbClr val="0A0A0A"/>
                </a:solidFill>
                <a:latin typeface="Verlag Light"/>
              </a:rPr>
              <a:t>Top 2 Agree, Among Employed Americans</a:t>
            </a:r>
            <a:r>
              <a:rPr kumimoji="0" lang="en-US" sz="1100" b="0" i="1" u="none" strike="noStrike" kern="1200" cap="none" spc="0" normalizeH="0" baseline="0" noProof="0">
                <a:ln>
                  <a:noFill/>
                </a:ln>
                <a:solidFill>
                  <a:srgbClr val="0A0A0A"/>
                </a:solidFill>
                <a:effectLst/>
                <a:uLnTx/>
                <a:uFillTx/>
                <a:latin typeface="Verlag Light"/>
                <a:ea typeface="+mn-ea"/>
                <a:cs typeface="+mn-cs"/>
              </a:rPr>
              <a:t>) </a:t>
            </a:r>
            <a:endParaRPr kumimoji="0" lang="en-US" sz="140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14" name="TextBox 13">
            <a:extLst>
              <a:ext uri="{FF2B5EF4-FFF2-40B4-BE49-F238E27FC236}">
                <a16:creationId xmlns:a16="http://schemas.microsoft.com/office/drawing/2014/main" id="{359DAE5F-FA63-E875-4937-DCE838BA93E3}"/>
              </a:ext>
            </a:extLst>
          </p:cNvPr>
          <p:cNvSpPr txBox="1"/>
          <p:nvPr/>
        </p:nvSpPr>
        <p:spPr>
          <a:xfrm>
            <a:off x="7036611" y="3994542"/>
            <a:ext cx="3907531" cy="738664"/>
          </a:xfrm>
          <a:prstGeom prst="rect">
            <a:avLst/>
          </a:prstGeom>
          <a:noFill/>
        </p:spPr>
        <p:txBody>
          <a:bodyPr wrap="square" rtlCol="0" anchor="t">
            <a:spAutoFit/>
          </a:bodyPr>
          <a:lstStyle/>
          <a:p>
            <a:pPr lvl="0" algn="ctr">
              <a:defRPr/>
            </a:pPr>
            <a:r>
              <a:rPr lang="en-US" sz="1400" dirty="0">
                <a:solidFill>
                  <a:srgbClr val="0A0A0A"/>
                </a:solidFill>
                <a:latin typeface="Verlag Light" charset="0"/>
              </a:rPr>
              <a:t>Of Workers </a:t>
            </a:r>
            <a:r>
              <a:rPr lang="en-US" sz="1400" dirty="0">
                <a:effectLst/>
                <a:latin typeface="Verlag Light" charset="0"/>
                <a:ea typeface="Calibri" panose="020F0502020204030204" pitchFamily="34" charset="0"/>
                <a:cs typeface="Times New Roman" panose="02020603050405020304" pitchFamily="18" charset="0"/>
              </a:rPr>
              <a:t>say if their company gave them </a:t>
            </a:r>
            <a:r>
              <a:rPr lang="en-US" sz="1400" dirty="0">
                <a:effectLst/>
                <a:latin typeface="Verlag Black" panose="02000000000000000000" pitchFamily="50" charset="0"/>
                <a:ea typeface="Calibri" panose="020F0502020204030204" pitchFamily="34" charset="0"/>
                <a:cs typeface="Times New Roman" panose="02020603050405020304" pitchFamily="18" charset="0"/>
              </a:rPr>
              <a:t>more opportunities to apply new skills they would be more likely to stay throughout their career</a:t>
            </a:r>
            <a:endParaRPr lang="en-US" sz="1400" dirty="0">
              <a:solidFill>
                <a:srgbClr val="0A0A0A"/>
              </a:solidFill>
              <a:latin typeface="Verlag Black" panose="02000000000000000000" pitchFamily="50" charset="0"/>
            </a:endParaRPr>
          </a:p>
        </p:txBody>
      </p:sp>
      <p:sp>
        <p:nvSpPr>
          <p:cNvPr id="16" name="Text Placeholder 13">
            <a:extLst>
              <a:ext uri="{FF2B5EF4-FFF2-40B4-BE49-F238E27FC236}">
                <a16:creationId xmlns:a16="http://schemas.microsoft.com/office/drawing/2014/main" id="{23F8A73B-332E-DE3C-A79C-6746640BAB1E}"/>
              </a:ext>
            </a:extLst>
          </p:cNvPr>
          <p:cNvSpPr txBox="1">
            <a:spLocks/>
          </p:cNvSpPr>
          <p:nvPr/>
        </p:nvSpPr>
        <p:spPr>
          <a:xfrm>
            <a:off x="7786484" y="2610203"/>
            <a:ext cx="2135743" cy="1208901"/>
          </a:xfrm>
          <a:prstGeom prst="rect">
            <a:avLst/>
          </a:prstGeom>
        </p:spPr>
        <p:txBody>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algn="ctr"/>
            <a:r>
              <a:rPr lang="en-US" sz="8000">
                <a:solidFill>
                  <a:srgbClr val="DE3518"/>
                </a:solidFill>
                <a:latin typeface="Verlag Black" panose="02000000000000000000" pitchFamily="50" charset="0"/>
              </a:rPr>
              <a:t>70%</a:t>
            </a:r>
          </a:p>
        </p:txBody>
      </p:sp>
      <p:sp>
        <p:nvSpPr>
          <p:cNvPr id="17" name="TextBox 16">
            <a:extLst>
              <a:ext uri="{FF2B5EF4-FFF2-40B4-BE49-F238E27FC236}">
                <a16:creationId xmlns:a16="http://schemas.microsoft.com/office/drawing/2014/main" id="{207D27D5-B2C7-D027-D311-64239225F8D0}"/>
              </a:ext>
            </a:extLst>
          </p:cNvPr>
          <p:cNvSpPr txBox="1"/>
          <p:nvPr/>
        </p:nvSpPr>
        <p:spPr>
          <a:xfrm>
            <a:off x="6942737" y="5214572"/>
            <a:ext cx="4104491" cy="253916"/>
          </a:xfrm>
          <a:prstGeom prst="rect">
            <a:avLst/>
          </a:prstGeom>
          <a:noFill/>
          <a:ln>
            <a:solidFill>
              <a:srgbClr val="C00000"/>
            </a:solidFill>
          </a:ln>
        </p:spPr>
        <p:txBody>
          <a:bodyPr wrap="square" rtlCol="0">
            <a:spAutoFit/>
          </a:bodyPr>
          <a:lstStyle/>
          <a:p>
            <a:pPr marL="285750" indent="-285750">
              <a:buFont typeface="Arial" panose="020B0604020202020204" pitchFamily="34" charset="0"/>
              <a:buChar char="•"/>
            </a:pPr>
            <a:r>
              <a:rPr lang="en-US" sz="1050">
                <a:latin typeface="Verlag Light" pitchFamily="50" charset="0"/>
              </a:rPr>
              <a:t>More White-collar workers (73%) than Blue-collar workers (68%)</a:t>
            </a:r>
          </a:p>
        </p:txBody>
      </p:sp>
    </p:spTree>
    <p:extLst>
      <p:ext uri="{BB962C8B-B14F-4D97-AF65-F5344CB8AC3E}">
        <p14:creationId xmlns:p14="http://schemas.microsoft.com/office/powerpoint/2010/main" val="4057402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4E41257-B8F2-12C3-A6B7-D6193440AC8A}"/>
              </a:ext>
            </a:extLst>
          </p:cNvPr>
          <p:cNvSpPr txBox="1"/>
          <p:nvPr/>
        </p:nvSpPr>
        <p:spPr>
          <a:xfrm>
            <a:off x="0" y="6519446"/>
            <a:ext cx="987193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646464"/>
                </a:solidFill>
                <a:effectLst/>
                <a:uLnTx/>
                <a:uFillTx/>
                <a:latin typeface="Verlag Light"/>
                <a:ea typeface="+mn-ea"/>
                <a:cs typeface="Arial Black" panose="020B0604020202020204" pitchFamily="34" charset="0"/>
              </a:rPr>
              <a:t>Q25: For the below activities, please indicate the level of support you feel you need with each. Base: 2022/2023 Total Workforce n=5000/n=5000, </a:t>
            </a:r>
            <a:r>
              <a:rPr lang="en-US" sz="800">
                <a:solidFill>
                  <a:srgbClr val="646464"/>
                </a:solidFill>
                <a:latin typeface="Verlag Light"/>
                <a:cs typeface="Arial Black" panose="020B0604020202020204" pitchFamily="34" charset="0"/>
              </a:rPr>
              <a:t>Women n=2346, Men n=2647, </a:t>
            </a:r>
            <a:r>
              <a:rPr kumimoji="0" lang="en-US" sz="800" b="0" i="0" u="none" strike="noStrike" kern="1200" cap="none" spc="0" normalizeH="0" baseline="0" noProof="0">
                <a:ln>
                  <a:noFill/>
                </a:ln>
                <a:solidFill>
                  <a:srgbClr val="646464"/>
                </a:solidFill>
                <a:effectLst/>
                <a:uLnTx/>
                <a:uFillTx/>
                <a:latin typeface="Verlag Light"/>
                <a:ea typeface="+mn-ea"/>
                <a:cs typeface="Arial Black" panose="020B0604020202020204" pitchFamily="34" charset="0"/>
              </a:rPr>
              <a:t>White n=3065, Black n=395, Latinx n=1145, Asian n=205, Blue-collar n=2306, White-collar n=1825.</a:t>
            </a:r>
          </a:p>
        </p:txBody>
      </p:sp>
      <p:sp>
        <p:nvSpPr>
          <p:cNvPr id="6" name="TextBox 5">
            <a:extLst>
              <a:ext uri="{FF2B5EF4-FFF2-40B4-BE49-F238E27FC236}">
                <a16:creationId xmlns:a16="http://schemas.microsoft.com/office/drawing/2014/main" id="{AB2CF9C7-96F9-5044-B78D-DF8E780628C1}"/>
              </a:ext>
            </a:extLst>
          </p:cNvPr>
          <p:cNvSpPr txBox="1"/>
          <p:nvPr/>
        </p:nvSpPr>
        <p:spPr>
          <a:xfrm>
            <a:off x="502268" y="538233"/>
            <a:ext cx="11357500" cy="156966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50" normalizeH="0" baseline="0" noProof="0">
                <a:ln>
                  <a:noFill/>
                </a:ln>
                <a:solidFill>
                  <a:srgbClr val="0A0A0A"/>
                </a:solidFill>
                <a:effectLst/>
                <a:uLnTx/>
                <a:uFillTx/>
                <a:latin typeface="Verlag Black"/>
                <a:ea typeface="+mn-ea"/>
                <a:cs typeface="+mn-cs"/>
              </a:rPr>
              <a:t>MOST WORKERS SAY THEY NEED SUPPORT LEARNING NEW SKILLS AND SEEKING OUT TRAINING AND EDUCATIONAL PROGRAMS TO GROW PROFESSIONALLY – MULTICULTURAL GROUPS NEED THIS SUPPORT THE MOST</a:t>
            </a:r>
          </a:p>
        </p:txBody>
      </p:sp>
      <p:cxnSp>
        <p:nvCxnSpPr>
          <p:cNvPr id="7" name="Straight Connector 6">
            <a:extLst>
              <a:ext uri="{FF2B5EF4-FFF2-40B4-BE49-F238E27FC236}">
                <a16:creationId xmlns:a16="http://schemas.microsoft.com/office/drawing/2014/main" id="{2AE771A2-AC26-0FF1-0AEE-4B28C2132EAA}"/>
              </a:ext>
            </a:extLst>
          </p:cNvPr>
          <p:cNvCxnSpPr>
            <a:cxnSpLocks/>
          </p:cNvCxnSpPr>
          <p:nvPr/>
        </p:nvCxnSpPr>
        <p:spPr>
          <a:xfrm flipH="1">
            <a:off x="623460" y="412866"/>
            <a:ext cx="20116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1">
            <a:extLst>
              <a:ext uri="{FF2B5EF4-FFF2-40B4-BE49-F238E27FC236}">
                <a16:creationId xmlns:a16="http://schemas.microsoft.com/office/drawing/2014/main" id="{5E0B30C7-B1C3-A669-766C-1B3CAD740E76}"/>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F56903-2479-43A9-9EFE-2B78A4D60BF9}" type="slidenum">
              <a:rPr kumimoji="0" lang="en-US" sz="900" b="0" i="0" u="none" strike="noStrike" kern="1200" cap="none" spc="0" normalizeH="0" baseline="0" noProof="0" smtClean="0">
                <a:ln>
                  <a:noFill/>
                </a:ln>
                <a:solidFill>
                  <a:srgbClr val="0A0A0A"/>
                </a:solidFill>
                <a:effectLst/>
                <a:uLnTx/>
                <a:uFillTx/>
                <a:latin typeface="Verlag Bold"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a:ln>
                <a:noFill/>
              </a:ln>
              <a:solidFill>
                <a:srgbClr val="0A0A0A"/>
              </a:solidFill>
              <a:effectLst/>
              <a:uLnTx/>
              <a:uFillTx/>
              <a:latin typeface="Verlag Bold" pitchFamily="50" charset="0"/>
              <a:ea typeface="+mn-ea"/>
              <a:cs typeface="+mn-cs"/>
            </a:endParaRPr>
          </a:p>
        </p:txBody>
      </p:sp>
      <p:sp>
        <p:nvSpPr>
          <p:cNvPr id="8" name="Text Placeholder 13">
            <a:extLst>
              <a:ext uri="{FF2B5EF4-FFF2-40B4-BE49-F238E27FC236}">
                <a16:creationId xmlns:a16="http://schemas.microsoft.com/office/drawing/2014/main" id="{2DA436DF-C344-ED80-93CF-F5696961F64C}"/>
              </a:ext>
            </a:extLst>
          </p:cNvPr>
          <p:cNvSpPr txBox="1">
            <a:spLocks/>
          </p:cNvSpPr>
          <p:nvPr/>
        </p:nvSpPr>
        <p:spPr>
          <a:xfrm>
            <a:off x="3595074" y="2871384"/>
            <a:ext cx="2135743" cy="1208901"/>
          </a:xfrm>
          <a:prstGeom prst="rect">
            <a:avLst/>
          </a:prstGeom>
        </p:spPr>
        <p:txBody>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algn="ctr"/>
            <a:r>
              <a:rPr lang="en-US" sz="5400">
                <a:solidFill>
                  <a:srgbClr val="DE3518"/>
                </a:solidFill>
                <a:latin typeface="Verlag Black" panose="02000000000000000000" pitchFamily="50" charset="0"/>
              </a:rPr>
              <a:t>60%</a:t>
            </a:r>
          </a:p>
        </p:txBody>
      </p:sp>
      <p:sp>
        <p:nvSpPr>
          <p:cNvPr id="9" name="TextBox 8">
            <a:extLst>
              <a:ext uri="{FF2B5EF4-FFF2-40B4-BE49-F238E27FC236}">
                <a16:creationId xmlns:a16="http://schemas.microsoft.com/office/drawing/2014/main" id="{1CB2677A-D3A4-1AC0-A579-4760AA6E23BA}"/>
              </a:ext>
            </a:extLst>
          </p:cNvPr>
          <p:cNvSpPr txBox="1"/>
          <p:nvPr/>
        </p:nvSpPr>
        <p:spPr>
          <a:xfrm>
            <a:off x="3221959" y="3914338"/>
            <a:ext cx="2959059" cy="523220"/>
          </a:xfrm>
          <a:prstGeom prst="rect">
            <a:avLst/>
          </a:prstGeom>
          <a:noFill/>
        </p:spPr>
        <p:txBody>
          <a:bodyPr wrap="square" rtlCol="0">
            <a:spAutoFit/>
          </a:bodyPr>
          <a:lstStyle/>
          <a:p>
            <a:pPr algn="ctr"/>
            <a:r>
              <a:rPr lang="en-US" sz="1400" dirty="0">
                <a:latin typeface="Verlag Light" pitchFamily="50" charset="0"/>
              </a:rPr>
              <a:t>Of Americans say they need support seeking out </a:t>
            </a:r>
            <a:r>
              <a:rPr lang="en-US" sz="1400" dirty="0">
                <a:latin typeface="Verlag Black" panose="02000000000000000000" pitchFamily="50" charset="0"/>
              </a:rPr>
              <a:t>growth opportunities</a:t>
            </a:r>
            <a:endParaRPr lang="en-US" sz="1400" b="1" u="sng" dirty="0">
              <a:latin typeface="Verlag Black" panose="02000000000000000000" pitchFamily="50" charset="0"/>
            </a:endParaRPr>
          </a:p>
        </p:txBody>
      </p:sp>
      <p:sp>
        <p:nvSpPr>
          <p:cNvPr id="10" name="Text Placeholder 13">
            <a:extLst>
              <a:ext uri="{FF2B5EF4-FFF2-40B4-BE49-F238E27FC236}">
                <a16:creationId xmlns:a16="http://schemas.microsoft.com/office/drawing/2014/main" id="{B229722E-C27D-57A6-C46F-E5DC185DFA71}"/>
              </a:ext>
            </a:extLst>
          </p:cNvPr>
          <p:cNvSpPr txBox="1">
            <a:spLocks/>
          </p:cNvSpPr>
          <p:nvPr/>
        </p:nvSpPr>
        <p:spPr>
          <a:xfrm>
            <a:off x="9459042" y="2871384"/>
            <a:ext cx="2135743" cy="1208901"/>
          </a:xfrm>
          <a:prstGeom prst="rect">
            <a:avLst/>
          </a:prstGeom>
        </p:spPr>
        <p:txBody>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algn="ctr"/>
            <a:r>
              <a:rPr lang="en-US" sz="5400">
                <a:solidFill>
                  <a:srgbClr val="DE3518"/>
                </a:solidFill>
                <a:latin typeface="Verlag Black" panose="02000000000000000000" pitchFamily="50" charset="0"/>
              </a:rPr>
              <a:t>54%</a:t>
            </a:r>
          </a:p>
        </p:txBody>
      </p:sp>
      <p:sp>
        <p:nvSpPr>
          <p:cNvPr id="11" name="TextBox 10">
            <a:extLst>
              <a:ext uri="{FF2B5EF4-FFF2-40B4-BE49-F238E27FC236}">
                <a16:creationId xmlns:a16="http://schemas.microsoft.com/office/drawing/2014/main" id="{4EB1409D-1D01-C2D4-60B8-49095A1C5254}"/>
              </a:ext>
            </a:extLst>
          </p:cNvPr>
          <p:cNvSpPr txBox="1"/>
          <p:nvPr/>
        </p:nvSpPr>
        <p:spPr>
          <a:xfrm>
            <a:off x="9155312" y="3914338"/>
            <a:ext cx="2880743" cy="738664"/>
          </a:xfrm>
          <a:prstGeom prst="rect">
            <a:avLst/>
          </a:prstGeom>
          <a:noFill/>
        </p:spPr>
        <p:txBody>
          <a:bodyPr wrap="square" rtlCol="0">
            <a:spAutoFit/>
          </a:bodyPr>
          <a:lstStyle/>
          <a:p>
            <a:pPr algn="ctr"/>
            <a:r>
              <a:rPr lang="en-US" sz="1400" dirty="0">
                <a:latin typeface="Verlag Light" pitchFamily="50" charset="0"/>
              </a:rPr>
              <a:t>Of Americans say they need support seeking out </a:t>
            </a:r>
            <a:r>
              <a:rPr lang="en-US" sz="1400" dirty="0">
                <a:latin typeface="Verlag Black" panose="02000000000000000000" pitchFamily="50" charset="0"/>
              </a:rPr>
              <a:t>education programs </a:t>
            </a:r>
            <a:r>
              <a:rPr lang="en-US" sz="1400" dirty="0">
                <a:latin typeface="Verlag Light" pitchFamily="50" charset="0"/>
              </a:rPr>
              <a:t>to get them ahead in their career</a:t>
            </a:r>
            <a:endParaRPr lang="en-US" sz="1400" dirty="0">
              <a:latin typeface="Verlag Black" panose="02000000000000000000" pitchFamily="50" charset="0"/>
            </a:endParaRPr>
          </a:p>
        </p:txBody>
      </p:sp>
      <p:sp>
        <p:nvSpPr>
          <p:cNvPr id="12" name="Text Placeholder 13">
            <a:extLst>
              <a:ext uri="{FF2B5EF4-FFF2-40B4-BE49-F238E27FC236}">
                <a16:creationId xmlns:a16="http://schemas.microsoft.com/office/drawing/2014/main" id="{5B1407B1-78BA-3264-CAA6-B66A405AB0DF}"/>
              </a:ext>
            </a:extLst>
          </p:cNvPr>
          <p:cNvSpPr txBox="1">
            <a:spLocks/>
          </p:cNvSpPr>
          <p:nvPr/>
        </p:nvSpPr>
        <p:spPr>
          <a:xfrm>
            <a:off x="6499983" y="2871384"/>
            <a:ext cx="2135743" cy="1208901"/>
          </a:xfrm>
          <a:prstGeom prst="rect">
            <a:avLst/>
          </a:prstGeom>
        </p:spPr>
        <p:txBody>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algn="ctr"/>
            <a:r>
              <a:rPr lang="en-US" sz="5400">
                <a:solidFill>
                  <a:srgbClr val="DE3518"/>
                </a:solidFill>
                <a:latin typeface="Verlag Black" panose="02000000000000000000" pitchFamily="50" charset="0"/>
              </a:rPr>
              <a:t>58%</a:t>
            </a:r>
          </a:p>
        </p:txBody>
      </p:sp>
      <p:sp>
        <p:nvSpPr>
          <p:cNvPr id="13" name="TextBox 12">
            <a:extLst>
              <a:ext uri="{FF2B5EF4-FFF2-40B4-BE49-F238E27FC236}">
                <a16:creationId xmlns:a16="http://schemas.microsoft.com/office/drawing/2014/main" id="{F1DD3F6B-5070-A086-3E95-5D90665D60C0}"/>
              </a:ext>
            </a:extLst>
          </p:cNvPr>
          <p:cNvSpPr txBox="1"/>
          <p:nvPr/>
        </p:nvSpPr>
        <p:spPr>
          <a:xfrm>
            <a:off x="6196253" y="3914338"/>
            <a:ext cx="2959059" cy="738664"/>
          </a:xfrm>
          <a:prstGeom prst="rect">
            <a:avLst/>
          </a:prstGeom>
          <a:noFill/>
        </p:spPr>
        <p:txBody>
          <a:bodyPr wrap="square" rtlCol="0">
            <a:spAutoFit/>
          </a:bodyPr>
          <a:lstStyle/>
          <a:p>
            <a:pPr algn="ctr"/>
            <a:r>
              <a:rPr lang="en-US" sz="1400" dirty="0">
                <a:latin typeface="Verlag Light" pitchFamily="50" charset="0"/>
              </a:rPr>
              <a:t>Of Americans say they need support seeking out </a:t>
            </a:r>
            <a:r>
              <a:rPr lang="en-US" sz="1400" dirty="0">
                <a:latin typeface="Verlag Black" panose="02000000000000000000" pitchFamily="50" charset="0"/>
              </a:rPr>
              <a:t>training programs </a:t>
            </a:r>
            <a:r>
              <a:rPr lang="en-US" sz="1400" dirty="0">
                <a:latin typeface="Verlag Light" pitchFamily="50" charset="0"/>
              </a:rPr>
              <a:t>to get them ahead in their career</a:t>
            </a:r>
            <a:endParaRPr lang="en-US" sz="1400" u="sng" dirty="0">
              <a:latin typeface="Verlag Black" panose="02000000000000000000" pitchFamily="50" charset="0"/>
            </a:endParaRPr>
          </a:p>
        </p:txBody>
      </p:sp>
      <p:sp>
        <p:nvSpPr>
          <p:cNvPr id="14" name="Text Placeholder 13">
            <a:extLst>
              <a:ext uri="{FF2B5EF4-FFF2-40B4-BE49-F238E27FC236}">
                <a16:creationId xmlns:a16="http://schemas.microsoft.com/office/drawing/2014/main" id="{2CF34E4F-1F5A-4786-74C8-3E4D2408FE2B}"/>
              </a:ext>
            </a:extLst>
          </p:cNvPr>
          <p:cNvSpPr txBox="1">
            <a:spLocks/>
          </p:cNvSpPr>
          <p:nvPr/>
        </p:nvSpPr>
        <p:spPr>
          <a:xfrm>
            <a:off x="676238" y="2871384"/>
            <a:ext cx="2135743" cy="1208901"/>
          </a:xfrm>
          <a:prstGeom prst="rect">
            <a:avLst/>
          </a:prstGeom>
        </p:spPr>
        <p:txBody>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algn="ctr"/>
            <a:r>
              <a:rPr lang="en-US" sz="5400">
                <a:solidFill>
                  <a:srgbClr val="DE3518"/>
                </a:solidFill>
                <a:latin typeface="Verlag Black" panose="02000000000000000000" pitchFamily="50" charset="0"/>
              </a:rPr>
              <a:t>62%</a:t>
            </a:r>
          </a:p>
        </p:txBody>
      </p:sp>
      <p:sp>
        <p:nvSpPr>
          <p:cNvPr id="15" name="TextBox 14">
            <a:extLst>
              <a:ext uri="{FF2B5EF4-FFF2-40B4-BE49-F238E27FC236}">
                <a16:creationId xmlns:a16="http://schemas.microsoft.com/office/drawing/2014/main" id="{DE531729-1C3B-F915-48A5-7748416B3697}"/>
              </a:ext>
            </a:extLst>
          </p:cNvPr>
          <p:cNvSpPr txBox="1"/>
          <p:nvPr/>
        </p:nvSpPr>
        <p:spPr>
          <a:xfrm>
            <a:off x="372509" y="3914338"/>
            <a:ext cx="2743200" cy="523220"/>
          </a:xfrm>
          <a:prstGeom prst="rect">
            <a:avLst/>
          </a:prstGeom>
          <a:noFill/>
        </p:spPr>
        <p:txBody>
          <a:bodyPr wrap="square" rtlCol="0">
            <a:spAutoFit/>
          </a:bodyPr>
          <a:lstStyle/>
          <a:p>
            <a:pPr algn="ctr"/>
            <a:r>
              <a:rPr lang="en-US" sz="1400">
                <a:latin typeface="Verlag Light" pitchFamily="50" charset="0"/>
              </a:rPr>
              <a:t>Of Americans say they need support </a:t>
            </a:r>
            <a:r>
              <a:rPr lang="en-US" sz="1400">
                <a:latin typeface="Verlag Black" panose="02000000000000000000" pitchFamily="50" charset="0"/>
              </a:rPr>
              <a:t>learning new skills </a:t>
            </a:r>
            <a:endParaRPr lang="en-US" sz="1400" u="sng">
              <a:latin typeface="Verlag Black" panose="02000000000000000000" pitchFamily="50" charset="0"/>
            </a:endParaRPr>
          </a:p>
        </p:txBody>
      </p:sp>
      <p:sp>
        <p:nvSpPr>
          <p:cNvPr id="16" name="TextBox 15">
            <a:extLst>
              <a:ext uri="{FF2B5EF4-FFF2-40B4-BE49-F238E27FC236}">
                <a16:creationId xmlns:a16="http://schemas.microsoft.com/office/drawing/2014/main" id="{7A995F9B-E240-2794-DB85-F33B235F6621}"/>
              </a:ext>
            </a:extLst>
          </p:cNvPr>
          <p:cNvSpPr txBox="1"/>
          <p:nvPr/>
        </p:nvSpPr>
        <p:spPr>
          <a:xfrm>
            <a:off x="4025205" y="2243986"/>
            <a:ext cx="4141589"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A0A0A"/>
                </a:solidFill>
                <a:effectLst/>
                <a:uLnTx/>
                <a:uFillTx/>
                <a:latin typeface="Verlag Bold" pitchFamily="50" charset="0"/>
                <a:ea typeface="+mn-ea"/>
                <a:cs typeface="+mn-cs"/>
              </a:rPr>
              <a:t>CAREER SUPPORT NEEDED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0A0A0A"/>
                </a:solidFill>
                <a:effectLst/>
                <a:uLnTx/>
                <a:uFillTx/>
                <a:latin typeface="Verlag Light"/>
                <a:ea typeface="+mn-ea"/>
                <a:cs typeface="+mn-cs"/>
              </a:rPr>
              <a:t>(Shown % Top 2 Need Support) </a:t>
            </a:r>
            <a:endParaRPr kumimoji="0" lang="en-US" sz="140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graphicFrame>
        <p:nvGraphicFramePr>
          <p:cNvPr id="22" name="Table 2">
            <a:extLst>
              <a:ext uri="{FF2B5EF4-FFF2-40B4-BE49-F238E27FC236}">
                <a16:creationId xmlns:a16="http://schemas.microsoft.com/office/drawing/2014/main" id="{25205A4E-DE3E-4D4A-BEFD-724223BFC609}"/>
              </a:ext>
            </a:extLst>
          </p:cNvPr>
          <p:cNvGraphicFramePr>
            <a:graphicFrameLocks noGrp="1"/>
          </p:cNvGraphicFramePr>
          <p:nvPr>
            <p:extLst>
              <p:ext uri="{D42A27DB-BD31-4B8C-83A1-F6EECF244321}">
                <p14:modId xmlns:p14="http://schemas.microsoft.com/office/powerpoint/2010/main" val="2703873576"/>
              </p:ext>
            </p:extLst>
          </p:nvPr>
        </p:nvGraphicFramePr>
        <p:xfrm>
          <a:off x="743430" y="4737433"/>
          <a:ext cx="1771740" cy="457200"/>
        </p:xfrm>
        <a:graphic>
          <a:graphicData uri="http://schemas.openxmlformats.org/drawingml/2006/table">
            <a:tbl>
              <a:tblPr firstRow="1" bandRow="1">
                <a:tableStyleId>{5C22544A-7EE6-4342-B048-85BDC9FD1C3A}</a:tableStyleId>
              </a:tblPr>
              <a:tblGrid>
                <a:gridCol w="442935">
                  <a:extLst>
                    <a:ext uri="{9D8B030D-6E8A-4147-A177-3AD203B41FA5}">
                      <a16:colId xmlns:a16="http://schemas.microsoft.com/office/drawing/2014/main" val="403528428"/>
                    </a:ext>
                  </a:extLst>
                </a:gridCol>
                <a:gridCol w="442935">
                  <a:extLst>
                    <a:ext uri="{9D8B030D-6E8A-4147-A177-3AD203B41FA5}">
                      <a16:colId xmlns:a16="http://schemas.microsoft.com/office/drawing/2014/main" val="4085459893"/>
                    </a:ext>
                  </a:extLst>
                </a:gridCol>
                <a:gridCol w="442935">
                  <a:extLst>
                    <a:ext uri="{9D8B030D-6E8A-4147-A177-3AD203B41FA5}">
                      <a16:colId xmlns:a16="http://schemas.microsoft.com/office/drawing/2014/main" val="2405068821"/>
                    </a:ext>
                  </a:extLst>
                </a:gridCol>
                <a:gridCol w="442935">
                  <a:extLst>
                    <a:ext uri="{9D8B030D-6E8A-4147-A177-3AD203B41FA5}">
                      <a16:colId xmlns:a16="http://schemas.microsoft.com/office/drawing/2014/main" val="1042887424"/>
                    </a:ext>
                  </a:extLst>
                </a:gridCol>
              </a:tblGrid>
              <a:tr h="0">
                <a:tc>
                  <a:txBody>
                    <a:bodyPr/>
                    <a:lstStyle/>
                    <a:p>
                      <a:pPr algn="ctr"/>
                      <a:r>
                        <a:rPr lang="en-US" sz="800">
                          <a:solidFill>
                            <a:schemeClr val="tx1"/>
                          </a:solidFill>
                          <a:latin typeface="Verlag Light" pitchFamily="50" charset="0"/>
                        </a:rPr>
                        <a:t>White </a:t>
                      </a:r>
                    </a:p>
                  </a:txBody>
                  <a:tcPr>
                    <a:lnL w="3175" cap="flat" cmpd="sng" algn="ctr">
                      <a:solidFill>
                        <a:schemeClr val="bg1">
                          <a:lumMod val="50000"/>
                        </a:schemeClr>
                      </a:solidFill>
                      <a:prstDash val="solid"/>
                      <a:round/>
                      <a:headEnd type="none" w="med" len="med"/>
                      <a:tailEnd type="none" w="med" len="med"/>
                    </a:lnL>
                    <a:lnR w="12700" cmpd="sng">
                      <a:noFill/>
                    </a:lnR>
                    <a:lnT w="31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800">
                          <a:solidFill>
                            <a:schemeClr val="tx1"/>
                          </a:solidFill>
                          <a:latin typeface="Verlag Light" pitchFamily="50" charset="0"/>
                        </a:rPr>
                        <a:t>Black</a:t>
                      </a:r>
                    </a:p>
                  </a:txBody>
                  <a:tcPr>
                    <a:lnL w="12700" cmpd="sng">
                      <a:noFill/>
                    </a:lnL>
                    <a:lnR w="12700" cmpd="sng">
                      <a:noFill/>
                    </a:lnR>
                    <a:lnT w="31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800">
                          <a:solidFill>
                            <a:schemeClr val="tx1"/>
                          </a:solidFill>
                          <a:latin typeface="Verlag Light" pitchFamily="50" charset="0"/>
                        </a:rPr>
                        <a:t>Latinx</a:t>
                      </a:r>
                    </a:p>
                  </a:txBody>
                  <a:tcPr>
                    <a:lnL w="12700" cmpd="sng">
                      <a:noFill/>
                    </a:lnL>
                    <a:lnR w="12700" cmpd="sng">
                      <a:noFill/>
                    </a:lnR>
                    <a:lnT w="31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800">
                          <a:solidFill>
                            <a:schemeClr val="tx1"/>
                          </a:solidFill>
                          <a:latin typeface="Verlag Light" pitchFamily="50" charset="0"/>
                        </a:rPr>
                        <a:t>Asian</a:t>
                      </a:r>
                    </a:p>
                  </a:txBody>
                  <a:tcPr>
                    <a:lnL w="12700" cmpd="sng">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2173034"/>
                  </a:ext>
                </a:extLst>
              </a:tr>
              <a:tr h="0">
                <a:tc>
                  <a:txBody>
                    <a:bodyPr/>
                    <a:lstStyle/>
                    <a:p>
                      <a:pPr algn="ctr"/>
                      <a:r>
                        <a:rPr lang="en-US" sz="1000" b="1">
                          <a:solidFill>
                            <a:schemeClr val="tx1"/>
                          </a:solidFill>
                          <a:latin typeface="Verlag Light" pitchFamily="50" charset="0"/>
                        </a:rPr>
                        <a:t>58%</a:t>
                      </a:r>
                    </a:p>
                  </a:txBody>
                  <a:tcPr>
                    <a:lnL w="3175" cap="flat" cmpd="sng" algn="ctr">
                      <a:solidFill>
                        <a:schemeClr val="bg1">
                          <a:lumMod val="50000"/>
                        </a:schemeClr>
                      </a:solidFill>
                      <a:prstDash val="solid"/>
                      <a:round/>
                      <a:headEnd type="none" w="med" len="med"/>
                      <a:tailEnd type="none" w="med" len="med"/>
                    </a:lnL>
                    <a:lnR w="12700" cmpd="sng">
                      <a:noFill/>
                    </a:lnR>
                    <a:lnT w="381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DE2F6"/>
                    </a:solidFill>
                  </a:tcPr>
                </a:tc>
                <a:tc>
                  <a:txBody>
                    <a:bodyPr/>
                    <a:lstStyle/>
                    <a:p>
                      <a:pPr marL="0" algn="ctr" defTabSz="914400" rtl="0" eaLnBrk="1" latinLnBrk="0" hangingPunct="1"/>
                      <a:r>
                        <a:rPr lang="en-US" sz="1000" b="1" kern="1200">
                          <a:solidFill>
                            <a:schemeClr val="tx1"/>
                          </a:solidFill>
                          <a:latin typeface="Verlag Light" pitchFamily="50" charset="0"/>
                          <a:ea typeface="+mn-ea"/>
                          <a:cs typeface="+mn-cs"/>
                        </a:rPr>
                        <a:t>70%</a:t>
                      </a:r>
                    </a:p>
                  </a:txBody>
                  <a:tcPr>
                    <a:lnL w="12700" cmpd="sng">
                      <a:noFill/>
                    </a:lnL>
                    <a:lnR w="12700" cmpd="sng">
                      <a:noFill/>
                    </a:lnR>
                    <a:lnT w="381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2F0D9"/>
                    </a:solidFill>
                  </a:tcPr>
                </a:tc>
                <a:tc>
                  <a:txBody>
                    <a:bodyPr/>
                    <a:lstStyle/>
                    <a:p>
                      <a:pPr algn="ctr"/>
                      <a:r>
                        <a:rPr lang="en-US" sz="1000" b="1">
                          <a:solidFill>
                            <a:schemeClr val="tx1"/>
                          </a:solidFill>
                          <a:latin typeface="Verlag Light" pitchFamily="50" charset="0"/>
                        </a:rPr>
                        <a:t>65%</a:t>
                      </a:r>
                    </a:p>
                  </a:txBody>
                  <a:tcPr>
                    <a:lnL w="12700" cmpd="sng">
                      <a:noFill/>
                    </a:lnL>
                    <a:lnR w="12700" cmpd="sng">
                      <a:noFill/>
                    </a:lnR>
                    <a:lnT w="381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2F0D9"/>
                    </a:solidFill>
                  </a:tcPr>
                </a:tc>
                <a:tc>
                  <a:txBody>
                    <a:bodyPr/>
                    <a:lstStyle/>
                    <a:p>
                      <a:pPr algn="ctr"/>
                      <a:r>
                        <a:rPr lang="en-US" sz="1000" b="1">
                          <a:solidFill>
                            <a:schemeClr val="tx1"/>
                          </a:solidFill>
                          <a:latin typeface="Verlag Light" pitchFamily="50" charset="0"/>
                        </a:rPr>
                        <a:t>70%</a:t>
                      </a:r>
                    </a:p>
                  </a:txBody>
                  <a:tcPr>
                    <a:lnL w="12700" cmpd="sng">
                      <a:noFill/>
                    </a:lnL>
                    <a:lnR w="3175" cap="flat" cmpd="sng" algn="ctr">
                      <a:solidFill>
                        <a:schemeClr val="bg1">
                          <a:lumMod val="50000"/>
                        </a:schemeClr>
                      </a:solidFill>
                      <a:prstDash val="solid"/>
                      <a:round/>
                      <a:headEnd type="none" w="med" len="med"/>
                      <a:tailEnd type="none" w="med" len="med"/>
                    </a:lnR>
                    <a:lnT w="381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2F0D9"/>
                    </a:solidFill>
                  </a:tcPr>
                </a:tc>
                <a:extLst>
                  <a:ext uri="{0D108BD9-81ED-4DB2-BD59-A6C34878D82A}">
                    <a16:rowId xmlns:a16="http://schemas.microsoft.com/office/drawing/2014/main" val="492503878"/>
                  </a:ext>
                </a:extLst>
              </a:tr>
            </a:tbl>
          </a:graphicData>
        </a:graphic>
      </p:graphicFrame>
      <p:graphicFrame>
        <p:nvGraphicFramePr>
          <p:cNvPr id="23" name="Table 2">
            <a:extLst>
              <a:ext uri="{FF2B5EF4-FFF2-40B4-BE49-F238E27FC236}">
                <a16:creationId xmlns:a16="http://schemas.microsoft.com/office/drawing/2014/main" id="{588162A1-169B-F631-0EBE-7C1519668427}"/>
              </a:ext>
            </a:extLst>
          </p:cNvPr>
          <p:cNvGraphicFramePr>
            <a:graphicFrameLocks noGrp="1"/>
          </p:cNvGraphicFramePr>
          <p:nvPr>
            <p:extLst>
              <p:ext uri="{D42A27DB-BD31-4B8C-83A1-F6EECF244321}">
                <p14:modId xmlns:p14="http://schemas.microsoft.com/office/powerpoint/2010/main" val="1110769651"/>
              </p:ext>
            </p:extLst>
          </p:nvPr>
        </p:nvGraphicFramePr>
        <p:xfrm>
          <a:off x="3777075" y="4737433"/>
          <a:ext cx="1771740" cy="457200"/>
        </p:xfrm>
        <a:graphic>
          <a:graphicData uri="http://schemas.openxmlformats.org/drawingml/2006/table">
            <a:tbl>
              <a:tblPr firstRow="1" bandRow="1">
                <a:tableStyleId>{5C22544A-7EE6-4342-B048-85BDC9FD1C3A}</a:tableStyleId>
              </a:tblPr>
              <a:tblGrid>
                <a:gridCol w="442935">
                  <a:extLst>
                    <a:ext uri="{9D8B030D-6E8A-4147-A177-3AD203B41FA5}">
                      <a16:colId xmlns:a16="http://schemas.microsoft.com/office/drawing/2014/main" val="403528428"/>
                    </a:ext>
                  </a:extLst>
                </a:gridCol>
                <a:gridCol w="442935">
                  <a:extLst>
                    <a:ext uri="{9D8B030D-6E8A-4147-A177-3AD203B41FA5}">
                      <a16:colId xmlns:a16="http://schemas.microsoft.com/office/drawing/2014/main" val="4085459893"/>
                    </a:ext>
                  </a:extLst>
                </a:gridCol>
                <a:gridCol w="442935">
                  <a:extLst>
                    <a:ext uri="{9D8B030D-6E8A-4147-A177-3AD203B41FA5}">
                      <a16:colId xmlns:a16="http://schemas.microsoft.com/office/drawing/2014/main" val="2405068821"/>
                    </a:ext>
                  </a:extLst>
                </a:gridCol>
                <a:gridCol w="442935">
                  <a:extLst>
                    <a:ext uri="{9D8B030D-6E8A-4147-A177-3AD203B41FA5}">
                      <a16:colId xmlns:a16="http://schemas.microsoft.com/office/drawing/2014/main" val="1042887424"/>
                    </a:ext>
                  </a:extLst>
                </a:gridCol>
              </a:tblGrid>
              <a:tr h="0">
                <a:tc>
                  <a:txBody>
                    <a:bodyPr/>
                    <a:lstStyle/>
                    <a:p>
                      <a:pPr algn="ctr"/>
                      <a:r>
                        <a:rPr lang="en-US" sz="800">
                          <a:solidFill>
                            <a:schemeClr val="tx1"/>
                          </a:solidFill>
                          <a:latin typeface="Verlag Light" pitchFamily="50" charset="0"/>
                        </a:rPr>
                        <a:t>White </a:t>
                      </a:r>
                    </a:p>
                  </a:txBody>
                  <a:tcPr>
                    <a:lnL w="3175" cap="flat" cmpd="sng" algn="ctr">
                      <a:solidFill>
                        <a:schemeClr val="bg1">
                          <a:lumMod val="50000"/>
                        </a:schemeClr>
                      </a:solidFill>
                      <a:prstDash val="solid"/>
                      <a:round/>
                      <a:headEnd type="none" w="med" len="med"/>
                      <a:tailEnd type="none" w="med" len="med"/>
                    </a:lnL>
                    <a:lnR w="12700" cmpd="sng">
                      <a:noFill/>
                    </a:lnR>
                    <a:lnT w="31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800">
                          <a:solidFill>
                            <a:schemeClr val="tx1"/>
                          </a:solidFill>
                          <a:latin typeface="Verlag Light" pitchFamily="50" charset="0"/>
                        </a:rPr>
                        <a:t>Black</a:t>
                      </a:r>
                    </a:p>
                  </a:txBody>
                  <a:tcPr>
                    <a:lnL w="12700" cmpd="sng">
                      <a:noFill/>
                    </a:lnL>
                    <a:lnR w="12700" cmpd="sng">
                      <a:noFill/>
                    </a:lnR>
                    <a:lnT w="31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800">
                          <a:solidFill>
                            <a:schemeClr val="tx1"/>
                          </a:solidFill>
                          <a:latin typeface="Verlag Light" pitchFamily="50" charset="0"/>
                        </a:rPr>
                        <a:t>Latinx</a:t>
                      </a:r>
                    </a:p>
                  </a:txBody>
                  <a:tcPr>
                    <a:lnL w="12700" cmpd="sng">
                      <a:noFill/>
                    </a:lnL>
                    <a:lnR w="12700" cmpd="sng">
                      <a:noFill/>
                    </a:lnR>
                    <a:lnT w="31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800">
                          <a:solidFill>
                            <a:schemeClr val="tx1"/>
                          </a:solidFill>
                          <a:latin typeface="Verlag Light" pitchFamily="50" charset="0"/>
                        </a:rPr>
                        <a:t>Asian</a:t>
                      </a:r>
                    </a:p>
                  </a:txBody>
                  <a:tcPr>
                    <a:lnL w="12700" cmpd="sng">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2173034"/>
                  </a:ext>
                </a:extLst>
              </a:tr>
              <a:tr h="0">
                <a:tc>
                  <a:txBody>
                    <a:bodyPr/>
                    <a:lstStyle/>
                    <a:p>
                      <a:pPr algn="ctr"/>
                      <a:r>
                        <a:rPr lang="en-US" sz="1000" b="1">
                          <a:solidFill>
                            <a:schemeClr val="tx1"/>
                          </a:solidFill>
                          <a:latin typeface="Verlag Light" pitchFamily="50" charset="0"/>
                        </a:rPr>
                        <a:t>56%</a:t>
                      </a:r>
                    </a:p>
                  </a:txBody>
                  <a:tcPr>
                    <a:lnL w="3175" cap="flat" cmpd="sng" algn="ctr">
                      <a:solidFill>
                        <a:schemeClr val="bg1">
                          <a:lumMod val="50000"/>
                        </a:schemeClr>
                      </a:solidFill>
                      <a:prstDash val="solid"/>
                      <a:round/>
                      <a:headEnd type="none" w="med" len="med"/>
                      <a:tailEnd type="none" w="med" len="med"/>
                    </a:lnL>
                    <a:lnR w="12700" cmpd="sng">
                      <a:noFill/>
                    </a:lnR>
                    <a:lnT w="381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DE2F6"/>
                    </a:solidFill>
                  </a:tcPr>
                </a:tc>
                <a:tc>
                  <a:txBody>
                    <a:bodyPr/>
                    <a:lstStyle/>
                    <a:p>
                      <a:pPr marL="0" algn="ctr" defTabSz="914400" rtl="0" eaLnBrk="1" latinLnBrk="0" hangingPunct="1"/>
                      <a:r>
                        <a:rPr lang="en-US" sz="1000" b="1" kern="1200">
                          <a:solidFill>
                            <a:schemeClr val="tx1"/>
                          </a:solidFill>
                          <a:latin typeface="Verlag Light" pitchFamily="50" charset="0"/>
                          <a:ea typeface="+mn-ea"/>
                          <a:cs typeface="+mn-cs"/>
                        </a:rPr>
                        <a:t>68%</a:t>
                      </a:r>
                    </a:p>
                  </a:txBody>
                  <a:tcPr>
                    <a:lnL w="12700" cmpd="sng">
                      <a:noFill/>
                    </a:lnL>
                    <a:lnR w="12700" cmpd="sng">
                      <a:noFill/>
                    </a:lnR>
                    <a:lnT w="381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2F0D9"/>
                    </a:solidFill>
                  </a:tcPr>
                </a:tc>
                <a:tc>
                  <a:txBody>
                    <a:bodyPr/>
                    <a:lstStyle/>
                    <a:p>
                      <a:pPr algn="ctr"/>
                      <a:r>
                        <a:rPr lang="en-US" sz="1000" b="1">
                          <a:solidFill>
                            <a:schemeClr val="tx1"/>
                          </a:solidFill>
                          <a:latin typeface="Verlag Light" pitchFamily="50" charset="0"/>
                        </a:rPr>
                        <a:t>66%</a:t>
                      </a:r>
                    </a:p>
                  </a:txBody>
                  <a:tcPr>
                    <a:lnL w="12700" cmpd="sng">
                      <a:noFill/>
                    </a:lnL>
                    <a:lnR w="12700" cmpd="sng">
                      <a:noFill/>
                    </a:lnR>
                    <a:lnT w="381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2F0D9"/>
                    </a:solidFill>
                  </a:tcPr>
                </a:tc>
                <a:tc>
                  <a:txBody>
                    <a:bodyPr/>
                    <a:lstStyle/>
                    <a:p>
                      <a:pPr algn="ctr"/>
                      <a:r>
                        <a:rPr lang="en-US" sz="1000" b="1">
                          <a:solidFill>
                            <a:schemeClr val="tx1"/>
                          </a:solidFill>
                          <a:latin typeface="Verlag Light" pitchFamily="50" charset="0"/>
                        </a:rPr>
                        <a:t>71%</a:t>
                      </a:r>
                    </a:p>
                  </a:txBody>
                  <a:tcPr>
                    <a:lnL w="12700" cmpd="sng">
                      <a:noFill/>
                    </a:lnL>
                    <a:lnR w="3175" cap="flat" cmpd="sng" algn="ctr">
                      <a:solidFill>
                        <a:schemeClr val="bg1">
                          <a:lumMod val="50000"/>
                        </a:schemeClr>
                      </a:solidFill>
                      <a:prstDash val="solid"/>
                      <a:round/>
                      <a:headEnd type="none" w="med" len="med"/>
                      <a:tailEnd type="none" w="med" len="med"/>
                    </a:lnR>
                    <a:lnT w="381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2F0D9"/>
                    </a:solidFill>
                  </a:tcPr>
                </a:tc>
                <a:extLst>
                  <a:ext uri="{0D108BD9-81ED-4DB2-BD59-A6C34878D82A}">
                    <a16:rowId xmlns:a16="http://schemas.microsoft.com/office/drawing/2014/main" val="492503878"/>
                  </a:ext>
                </a:extLst>
              </a:tr>
            </a:tbl>
          </a:graphicData>
        </a:graphic>
      </p:graphicFrame>
      <p:graphicFrame>
        <p:nvGraphicFramePr>
          <p:cNvPr id="24" name="Table 2">
            <a:extLst>
              <a:ext uri="{FF2B5EF4-FFF2-40B4-BE49-F238E27FC236}">
                <a16:creationId xmlns:a16="http://schemas.microsoft.com/office/drawing/2014/main" id="{A314987E-5BD5-C1FF-BD3F-1C8772BFF8D3}"/>
              </a:ext>
            </a:extLst>
          </p:cNvPr>
          <p:cNvGraphicFramePr>
            <a:graphicFrameLocks noGrp="1"/>
          </p:cNvGraphicFramePr>
          <p:nvPr>
            <p:extLst>
              <p:ext uri="{D42A27DB-BD31-4B8C-83A1-F6EECF244321}">
                <p14:modId xmlns:p14="http://schemas.microsoft.com/office/powerpoint/2010/main" val="2477763337"/>
              </p:ext>
            </p:extLst>
          </p:nvPr>
        </p:nvGraphicFramePr>
        <p:xfrm>
          <a:off x="6681984" y="4737433"/>
          <a:ext cx="1771740" cy="457200"/>
        </p:xfrm>
        <a:graphic>
          <a:graphicData uri="http://schemas.openxmlformats.org/drawingml/2006/table">
            <a:tbl>
              <a:tblPr firstRow="1" bandRow="1">
                <a:tableStyleId>{5C22544A-7EE6-4342-B048-85BDC9FD1C3A}</a:tableStyleId>
              </a:tblPr>
              <a:tblGrid>
                <a:gridCol w="442935">
                  <a:extLst>
                    <a:ext uri="{9D8B030D-6E8A-4147-A177-3AD203B41FA5}">
                      <a16:colId xmlns:a16="http://schemas.microsoft.com/office/drawing/2014/main" val="403528428"/>
                    </a:ext>
                  </a:extLst>
                </a:gridCol>
                <a:gridCol w="442935">
                  <a:extLst>
                    <a:ext uri="{9D8B030D-6E8A-4147-A177-3AD203B41FA5}">
                      <a16:colId xmlns:a16="http://schemas.microsoft.com/office/drawing/2014/main" val="4085459893"/>
                    </a:ext>
                  </a:extLst>
                </a:gridCol>
                <a:gridCol w="442935">
                  <a:extLst>
                    <a:ext uri="{9D8B030D-6E8A-4147-A177-3AD203B41FA5}">
                      <a16:colId xmlns:a16="http://schemas.microsoft.com/office/drawing/2014/main" val="2405068821"/>
                    </a:ext>
                  </a:extLst>
                </a:gridCol>
                <a:gridCol w="442935">
                  <a:extLst>
                    <a:ext uri="{9D8B030D-6E8A-4147-A177-3AD203B41FA5}">
                      <a16:colId xmlns:a16="http://schemas.microsoft.com/office/drawing/2014/main" val="1042887424"/>
                    </a:ext>
                  </a:extLst>
                </a:gridCol>
              </a:tblGrid>
              <a:tr h="0">
                <a:tc>
                  <a:txBody>
                    <a:bodyPr/>
                    <a:lstStyle/>
                    <a:p>
                      <a:pPr algn="ctr"/>
                      <a:r>
                        <a:rPr lang="en-US" sz="800">
                          <a:solidFill>
                            <a:schemeClr val="tx1"/>
                          </a:solidFill>
                          <a:latin typeface="Verlag Light" pitchFamily="50" charset="0"/>
                        </a:rPr>
                        <a:t>White </a:t>
                      </a:r>
                    </a:p>
                  </a:txBody>
                  <a:tcPr>
                    <a:lnL w="3175" cap="flat" cmpd="sng" algn="ctr">
                      <a:solidFill>
                        <a:schemeClr val="bg1">
                          <a:lumMod val="50000"/>
                        </a:schemeClr>
                      </a:solidFill>
                      <a:prstDash val="solid"/>
                      <a:round/>
                      <a:headEnd type="none" w="med" len="med"/>
                      <a:tailEnd type="none" w="med" len="med"/>
                    </a:lnL>
                    <a:lnR w="12700" cmpd="sng">
                      <a:noFill/>
                    </a:lnR>
                    <a:lnT w="31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800">
                          <a:solidFill>
                            <a:schemeClr val="tx1"/>
                          </a:solidFill>
                          <a:latin typeface="Verlag Light" pitchFamily="50" charset="0"/>
                        </a:rPr>
                        <a:t>Black</a:t>
                      </a:r>
                    </a:p>
                  </a:txBody>
                  <a:tcPr>
                    <a:lnL w="12700" cmpd="sng">
                      <a:noFill/>
                    </a:lnL>
                    <a:lnR w="12700" cmpd="sng">
                      <a:noFill/>
                    </a:lnR>
                    <a:lnT w="31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800">
                          <a:solidFill>
                            <a:schemeClr val="tx1"/>
                          </a:solidFill>
                          <a:latin typeface="Verlag Light" pitchFamily="50" charset="0"/>
                        </a:rPr>
                        <a:t>Latinx</a:t>
                      </a:r>
                    </a:p>
                  </a:txBody>
                  <a:tcPr>
                    <a:lnL w="12700" cmpd="sng">
                      <a:noFill/>
                    </a:lnL>
                    <a:lnR w="12700" cmpd="sng">
                      <a:noFill/>
                    </a:lnR>
                    <a:lnT w="31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800">
                          <a:solidFill>
                            <a:schemeClr val="tx1"/>
                          </a:solidFill>
                          <a:latin typeface="Verlag Light" pitchFamily="50" charset="0"/>
                        </a:rPr>
                        <a:t>Asian</a:t>
                      </a:r>
                    </a:p>
                  </a:txBody>
                  <a:tcPr>
                    <a:lnL w="12700" cmpd="sng">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2173034"/>
                  </a:ext>
                </a:extLst>
              </a:tr>
              <a:tr h="0">
                <a:tc>
                  <a:txBody>
                    <a:bodyPr/>
                    <a:lstStyle/>
                    <a:p>
                      <a:pPr algn="ctr"/>
                      <a:r>
                        <a:rPr lang="en-US" sz="1000" b="1">
                          <a:solidFill>
                            <a:schemeClr val="tx1"/>
                          </a:solidFill>
                          <a:latin typeface="Verlag Light" pitchFamily="50" charset="0"/>
                        </a:rPr>
                        <a:t>54%</a:t>
                      </a:r>
                    </a:p>
                  </a:txBody>
                  <a:tcPr>
                    <a:lnL w="3175" cap="flat" cmpd="sng" algn="ctr">
                      <a:solidFill>
                        <a:schemeClr val="bg1">
                          <a:lumMod val="50000"/>
                        </a:schemeClr>
                      </a:solidFill>
                      <a:prstDash val="solid"/>
                      <a:round/>
                      <a:headEnd type="none" w="med" len="med"/>
                      <a:tailEnd type="none" w="med" len="med"/>
                    </a:lnL>
                    <a:lnR w="12700" cmpd="sng">
                      <a:noFill/>
                    </a:lnR>
                    <a:lnT w="381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DE2F6"/>
                    </a:solidFill>
                  </a:tcPr>
                </a:tc>
                <a:tc>
                  <a:txBody>
                    <a:bodyPr/>
                    <a:lstStyle/>
                    <a:p>
                      <a:pPr marL="0" algn="ctr" defTabSz="914400" rtl="0" eaLnBrk="1" latinLnBrk="0" hangingPunct="1"/>
                      <a:r>
                        <a:rPr lang="en-US" sz="1000" b="1" kern="1200">
                          <a:solidFill>
                            <a:schemeClr val="tx1"/>
                          </a:solidFill>
                          <a:latin typeface="Verlag Light" pitchFamily="50" charset="0"/>
                          <a:ea typeface="+mn-ea"/>
                          <a:cs typeface="+mn-cs"/>
                        </a:rPr>
                        <a:t>66%</a:t>
                      </a:r>
                    </a:p>
                  </a:txBody>
                  <a:tcPr>
                    <a:lnL w="12700" cmpd="sng">
                      <a:noFill/>
                    </a:lnL>
                    <a:lnR w="12700" cmpd="sng">
                      <a:noFill/>
                    </a:lnR>
                    <a:lnT w="381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2F0D9"/>
                    </a:solidFill>
                  </a:tcPr>
                </a:tc>
                <a:tc>
                  <a:txBody>
                    <a:bodyPr/>
                    <a:lstStyle/>
                    <a:p>
                      <a:pPr algn="ctr"/>
                      <a:r>
                        <a:rPr lang="en-US" sz="1000" b="1" dirty="0">
                          <a:solidFill>
                            <a:schemeClr val="tx1"/>
                          </a:solidFill>
                          <a:latin typeface="Verlag Light" pitchFamily="50" charset="0"/>
                        </a:rPr>
                        <a:t>63%</a:t>
                      </a:r>
                    </a:p>
                  </a:txBody>
                  <a:tcPr>
                    <a:lnL w="12700" cmpd="sng">
                      <a:noFill/>
                    </a:lnL>
                    <a:lnR w="12700" cmpd="sng">
                      <a:noFill/>
                    </a:lnR>
                    <a:lnT w="381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2F0D9"/>
                    </a:solidFill>
                  </a:tcPr>
                </a:tc>
                <a:tc>
                  <a:txBody>
                    <a:bodyPr/>
                    <a:lstStyle/>
                    <a:p>
                      <a:pPr algn="ctr"/>
                      <a:r>
                        <a:rPr lang="en-US" sz="1000" b="1" dirty="0">
                          <a:solidFill>
                            <a:schemeClr val="tx1"/>
                          </a:solidFill>
                          <a:latin typeface="Verlag Light" pitchFamily="50" charset="0"/>
                        </a:rPr>
                        <a:t>70%</a:t>
                      </a:r>
                    </a:p>
                  </a:txBody>
                  <a:tcPr>
                    <a:lnL w="12700" cmpd="sng">
                      <a:noFill/>
                    </a:lnL>
                    <a:lnR w="3175" cap="flat" cmpd="sng" algn="ctr">
                      <a:solidFill>
                        <a:schemeClr val="bg1">
                          <a:lumMod val="50000"/>
                        </a:schemeClr>
                      </a:solidFill>
                      <a:prstDash val="solid"/>
                      <a:round/>
                      <a:headEnd type="none" w="med" len="med"/>
                      <a:tailEnd type="none" w="med" len="med"/>
                    </a:lnR>
                    <a:lnT w="381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2F0D9"/>
                    </a:solidFill>
                  </a:tcPr>
                </a:tc>
                <a:extLst>
                  <a:ext uri="{0D108BD9-81ED-4DB2-BD59-A6C34878D82A}">
                    <a16:rowId xmlns:a16="http://schemas.microsoft.com/office/drawing/2014/main" val="492503878"/>
                  </a:ext>
                </a:extLst>
              </a:tr>
            </a:tbl>
          </a:graphicData>
        </a:graphic>
      </p:graphicFrame>
      <p:graphicFrame>
        <p:nvGraphicFramePr>
          <p:cNvPr id="25" name="Table 2">
            <a:extLst>
              <a:ext uri="{FF2B5EF4-FFF2-40B4-BE49-F238E27FC236}">
                <a16:creationId xmlns:a16="http://schemas.microsoft.com/office/drawing/2014/main" id="{A14C31F3-E9F2-A608-A26C-82C576372725}"/>
              </a:ext>
            </a:extLst>
          </p:cNvPr>
          <p:cNvGraphicFramePr>
            <a:graphicFrameLocks noGrp="1"/>
          </p:cNvGraphicFramePr>
          <p:nvPr>
            <p:extLst>
              <p:ext uri="{D42A27DB-BD31-4B8C-83A1-F6EECF244321}">
                <p14:modId xmlns:p14="http://schemas.microsoft.com/office/powerpoint/2010/main" val="1569868108"/>
              </p:ext>
            </p:extLst>
          </p:nvPr>
        </p:nvGraphicFramePr>
        <p:xfrm>
          <a:off x="9641043" y="4737433"/>
          <a:ext cx="1771740" cy="457200"/>
        </p:xfrm>
        <a:graphic>
          <a:graphicData uri="http://schemas.openxmlformats.org/drawingml/2006/table">
            <a:tbl>
              <a:tblPr firstRow="1" bandRow="1">
                <a:tableStyleId>{5C22544A-7EE6-4342-B048-85BDC9FD1C3A}</a:tableStyleId>
              </a:tblPr>
              <a:tblGrid>
                <a:gridCol w="442935">
                  <a:extLst>
                    <a:ext uri="{9D8B030D-6E8A-4147-A177-3AD203B41FA5}">
                      <a16:colId xmlns:a16="http://schemas.microsoft.com/office/drawing/2014/main" val="403528428"/>
                    </a:ext>
                  </a:extLst>
                </a:gridCol>
                <a:gridCol w="442935">
                  <a:extLst>
                    <a:ext uri="{9D8B030D-6E8A-4147-A177-3AD203B41FA5}">
                      <a16:colId xmlns:a16="http://schemas.microsoft.com/office/drawing/2014/main" val="4085459893"/>
                    </a:ext>
                  </a:extLst>
                </a:gridCol>
                <a:gridCol w="442935">
                  <a:extLst>
                    <a:ext uri="{9D8B030D-6E8A-4147-A177-3AD203B41FA5}">
                      <a16:colId xmlns:a16="http://schemas.microsoft.com/office/drawing/2014/main" val="2405068821"/>
                    </a:ext>
                  </a:extLst>
                </a:gridCol>
                <a:gridCol w="442935">
                  <a:extLst>
                    <a:ext uri="{9D8B030D-6E8A-4147-A177-3AD203B41FA5}">
                      <a16:colId xmlns:a16="http://schemas.microsoft.com/office/drawing/2014/main" val="1042887424"/>
                    </a:ext>
                  </a:extLst>
                </a:gridCol>
              </a:tblGrid>
              <a:tr h="0">
                <a:tc>
                  <a:txBody>
                    <a:bodyPr/>
                    <a:lstStyle/>
                    <a:p>
                      <a:pPr algn="ctr"/>
                      <a:r>
                        <a:rPr lang="en-US" sz="800">
                          <a:solidFill>
                            <a:schemeClr val="tx1"/>
                          </a:solidFill>
                          <a:latin typeface="Verlag Light" pitchFamily="50" charset="0"/>
                        </a:rPr>
                        <a:t>White </a:t>
                      </a:r>
                    </a:p>
                  </a:txBody>
                  <a:tcPr>
                    <a:lnL w="3175" cap="flat" cmpd="sng" algn="ctr">
                      <a:solidFill>
                        <a:schemeClr val="bg1">
                          <a:lumMod val="50000"/>
                        </a:schemeClr>
                      </a:solidFill>
                      <a:prstDash val="solid"/>
                      <a:round/>
                      <a:headEnd type="none" w="med" len="med"/>
                      <a:tailEnd type="none" w="med" len="med"/>
                    </a:lnL>
                    <a:lnR w="12700" cmpd="sng">
                      <a:noFill/>
                    </a:lnR>
                    <a:lnT w="31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800">
                          <a:solidFill>
                            <a:schemeClr val="tx1"/>
                          </a:solidFill>
                          <a:latin typeface="Verlag Light" pitchFamily="50" charset="0"/>
                        </a:rPr>
                        <a:t>Black</a:t>
                      </a:r>
                    </a:p>
                  </a:txBody>
                  <a:tcPr>
                    <a:lnL w="12700" cmpd="sng">
                      <a:noFill/>
                    </a:lnL>
                    <a:lnR w="12700" cmpd="sng">
                      <a:noFill/>
                    </a:lnR>
                    <a:lnT w="31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800">
                          <a:solidFill>
                            <a:schemeClr val="tx1"/>
                          </a:solidFill>
                          <a:latin typeface="Verlag Light" pitchFamily="50" charset="0"/>
                        </a:rPr>
                        <a:t>Latinx</a:t>
                      </a:r>
                    </a:p>
                  </a:txBody>
                  <a:tcPr>
                    <a:lnL w="12700" cmpd="sng">
                      <a:noFill/>
                    </a:lnL>
                    <a:lnR w="12700" cmpd="sng">
                      <a:noFill/>
                    </a:lnR>
                    <a:lnT w="31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800">
                          <a:solidFill>
                            <a:schemeClr val="tx1"/>
                          </a:solidFill>
                          <a:latin typeface="Verlag Light" pitchFamily="50" charset="0"/>
                        </a:rPr>
                        <a:t>Asian</a:t>
                      </a:r>
                    </a:p>
                  </a:txBody>
                  <a:tcPr>
                    <a:lnL w="12700" cmpd="sng">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2173034"/>
                  </a:ext>
                </a:extLst>
              </a:tr>
              <a:tr h="0">
                <a:tc>
                  <a:txBody>
                    <a:bodyPr/>
                    <a:lstStyle/>
                    <a:p>
                      <a:pPr algn="ctr"/>
                      <a:r>
                        <a:rPr lang="en-US" sz="1000" b="1">
                          <a:solidFill>
                            <a:schemeClr val="tx1"/>
                          </a:solidFill>
                          <a:latin typeface="Verlag Light" pitchFamily="50" charset="0"/>
                        </a:rPr>
                        <a:t>50%</a:t>
                      </a:r>
                    </a:p>
                  </a:txBody>
                  <a:tcPr>
                    <a:lnL w="3175" cap="flat" cmpd="sng" algn="ctr">
                      <a:solidFill>
                        <a:schemeClr val="bg1">
                          <a:lumMod val="50000"/>
                        </a:schemeClr>
                      </a:solidFill>
                      <a:prstDash val="solid"/>
                      <a:round/>
                      <a:headEnd type="none" w="med" len="med"/>
                      <a:tailEnd type="none" w="med" len="med"/>
                    </a:lnL>
                    <a:lnR w="12700" cmpd="sng">
                      <a:noFill/>
                    </a:lnR>
                    <a:lnT w="381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DE2F6"/>
                    </a:solidFill>
                  </a:tcPr>
                </a:tc>
                <a:tc>
                  <a:txBody>
                    <a:bodyPr/>
                    <a:lstStyle/>
                    <a:p>
                      <a:pPr marL="0" algn="ctr" defTabSz="914400" rtl="0" eaLnBrk="1" latinLnBrk="0" hangingPunct="1"/>
                      <a:r>
                        <a:rPr lang="en-US" sz="1000" b="1" kern="1200">
                          <a:solidFill>
                            <a:schemeClr val="tx1"/>
                          </a:solidFill>
                          <a:latin typeface="Verlag Light" pitchFamily="50" charset="0"/>
                          <a:ea typeface="+mn-ea"/>
                          <a:cs typeface="+mn-cs"/>
                        </a:rPr>
                        <a:t>60%</a:t>
                      </a:r>
                    </a:p>
                  </a:txBody>
                  <a:tcPr>
                    <a:lnL w="12700" cmpd="sng">
                      <a:noFill/>
                    </a:lnL>
                    <a:lnR w="12700" cmpd="sng">
                      <a:noFill/>
                    </a:lnR>
                    <a:lnT w="381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2F0D9"/>
                    </a:solidFill>
                  </a:tcPr>
                </a:tc>
                <a:tc>
                  <a:txBody>
                    <a:bodyPr/>
                    <a:lstStyle/>
                    <a:p>
                      <a:pPr algn="ctr"/>
                      <a:r>
                        <a:rPr lang="en-US" sz="1000" b="1">
                          <a:solidFill>
                            <a:schemeClr val="tx1"/>
                          </a:solidFill>
                          <a:latin typeface="Verlag Light" pitchFamily="50" charset="0"/>
                        </a:rPr>
                        <a:t>59%</a:t>
                      </a:r>
                    </a:p>
                  </a:txBody>
                  <a:tcPr>
                    <a:lnL w="12700" cmpd="sng">
                      <a:noFill/>
                    </a:lnL>
                    <a:lnR w="12700" cmpd="sng">
                      <a:noFill/>
                    </a:lnR>
                    <a:lnT w="381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2F0D9"/>
                    </a:solidFill>
                  </a:tcPr>
                </a:tc>
                <a:tc>
                  <a:txBody>
                    <a:bodyPr/>
                    <a:lstStyle/>
                    <a:p>
                      <a:pPr algn="ctr"/>
                      <a:r>
                        <a:rPr lang="en-US" sz="1000" b="1">
                          <a:solidFill>
                            <a:schemeClr val="tx1"/>
                          </a:solidFill>
                          <a:latin typeface="Verlag Light" pitchFamily="50" charset="0"/>
                        </a:rPr>
                        <a:t>66%</a:t>
                      </a:r>
                    </a:p>
                  </a:txBody>
                  <a:tcPr>
                    <a:lnL w="12700" cmpd="sng">
                      <a:noFill/>
                    </a:lnL>
                    <a:lnR w="3175" cap="flat" cmpd="sng" algn="ctr">
                      <a:solidFill>
                        <a:schemeClr val="bg1">
                          <a:lumMod val="50000"/>
                        </a:schemeClr>
                      </a:solidFill>
                      <a:prstDash val="solid"/>
                      <a:round/>
                      <a:headEnd type="none" w="med" len="med"/>
                      <a:tailEnd type="none" w="med" len="med"/>
                    </a:lnR>
                    <a:lnT w="381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2F0D9"/>
                    </a:solidFill>
                  </a:tcPr>
                </a:tc>
                <a:extLst>
                  <a:ext uri="{0D108BD9-81ED-4DB2-BD59-A6C34878D82A}">
                    <a16:rowId xmlns:a16="http://schemas.microsoft.com/office/drawing/2014/main" val="492503878"/>
                  </a:ext>
                </a:extLst>
              </a:tr>
            </a:tbl>
          </a:graphicData>
        </a:graphic>
      </p:graphicFrame>
      <p:sp>
        <p:nvSpPr>
          <p:cNvPr id="2" name="TextBox 1">
            <a:extLst>
              <a:ext uri="{FF2B5EF4-FFF2-40B4-BE49-F238E27FC236}">
                <a16:creationId xmlns:a16="http://schemas.microsoft.com/office/drawing/2014/main" id="{02592ED5-631F-B667-AA05-20A7A2F9108D}"/>
              </a:ext>
            </a:extLst>
          </p:cNvPr>
          <p:cNvSpPr txBox="1"/>
          <p:nvPr/>
        </p:nvSpPr>
        <p:spPr>
          <a:xfrm>
            <a:off x="743430" y="5347387"/>
            <a:ext cx="1773936" cy="415498"/>
          </a:xfrm>
          <a:prstGeom prst="rect">
            <a:avLst/>
          </a:prstGeom>
          <a:noFill/>
          <a:ln>
            <a:solidFill>
              <a:srgbClr val="C00000"/>
            </a:solidFill>
          </a:ln>
        </p:spPr>
        <p:txBody>
          <a:bodyPr wrap="square" rtlCol="0">
            <a:spAutoFit/>
          </a:bodyPr>
          <a:lstStyle/>
          <a:p>
            <a:pPr marL="285750" indent="-285750">
              <a:buFont typeface="Arial" panose="020B0604020202020204" pitchFamily="34" charset="0"/>
              <a:buChar char="•"/>
            </a:pPr>
            <a:r>
              <a:rPr lang="en-US" sz="1050">
                <a:latin typeface="Verlag Light" pitchFamily="50" charset="0"/>
              </a:rPr>
              <a:t>More Women (63%) than Men (60%)</a:t>
            </a:r>
          </a:p>
        </p:txBody>
      </p:sp>
      <p:sp>
        <p:nvSpPr>
          <p:cNvPr id="4" name="TextBox 3">
            <a:extLst>
              <a:ext uri="{FF2B5EF4-FFF2-40B4-BE49-F238E27FC236}">
                <a16:creationId xmlns:a16="http://schemas.microsoft.com/office/drawing/2014/main" id="{E1603BC8-15DE-8650-5A64-E9A283C2BC95}"/>
              </a:ext>
            </a:extLst>
          </p:cNvPr>
          <p:cNvSpPr txBox="1"/>
          <p:nvPr/>
        </p:nvSpPr>
        <p:spPr>
          <a:xfrm>
            <a:off x="3777075" y="5347387"/>
            <a:ext cx="1773936" cy="415498"/>
          </a:xfrm>
          <a:prstGeom prst="rect">
            <a:avLst/>
          </a:prstGeom>
          <a:noFill/>
          <a:ln>
            <a:solidFill>
              <a:srgbClr val="C00000"/>
            </a:solidFill>
          </a:ln>
        </p:spPr>
        <p:txBody>
          <a:bodyPr wrap="square" rtlCol="0">
            <a:spAutoFit/>
          </a:bodyPr>
          <a:lstStyle/>
          <a:p>
            <a:pPr marL="285750" indent="-285750">
              <a:buFont typeface="Arial" panose="020B0604020202020204" pitchFamily="34" charset="0"/>
              <a:buChar char="•"/>
            </a:pPr>
            <a:r>
              <a:rPr lang="en-US" sz="1050">
                <a:latin typeface="Verlag Light" pitchFamily="50" charset="0"/>
              </a:rPr>
              <a:t>More Women (62%) than Men (58%)</a:t>
            </a:r>
          </a:p>
        </p:txBody>
      </p:sp>
      <p:sp>
        <p:nvSpPr>
          <p:cNvPr id="17" name="TextBox 16">
            <a:extLst>
              <a:ext uri="{FF2B5EF4-FFF2-40B4-BE49-F238E27FC236}">
                <a16:creationId xmlns:a16="http://schemas.microsoft.com/office/drawing/2014/main" id="{69403F4E-18A2-CDA3-EF0E-8996616D39BB}"/>
              </a:ext>
            </a:extLst>
          </p:cNvPr>
          <p:cNvSpPr txBox="1"/>
          <p:nvPr/>
        </p:nvSpPr>
        <p:spPr>
          <a:xfrm>
            <a:off x="9641043" y="5347387"/>
            <a:ext cx="1773936" cy="577081"/>
          </a:xfrm>
          <a:prstGeom prst="rect">
            <a:avLst/>
          </a:prstGeom>
          <a:noFill/>
          <a:ln>
            <a:solidFill>
              <a:srgbClr val="C00000"/>
            </a:solidFill>
          </a:ln>
        </p:spPr>
        <p:txBody>
          <a:bodyPr wrap="square" rtlCol="0">
            <a:spAutoFit/>
          </a:bodyPr>
          <a:lstStyle/>
          <a:p>
            <a:pPr marL="285750" indent="-285750">
              <a:buFont typeface="Arial" panose="020B0604020202020204" pitchFamily="34" charset="0"/>
              <a:buChar char="•"/>
            </a:pPr>
            <a:r>
              <a:rPr lang="en-US" sz="1050">
                <a:latin typeface="Verlag Light" pitchFamily="50" charset="0"/>
              </a:rPr>
              <a:t>More Blue-collar (53%) workers than White-collar workers (49%)</a:t>
            </a:r>
          </a:p>
        </p:txBody>
      </p:sp>
      <p:grpSp>
        <p:nvGrpSpPr>
          <p:cNvPr id="18" name="Group 17">
            <a:extLst>
              <a:ext uri="{FF2B5EF4-FFF2-40B4-BE49-F238E27FC236}">
                <a16:creationId xmlns:a16="http://schemas.microsoft.com/office/drawing/2014/main" id="{D77BF526-612F-3D9F-CA6C-98E5D84B220E}"/>
              </a:ext>
            </a:extLst>
          </p:cNvPr>
          <p:cNvGrpSpPr/>
          <p:nvPr/>
        </p:nvGrpSpPr>
        <p:grpSpPr>
          <a:xfrm>
            <a:off x="1170307" y="2621777"/>
            <a:ext cx="1147603" cy="253916"/>
            <a:chOff x="2315122" y="2744172"/>
            <a:chExt cx="1147603" cy="253916"/>
          </a:xfrm>
        </p:grpSpPr>
        <p:sp>
          <p:nvSpPr>
            <p:cNvPr id="19" name="TextBox 18">
              <a:extLst>
                <a:ext uri="{FF2B5EF4-FFF2-40B4-BE49-F238E27FC236}">
                  <a16:creationId xmlns:a16="http://schemas.microsoft.com/office/drawing/2014/main" id="{964413CD-DC39-FAEB-046A-4AB80A2718D6}"/>
                </a:ext>
              </a:extLst>
            </p:cNvPr>
            <p:cNvSpPr txBox="1"/>
            <p:nvPr/>
          </p:nvSpPr>
          <p:spPr>
            <a:xfrm>
              <a:off x="2315122" y="2745433"/>
              <a:ext cx="1147603" cy="246221"/>
            </a:xfrm>
            <a:prstGeom prst="rect">
              <a:avLst/>
            </a:prstGeom>
            <a:noFill/>
            <a:ln>
              <a:solidFill>
                <a:srgbClr val="DE3518"/>
              </a:solidFill>
            </a:ln>
          </p:spPr>
          <p:txBody>
            <a:bodyPr wrap="square" rtlCol="0">
              <a:spAutoFit/>
            </a:bodyPr>
            <a:lstStyle/>
            <a:p>
              <a:pPr marL="0" indent="0">
                <a:buFont typeface="Arial" panose="020B0604020202020204" pitchFamily="34" charset="0"/>
                <a:buNone/>
              </a:pPr>
              <a:r>
                <a:rPr lang="en-US" sz="1000" u="none">
                  <a:latin typeface="Verlag Book" pitchFamily="50" charset="0"/>
                </a:rPr>
                <a:t>2022: 58%</a:t>
              </a:r>
            </a:p>
          </p:txBody>
        </p:sp>
        <p:sp>
          <p:nvSpPr>
            <p:cNvPr id="20" name="TextBox 19">
              <a:extLst>
                <a:ext uri="{FF2B5EF4-FFF2-40B4-BE49-F238E27FC236}">
                  <a16:creationId xmlns:a16="http://schemas.microsoft.com/office/drawing/2014/main" id="{CDC90F8F-EB03-EA96-3918-8F95188E3D38}"/>
                </a:ext>
              </a:extLst>
            </p:cNvPr>
            <p:cNvSpPr txBox="1"/>
            <p:nvPr/>
          </p:nvSpPr>
          <p:spPr>
            <a:xfrm>
              <a:off x="2863825" y="2744172"/>
              <a:ext cx="596900" cy="253916"/>
            </a:xfrm>
            <a:prstGeom prst="rect">
              <a:avLst/>
            </a:prstGeom>
            <a:noFill/>
          </p:spPr>
          <p:txBody>
            <a:bodyPr wrap="square">
              <a:spAutoFit/>
            </a:bodyPr>
            <a:lstStyle/>
            <a:p>
              <a:pPr marL="0" indent="0" algn="ctr">
                <a:buFont typeface="Arial" panose="020B0604020202020204" pitchFamily="34" charset="0"/>
                <a:buNone/>
              </a:pPr>
              <a:r>
                <a:rPr lang="en-US" sz="1000" b="1">
                  <a:latin typeface="Verlag Book" pitchFamily="50" charset="0"/>
                  <a:cs typeface="Arial" panose="020B0604020202020204" pitchFamily="34" charset="0"/>
                </a:rPr>
                <a:t>∆</a:t>
              </a:r>
              <a:r>
                <a:rPr lang="en-US" sz="1000">
                  <a:solidFill>
                    <a:srgbClr val="548235"/>
                  </a:solidFill>
                  <a:latin typeface="Verlag Light" pitchFamily="50" charset="0"/>
                  <a:cs typeface="Arial" panose="020B0604020202020204" pitchFamily="34" charset="0"/>
                </a:rPr>
                <a:t>+4</a:t>
              </a:r>
              <a:endParaRPr lang="en-US" sz="1000" u="none">
                <a:solidFill>
                  <a:srgbClr val="548235"/>
                </a:solidFill>
                <a:latin typeface="Verlag Light" pitchFamily="50" charset="0"/>
              </a:endParaRPr>
            </a:p>
          </p:txBody>
        </p:sp>
      </p:grpSp>
      <p:sp>
        <p:nvSpPr>
          <p:cNvPr id="37" name="TextBox 36">
            <a:extLst>
              <a:ext uri="{FF2B5EF4-FFF2-40B4-BE49-F238E27FC236}">
                <a16:creationId xmlns:a16="http://schemas.microsoft.com/office/drawing/2014/main" id="{63EAE13B-6EB7-A241-1718-4780887571CE}"/>
              </a:ext>
            </a:extLst>
          </p:cNvPr>
          <p:cNvSpPr txBox="1"/>
          <p:nvPr/>
        </p:nvSpPr>
        <p:spPr>
          <a:xfrm>
            <a:off x="109838" y="6047937"/>
            <a:ext cx="5440534" cy="369332"/>
          </a:xfrm>
          <a:prstGeom prst="rect">
            <a:avLst/>
          </a:prstGeom>
        </p:spPr>
        <p:txBody>
          <a:bodyPr wrap="square">
            <a:spAutoFit/>
          </a:bodyPr>
          <a:lstStyle>
            <a:defPPr>
              <a:defRPr lang="en-US"/>
            </a:defPPr>
            <a:lvl1pPr lvl="0" algn="ctr">
              <a:defRPr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Verlag Light" pitchFamily="50" charset="0"/>
                <a:ea typeface="+mn-ea"/>
                <a:cs typeface="Avenir" panose="020B0604020202020204" charset="0"/>
              </a:rPr>
              <a:t>* Significant wave-over-wave differences indicated by </a:t>
            </a:r>
            <a:r>
              <a:rPr kumimoji="0" lang="en-US" sz="900" b="1" i="0" u="none" strike="noStrike" kern="1200" cap="none" spc="0" normalizeH="0" baseline="0" noProof="0">
                <a:ln>
                  <a:noFill/>
                </a:ln>
                <a:solidFill>
                  <a:srgbClr val="7030A0"/>
                </a:solidFill>
                <a:effectLst/>
                <a:uLnTx/>
                <a:uFillTx/>
                <a:latin typeface="Verlag Light" pitchFamily="50" charset="0"/>
                <a:ea typeface="+mn-ea"/>
                <a:cs typeface="Avenir" panose="020B0604020202020204" charset="0"/>
              </a:rPr>
              <a:t>purple (decrease)</a:t>
            </a:r>
            <a:r>
              <a:rPr kumimoji="0" lang="en-US" sz="900" b="1" i="0" u="none" strike="noStrike" kern="1200" cap="none" spc="0" normalizeH="0" baseline="0" noProof="0">
                <a:ln>
                  <a:noFill/>
                </a:ln>
                <a:solidFill>
                  <a:srgbClr val="FF0000"/>
                </a:solidFill>
                <a:effectLst/>
                <a:uLnTx/>
                <a:uFillTx/>
                <a:latin typeface="Verlag Light" pitchFamily="50" charset="0"/>
                <a:ea typeface="+mn-ea"/>
                <a:cs typeface="Avenir" panose="020B0604020202020204" charset="0"/>
              </a:rPr>
              <a:t> </a:t>
            </a:r>
            <a:r>
              <a:rPr kumimoji="0" lang="en-US" sz="900" b="0" i="0" u="none" strike="noStrike" kern="1200" cap="none" spc="0" normalizeH="0" baseline="0" noProof="0">
                <a:ln>
                  <a:noFill/>
                </a:ln>
                <a:solidFill>
                  <a:prstClr val="black"/>
                </a:solidFill>
                <a:effectLst/>
                <a:uLnTx/>
                <a:uFillTx/>
                <a:latin typeface="Verlag Light" pitchFamily="50" charset="0"/>
                <a:ea typeface="+mn-ea"/>
                <a:cs typeface="Avenir" panose="020B0604020202020204" charset="0"/>
              </a:rPr>
              <a:t>or</a:t>
            </a:r>
            <a:r>
              <a:rPr kumimoji="0" lang="en-US" sz="900" b="1" i="0" u="none" strike="noStrike" kern="1200" cap="none" spc="0" normalizeH="0" baseline="0" noProof="0">
                <a:ln>
                  <a:noFill/>
                </a:ln>
                <a:solidFill>
                  <a:srgbClr val="FF0000"/>
                </a:solidFill>
                <a:effectLst/>
                <a:uLnTx/>
                <a:uFillTx/>
                <a:latin typeface="Verlag Light" pitchFamily="50" charset="0"/>
                <a:ea typeface="+mn-ea"/>
                <a:cs typeface="Avenir" panose="020B0604020202020204" charset="0"/>
              </a:rPr>
              <a:t> </a:t>
            </a:r>
            <a:r>
              <a:rPr kumimoji="0" lang="en-US" sz="900" b="1" i="0" u="none" strike="noStrike" kern="1200" cap="none" spc="0" normalizeH="0" baseline="0" noProof="0">
                <a:ln>
                  <a:noFill/>
                </a:ln>
                <a:solidFill>
                  <a:srgbClr val="70AD47">
                    <a:lumMod val="75000"/>
                  </a:srgbClr>
                </a:solidFill>
                <a:effectLst/>
                <a:uLnTx/>
                <a:uFillTx/>
                <a:latin typeface="Verlag Light" pitchFamily="50" charset="0"/>
                <a:ea typeface="+mn-ea"/>
                <a:cs typeface="Avenir" panose="020B0604020202020204" charset="0"/>
              </a:rPr>
              <a:t>green (increase)</a:t>
            </a:r>
            <a:r>
              <a:rPr kumimoji="0" lang="en-US" sz="900" b="1" i="0" u="none" strike="noStrike" kern="1200" cap="none" spc="0" normalizeH="0" baseline="0" noProof="0">
                <a:ln>
                  <a:noFill/>
                </a:ln>
                <a:solidFill>
                  <a:srgbClr val="000000"/>
                </a:solidFill>
                <a:effectLst/>
                <a:uLnTx/>
                <a:uFillTx/>
                <a:latin typeface="Verlag Light" pitchFamily="50" charset="0"/>
                <a:ea typeface="+mn-ea"/>
                <a:cs typeface="Avenir" panose="020B0604020202020204" charset="0"/>
              </a:rPr>
              <a:t> </a:t>
            </a:r>
            <a:r>
              <a:rPr kumimoji="0" lang="en-US" sz="900" b="0" i="0" u="none" strike="noStrike" kern="1200" cap="none" spc="0" normalizeH="0" baseline="0" noProof="0">
                <a:ln>
                  <a:noFill/>
                </a:ln>
                <a:solidFill>
                  <a:srgbClr val="000000"/>
                </a:solidFill>
                <a:effectLst/>
                <a:uLnTx/>
                <a:uFillTx/>
                <a:latin typeface="Verlag Light" pitchFamily="50" charset="0"/>
                <a:ea typeface="+mn-ea"/>
                <a:cs typeface="Avenir" panose="020B0604020202020204" charset="0"/>
              </a:rPr>
              <a:t>text; </a:t>
            </a:r>
            <a:r>
              <a:rPr kumimoji="0" lang="en-US" sz="900" b="0" i="0" u="none" strike="noStrike" kern="1200" cap="none" spc="0" normalizeH="0" baseline="0" noProof="0">
                <a:ln>
                  <a:noFill/>
                </a:ln>
                <a:solidFill>
                  <a:srgbClr val="000000"/>
                </a:solidFill>
                <a:effectLst/>
                <a:highlight>
                  <a:srgbClr val="EDE2F6"/>
                </a:highlight>
                <a:uLnTx/>
                <a:uFillTx/>
                <a:latin typeface="Verlag Light" pitchFamily="50" charset="0"/>
                <a:ea typeface="+mn-ea"/>
                <a:cs typeface="Avenir" panose="020B0604020202020204" charset="0"/>
              </a:rPr>
              <a:t>Purple shading </a:t>
            </a:r>
            <a:r>
              <a:rPr kumimoji="0" lang="en-US" sz="900" b="0" i="0" u="none" strike="noStrike" kern="1200" cap="none" spc="0" normalizeH="0" baseline="0" noProof="0">
                <a:ln>
                  <a:noFill/>
                </a:ln>
                <a:solidFill>
                  <a:srgbClr val="000000"/>
                </a:solidFill>
                <a:effectLst/>
                <a:uLnTx/>
                <a:uFillTx/>
                <a:latin typeface="Verlag Light" pitchFamily="50" charset="0"/>
                <a:ea typeface="+mn-ea"/>
                <a:cs typeface="Avenir" panose="020B0604020202020204" charset="0"/>
              </a:rPr>
              <a:t>indicates group is significantly less likely whereas </a:t>
            </a:r>
            <a:r>
              <a:rPr kumimoji="0" lang="en-US" sz="900" b="0" i="0" u="none" strike="noStrike" kern="1200" cap="none" spc="0" normalizeH="0" baseline="0" noProof="0">
                <a:ln>
                  <a:noFill/>
                </a:ln>
                <a:solidFill>
                  <a:srgbClr val="000000"/>
                </a:solidFill>
                <a:effectLst/>
                <a:highlight>
                  <a:srgbClr val="E2F0D9"/>
                </a:highlight>
                <a:uLnTx/>
                <a:uFillTx/>
                <a:latin typeface="Verlag Light" pitchFamily="50" charset="0"/>
                <a:ea typeface="+mn-ea"/>
                <a:cs typeface="Avenir" panose="020B0604020202020204" charset="0"/>
              </a:rPr>
              <a:t>green shading </a:t>
            </a:r>
            <a:r>
              <a:rPr kumimoji="0" lang="en-US" sz="900" b="0" i="0" u="none" strike="noStrike" kern="1200" cap="none" spc="0" normalizeH="0" baseline="0" noProof="0">
                <a:ln>
                  <a:noFill/>
                </a:ln>
                <a:solidFill>
                  <a:srgbClr val="000000"/>
                </a:solidFill>
                <a:effectLst/>
                <a:uLnTx/>
                <a:uFillTx/>
                <a:latin typeface="Verlag Light" pitchFamily="50" charset="0"/>
                <a:ea typeface="+mn-ea"/>
                <a:cs typeface="Avenir" panose="020B0604020202020204" charset="0"/>
              </a:rPr>
              <a:t>indicates group is significantly more likely.</a:t>
            </a:r>
            <a:endParaRPr kumimoji="0" lang="en-US" sz="900" b="1" i="0" u="none" strike="noStrike" kern="1200" cap="none" spc="0" normalizeH="0" baseline="0" noProof="0">
              <a:ln>
                <a:noFill/>
              </a:ln>
              <a:solidFill>
                <a:srgbClr val="000000"/>
              </a:solidFill>
              <a:effectLst/>
              <a:uLnTx/>
              <a:uFillTx/>
              <a:latin typeface="Verlag Light" pitchFamily="50" charset="0"/>
              <a:ea typeface="+mn-ea"/>
              <a:cs typeface="Avenir" panose="020B0604020202020204" charset="0"/>
            </a:endParaRPr>
          </a:p>
        </p:txBody>
      </p:sp>
      <p:sp>
        <p:nvSpPr>
          <p:cNvPr id="38" name="TextBox 51">
            <a:extLst>
              <a:ext uri="{FF2B5EF4-FFF2-40B4-BE49-F238E27FC236}">
                <a16:creationId xmlns:a16="http://schemas.microsoft.com/office/drawing/2014/main" id="{E86F682F-7113-F5D1-3E4F-3F18C083E4F4}"/>
              </a:ext>
            </a:extLst>
          </p:cNvPr>
          <p:cNvSpPr txBox="1"/>
          <p:nvPr/>
        </p:nvSpPr>
        <p:spPr>
          <a:xfrm>
            <a:off x="5162547" y="6197837"/>
            <a:ext cx="206741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Tx/>
              <a:defRPr/>
            </a:pPr>
            <a:r>
              <a:rPr lang="en-US" sz="1100" b="1">
                <a:latin typeface="Verlag Light" pitchFamily="50" charset="0"/>
                <a:cs typeface="Poppins" panose="00000500000000000000" pitchFamily="2" charset="0"/>
              </a:rPr>
              <a:t>∆</a:t>
            </a:r>
            <a:r>
              <a:rPr lang="en-US" sz="900" b="1" i="1">
                <a:latin typeface="Verlag Light" pitchFamily="50" charset="0"/>
                <a:cs typeface="Poppins" panose="00000500000000000000" pitchFamily="2" charset="0"/>
              </a:rPr>
              <a:t> Indicates </a:t>
            </a:r>
            <a:r>
              <a:rPr lang="en-US" sz="900" b="1" i="1">
                <a:latin typeface="Verlag Light" pitchFamily="50" charset="0"/>
                <a:ea typeface="Source Sans Pro Light"/>
                <a:cs typeface="Poppins" panose="00000500000000000000" pitchFamily="2" charset="0"/>
              </a:rPr>
              <a:t>Wave-over-Wave Shift</a:t>
            </a:r>
          </a:p>
        </p:txBody>
      </p:sp>
    </p:spTree>
    <p:extLst>
      <p:ext uri="{BB962C8B-B14F-4D97-AF65-F5344CB8AC3E}">
        <p14:creationId xmlns:p14="http://schemas.microsoft.com/office/powerpoint/2010/main" val="9667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CEA5DA49-3B1D-4E12-AA2F-D981323BD546}"/>
              </a:ext>
            </a:extLst>
          </p:cNvPr>
          <p:cNvSpPr txBox="1"/>
          <p:nvPr/>
        </p:nvSpPr>
        <p:spPr>
          <a:xfrm>
            <a:off x="514271" y="3117055"/>
            <a:ext cx="9422209" cy="64633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150" normalizeH="0" baseline="0" noProof="0" dirty="0">
                <a:ln>
                  <a:noFill/>
                </a:ln>
                <a:solidFill>
                  <a:srgbClr val="FFFFFF"/>
                </a:solidFill>
                <a:effectLst/>
                <a:uLnTx/>
                <a:uFillTx/>
                <a:latin typeface="Verlag Black"/>
                <a:ea typeface="+mn-ea"/>
                <a:cs typeface="+mn-cs"/>
              </a:rPr>
              <a:t>THANK YOU.</a:t>
            </a:r>
          </a:p>
        </p:txBody>
      </p:sp>
      <p:cxnSp>
        <p:nvCxnSpPr>
          <p:cNvPr id="29" name="Straight Connector 28">
            <a:extLst>
              <a:ext uri="{FF2B5EF4-FFF2-40B4-BE49-F238E27FC236}">
                <a16:creationId xmlns:a16="http://schemas.microsoft.com/office/drawing/2014/main" id="{A187190D-8A97-43BA-8286-D94C23D2043E}"/>
              </a:ext>
            </a:extLst>
          </p:cNvPr>
          <p:cNvCxnSpPr>
            <a:cxnSpLocks/>
          </p:cNvCxnSpPr>
          <p:nvPr/>
        </p:nvCxnSpPr>
        <p:spPr>
          <a:xfrm flipH="1">
            <a:off x="623460" y="2969654"/>
            <a:ext cx="201168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Slide Number Placeholder 1">
            <a:extLst>
              <a:ext uri="{FF2B5EF4-FFF2-40B4-BE49-F238E27FC236}">
                <a16:creationId xmlns:a16="http://schemas.microsoft.com/office/drawing/2014/main" id="{1B440961-1A92-4D23-B1D8-0873C1485B6D}"/>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DF56903-2479-43A9-9EFE-2B78A4D60BF9}" type="slidenum">
              <a:rPr kumimoji="0" lang="en-US" sz="900" b="0" i="0" u="none" strike="noStrike" kern="1200" cap="none" spc="0" normalizeH="0" baseline="0" noProof="0" smtClean="0">
                <a:ln>
                  <a:noFill/>
                </a:ln>
                <a:solidFill>
                  <a:prstClr val="white"/>
                </a:solidFill>
                <a:effectLst/>
                <a:uLnTx/>
                <a:uFillTx/>
                <a:latin typeface="Verlag Bold"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a:ln>
                <a:noFill/>
              </a:ln>
              <a:solidFill>
                <a:prstClr val="white"/>
              </a:solidFill>
              <a:effectLst/>
              <a:uLnTx/>
              <a:uFillTx/>
              <a:latin typeface="Verlag Bold" pitchFamily="50" charset="0"/>
              <a:ea typeface="+mn-ea"/>
              <a:cs typeface="+mn-cs"/>
            </a:endParaRPr>
          </a:p>
        </p:txBody>
      </p:sp>
    </p:spTree>
    <p:extLst>
      <p:ext uri="{BB962C8B-B14F-4D97-AF65-F5344CB8AC3E}">
        <p14:creationId xmlns:p14="http://schemas.microsoft.com/office/powerpoint/2010/main" val="254851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729F8F0-ABF7-9881-DA8F-736E5638A1F7}"/>
              </a:ext>
            </a:extLst>
          </p:cNvPr>
          <p:cNvCxnSpPr>
            <a:cxnSpLocks/>
          </p:cNvCxnSpPr>
          <p:nvPr/>
        </p:nvCxnSpPr>
        <p:spPr>
          <a:xfrm flipH="1">
            <a:off x="623460" y="412866"/>
            <a:ext cx="20116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FFA07E5-6F14-2A99-6873-1507686F1847}"/>
              </a:ext>
            </a:extLst>
          </p:cNvPr>
          <p:cNvSpPr txBox="1"/>
          <p:nvPr/>
        </p:nvSpPr>
        <p:spPr>
          <a:xfrm>
            <a:off x="502267" y="538233"/>
            <a:ext cx="11503465" cy="830997"/>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50" normalizeH="0" baseline="0" noProof="0">
                <a:ln>
                  <a:noFill/>
                </a:ln>
                <a:solidFill>
                  <a:srgbClr val="0A0A0A"/>
                </a:solidFill>
                <a:effectLst/>
                <a:uLnTx/>
                <a:uFillTx/>
                <a:latin typeface="Verlag Black"/>
                <a:ea typeface="+mn-ea"/>
                <a:cs typeface="+mn-cs"/>
              </a:rPr>
              <a:t>AMERICANS ARE INCREASINGLY DISSATISFIED WITH THEIR INCOME AND EVEN MORE OVERWHELMED BY DEBT THAN LAST YEAR </a:t>
            </a:r>
            <a:endParaRPr kumimoji="0" lang="en-US" sz="2400" b="0" i="0" u="none" strike="noStrike" kern="1200" cap="none" spc="150" normalizeH="0" baseline="0" noProof="0">
              <a:ln>
                <a:noFill/>
              </a:ln>
              <a:solidFill>
                <a:srgbClr val="0A0A0A"/>
              </a:solidFill>
              <a:effectLst/>
              <a:highlight>
                <a:srgbClr val="FFFF00"/>
              </a:highlight>
              <a:uLnTx/>
              <a:uFillTx/>
              <a:latin typeface="Verlag Black"/>
              <a:ea typeface="+mn-ea"/>
              <a:cs typeface="+mn-cs"/>
            </a:endParaRPr>
          </a:p>
        </p:txBody>
      </p:sp>
      <p:graphicFrame>
        <p:nvGraphicFramePr>
          <p:cNvPr id="4" name="Chart 3">
            <a:extLst>
              <a:ext uri="{FF2B5EF4-FFF2-40B4-BE49-F238E27FC236}">
                <a16:creationId xmlns:a16="http://schemas.microsoft.com/office/drawing/2014/main" id="{29E3EB11-4631-5120-6789-683F0E1A858B}"/>
              </a:ext>
            </a:extLst>
          </p:cNvPr>
          <p:cNvGraphicFramePr/>
          <p:nvPr>
            <p:extLst>
              <p:ext uri="{D42A27DB-BD31-4B8C-83A1-F6EECF244321}">
                <p14:modId xmlns:p14="http://schemas.microsoft.com/office/powerpoint/2010/main" val="3885401565"/>
              </p:ext>
            </p:extLst>
          </p:nvPr>
        </p:nvGraphicFramePr>
        <p:xfrm>
          <a:off x="2171700" y="2221809"/>
          <a:ext cx="7796118" cy="335328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93745FA6-00C0-5F91-5746-3850B7755523}"/>
              </a:ext>
            </a:extLst>
          </p:cNvPr>
          <p:cNvSpPr txBox="1"/>
          <p:nvPr/>
        </p:nvSpPr>
        <p:spPr>
          <a:xfrm>
            <a:off x="6572066" y="5575092"/>
            <a:ext cx="373858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normalizeH="0" baseline="0" noProof="0" dirty="0">
                <a:ln>
                  <a:noFill/>
                </a:ln>
                <a:solidFill>
                  <a:srgbClr val="0A0A0A"/>
                </a:solidFill>
                <a:effectLst/>
                <a:uLnTx/>
                <a:uFillTx/>
                <a:latin typeface="Verlag Light"/>
                <a:ea typeface="+mn-ea"/>
                <a:cs typeface="+mn-cs"/>
              </a:rPr>
              <a:t>Americans feel </a:t>
            </a:r>
            <a:r>
              <a:rPr kumimoji="0" lang="en-US" sz="1400" b="0" i="0" strike="noStrike" kern="1200" cap="none" normalizeH="0" baseline="0" noProof="0" dirty="0">
                <a:ln>
                  <a:noFill/>
                </a:ln>
                <a:solidFill>
                  <a:srgbClr val="0A0A0A"/>
                </a:solidFill>
                <a:effectLst/>
                <a:uLnTx/>
                <a:uFillTx/>
                <a:latin typeface="Verlag Black" panose="02000000000000000000" pitchFamily="50" charset="0"/>
                <a:ea typeface="+mn-ea"/>
                <a:cs typeface="+mn-cs"/>
              </a:rPr>
              <a:t>overwhelmed</a:t>
            </a:r>
            <a:r>
              <a:rPr kumimoji="0" lang="en-US" sz="1400" b="0" i="0" u="none" strike="noStrike" kern="1200" cap="none" normalizeH="0" baseline="0" noProof="0" dirty="0">
                <a:ln>
                  <a:noFill/>
                </a:ln>
                <a:solidFill>
                  <a:srgbClr val="0A0A0A"/>
                </a:solidFill>
                <a:effectLst/>
                <a:uLnTx/>
                <a:uFillTx/>
                <a:latin typeface="Verlag Light"/>
                <a:ea typeface="+mn-ea"/>
                <a:cs typeface="+mn-cs"/>
              </a:rPr>
              <a:t> by their total debt</a:t>
            </a:r>
          </a:p>
        </p:txBody>
      </p:sp>
      <p:sp>
        <p:nvSpPr>
          <p:cNvPr id="7" name="TextBox 6">
            <a:extLst>
              <a:ext uri="{FF2B5EF4-FFF2-40B4-BE49-F238E27FC236}">
                <a16:creationId xmlns:a16="http://schemas.microsoft.com/office/drawing/2014/main" id="{3DFE7AE0-1572-4049-F457-6E3A98650175}"/>
              </a:ext>
            </a:extLst>
          </p:cNvPr>
          <p:cNvSpPr txBox="1"/>
          <p:nvPr/>
        </p:nvSpPr>
        <p:spPr>
          <a:xfrm>
            <a:off x="2219901" y="5524484"/>
            <a:ext cx="354034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normalizeH="0" baseline="0" noProof="0" dirty="0">
                <a:ln>
                  <a:noFill/>
                </a:ln>
                <a:solidFill>
                  <a:srgbClr val="0A0A0A"/>
                </a:solidFill>
                <a:effectLst/>
                <a:uLnTx/>
                <a:uFillTx/>
                <a:latin typeface="Verlag Light"/>
                <a:ea typeface="+mn-ea"/>
                <a:cs typeface="+mn-cs"/>
              </a:rPr>
              <a:t>Americans are </a:t>
            </a:r>
            <a:r>
              <a:rPr kumimoji="0" lang="en-US" sz="1400" b="0" i="0" u="none" strike="noStrike" kern="1200" cap="none" normalizeH="0" baseline="0" noProof="0" dirty="0">
                <a:ln>
                  <a:noFill/>
                </a:ln>
                <a:solidFill>
                  <a:srgbClr val="0A0A0A"/>
                </a:solidFill>
                <a:effectLst/>
                <a:uLnTx/>
                <a:uFillTx/>
                <a:latin typeface="Verlag Black" panose="02000000000000000000" pitchFamily="50" charset="0"/>
              </a:rPr>
              <a:t>not satisfied </a:t>
            </a:r>
            <a:r>
              <a:rPr kumimoji="0" lang="en-US" sz="1400" b="0" i="0" u="none" strike="noStrike" kern="1200" cap="none" normalizeH="0" baseline="0" noProof="0" dirty="0">
                <a:ln>
                  <a:noFill/>
                </a:ln>
                <a:solidFill>
                  <a:srgbClr val="0A0A0A"/>
                </a:solidFill>
                <a:effectLst/>
                <a:uLnTx/>
                <a:uFillTx/>
                <a:latin typeface="Verlag Light"/>
                <a:ea typeface="+mn-ea"/>
                <a:cs typeface="+mn-cs"/>
              </a:rPr>
              <a:t>with the amount of money they are currently making</a:t>
            </a:r>
          </a:p>
        </p:txBody>
      </p:sp>
      <p:sp>
        <p:nvSpPr>
          <p:cNvPr id="10" name="TextBox 9">
            <a:extLst>
              <a:ext uri="{FF2B5EF4-FFF2-40B4-BE49-F238E27FC236}">
                <a16:creationId xmlns:a16="http://schemas.microsoft.com/office/drawing/2014/main" id="{83466607-EA25-A384-0189-2230C3A387E2}"/>
              </a:ext>
            </a:extLst>
          </p:cNvPr>
          <p:cNvSpPr txBox="1"/>
          <p:nvPr/>
        </p:nvSpPr>
        <p:spPr>
          <a:xfrm>
            <a:off x="231625" y="6567352"/>
            <a:ext cx="1063607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646464"/>
                </a:solidFill>
                <a:effectLst/>
                <a:uLnTx/>
                <a:uFillTx/>
                <a:latin typeface="Verlag Light"/>
                <a:ea typeface="+mn-ea"/>
                <a:cs typeface="Arial Black" panose="020B0604020202020204" pitchFamily="34" charset="0"/>
              </a:rPr>
              <a:t>Q13: How much do you agree or disagree with the following statements about finances? Base: 2021/2022/2023 Total Workforce n=5000/n=5000/n=5000, Women n=2346, Men n=2647, Gen Z n=</a:t>
            </a:r>
            <a:r>
              <a:rPr lang="en-US" sz="800" dirty="0">
                <a:solidFill>
                  <a:srgbClr val="646464"/>
                </a:solidFill>
                <a:latin typeface="Verlag Light"/>
                <a:cs typeface="Arial Black" panose="020B0604020202020204" pitchFamily="34" charset="0"/>
              </a:rPr>
              <a:t>757</a:t>
            </a:r>
            <a:r>
              <a:rPr kumimoji="0" lang="en-US" sz="800" b="0" i="0" u="none" strike="noStrike" kern="1200" cap="none" spc="0" normalizeH="0" baseline="0" noProof="0" dirty="0">
                <a:ln>
                  <a:noFill/>
                </a:ln>
                <a:solidFill>
                  <a:srgbClr val="646464"/>
                </a:solidFill>
                <a:effectLst/>
                <a:uLnTx/>
                <a:uFillTx/>
                <a:latin typeface="Verlag Light"/>
                <a:ea typeface="+mn-ea"/>
                <a:cs typeface="Arial Black" panose="020B0604020202020204" pitchFamily="34" charset="0"/>
              </a:rPr>
              <a:t>, Millennial n=1800</a:t>
            </a:r>
            <a:r>
              <a:rPr lang="en-US" sz="800" dirty="0">
                <a:solidFill>
                  <a:srgbClr val="646464"/>
                </a:solidFill>
                <a:latin typeface="Verlag Light"/>
                <a:cs typeface="Arial Black" panose="020B0604020202020204" pitchFamily="34" charset="0"/>
              </a:rPr>
              <a:t>, Gen X n=1639, Boomers n=779. </a:t>
            </a:r>
            <a:endParaRPr kumimoji="0" lang="en-US" sz="800" b="0" i="0" u="none" strike="noStrike" kern="1200" cap="none" spc="0" normalizeH="0" baseline="0" noProof="0" dirty="0">
              <a:ln>
                <a:noFill/>
              </a:ln>
              <a:solidFill>
                <a:srgbClr val="646464"/>
              </a:solidFill>
              <a:effectLst/>
              <a:uLnTx/>
              <a:uFillTx/>
              <a:latin typeface="Verlag Light"/>
              <a:ea typeface="+mn-ea"/>
              <a:cs typeface="Arial Black" panose="020B0604020202020204" pitchFamily="34" charset="0"/>
            </a:endParaRPr>
          </a:p>
        </p:txBody>
      </p:sp>
      <p:sp>
        <p:nvSpPr>
          <p:cNvPr id="11" name="Slide Number Placeholder 1">
            <a:extLst>
              <a:ext uri="{FF2B5EF4-FFF2-40B4-BE49-F238E27FC236}">
                <a16:creationId xmlns:a16="http://schemas.microsoft.com/office/drawing/2014/main" id="{F431F98E-15E3-6B45-2DD6-EF754010A23F}"/>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F56903-2479-43A9-9EFE-2B78A4D60BF9}" type="slidenum">
              <a:rPr kumimoji="0" lang="en-US" sz="900" b="0" i="0" u="none" strike="noStrike" kern="1200" cap="none" spc="0" normalizeH="0" baseline="0" noProof="0" smtClean="0">
                <a:ln>
                  <a:noFill/>
                </a:ln>
                <a:solidFill>
                  <a:srgbClr val="0A0A0A"/>
                </a:solidFill>
                <a:effectLst/>
                <a:uLnTx/>
                <a:uFillTx/>
                <a:latin typeface="Verlag Bold"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srgbClr val="0A0A0A"/>
              </a:solidFill>
              <a:effectLst/>
              <a:uLnTx/>
              <a:uFillTx/>
              <a:latin typeface="Verlag Bold" pitchFamily="50" charset="0"/>
              <a:ea typeface="+mn-ea"/>
              <a:cs typeface="+mn-cs"/>
            </a:endParaRPr>
          </a:p>
        </p:txBody>
      </p:sp>
      <p:sp>
        <p:nvSpPr>
          <p:cNvPr id="13" name="TextBox 12">
            <a:extLst>
              <a:ext uri="{FF2B5EF4-FFF2-40B4-BE49-F238E27FC236}">
                <a16:creationId xmlns:a16="http://schemas.microsoft.com/office/drawing/2014/main" id="{C37DCC5B-5325-53A6-A4EA-4A19C7A67C86}"/>
              </a:ext>
            </a:extLst>
          </p:cNvPr>
          <p:cNvSpPr txBox="1"/>
          <p:nvPr/>
        </p:nvSpPr>
        <p:spPr>
          <a:xfrm>
            <a:off x="4184381" y="1649256"/>
            <a:ext cx="3823237"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A0A0A"/>
                </a:solidFill>
                <a:effectLst/>
                <a:uLnTx/>
                <a:uFillTx/>
                <a:latin typeface="Verlag Bold" pitchFamily="50" charset="0"/>
                <a:ea typeface="+mn-ea"/>
                <a:cs typeface="+mn-cs"/>
              </a:rPr>
              <a:t>FINANCIAL SECURITY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0A0A0A"/>
                </a:solidFill>
                <a:effectLst/>
                <a:uLnTx/>
                <a:uFillTx/>
                <a:latin typeface="Verlag Light"/>
                <a:ea typeface="+mn-ea"/>
                <a:cs typeface="+mn-cs"/>
              </a:rPr>
              <a:t>(Shown %  Bottom 2 Disagree; Top 2 Agree) </a:t>
            </a:r>
            <a:endParaRPr kumimoji="0" lang="en-US" sz="140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16" name="TextBox 15">
            <a:extLst>
              <a:ext uri="{FF2B5EF4-FFF2-40B4-BE49-F238E27FC236}">
                <a16:creationId xmlns:a16="http://schemas.microsoft.com/office/drawing/2014/main" id="{6B7C7ED6-4735-73C4-27F7-86AD005DC675}"/>
              </a:ext>
            </a:extLst>
          </p:cNvPr>
          <p:cNvSpPr txBox="1"/>
          <p:nvPr/>
        </p:nvSpPr>
        <p:spPr>
          <a:xfrm>
            <a:off x="3543810" y="2686965"/>
            <a:ext cx="548640"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i="0" u="none" strike="noStrike" kern="1200" cap="none" spc="0" normalizeH="0" baseline="0" noProof="0">
                <a:ln>
                  <a:noFill/>
                </a:ln>
                <a:solidFill>
                  <a:schemeClr val="tx1"/>
                </a:solidFill>
                <a:effectLst/>
                <a:uLnTx/>
                <a:uFillTx/>
                <a:latin typeface="Verlag Light" pitchFamily="50" charset="0"/>
                <a:cs typeface="Poppins" panose="00000500000000000000" pitchFamily="2" charset="0"/>
              </a:rPr>
              <a:t>∆ </a:t>
            </a:r>
            <a:r>
              <a:rPr kumimoji="0" lang="en-US" sz="1000" i="0" u="none" strike="noStrike" cap="none" spc="0" normalizeH="0" baseline="0" noProof="0">
                <a:ln>
                  <a:noFill/>
                </a:ln>
                <a:effectLst/>
                <a:uLnTx/>
                <a:uFillTx/>
                <a:latin typeface="Verlag Light" pitchFamily="50" charset="0"/>
                <a:cs typeface="Poppins" panose="00000500000000000000" pitchFamily="2" charset="0"/>
              </a:rPr>
              <a:t>+1</a:t>
            </a:r>
            <a:endParaRPr kumimoji="0" lang="en-US" sz="1000" i="0" u="none" strike="noStrike" kern="1200" cap="none" spc="0" normalizeH="0" baseline="0" noProof="0">
              <a:ln>
                <a:noFill/>
              </a:ln>
              <a:solidFill>
                <a:schemeClr val="tx1"/>
              </a:solidFill>
              <a:effectLst/>
              <a:uLnTx/>
              <a:uFillTx/>
              <a:latin typeface="Verlag Light" pitchFamily="50" charset="0"/>
              <a:cs typeface="Poppins" panose="00000500000000000000" pitchFamily="2" charset="0"/>
            </a:endParaRPr>
          </a:p>
        </p:txBody>
      </p:sp>
      <p:sp>
        <p:nvSpPr>
          <p:cNvPr id="17" name="TextBox 16">
            <a:extLst>
              <a:ext uri="{FF2B5EF4-FFF2-40B4-BE49-F238E27FC236}">
                <a16:creationId xmlns:a16="http://schemas.microsoft.com/office/drawing/2014/main" id="{47E79AC5-7233-EBDE-C891-0EB47ED4EB1C}"/>
              </a:ext>
            </a:extLst>
          </p:cNvPr>
          <p:cNvSpPr txBox="1"/>
          <p:nvPr/>
        </p:nvSpPr>
        <p:spPr>
          <a:xfrm>
            <a:off x="4697412" y="2686965"/>
            <a:ext cx="468632"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a:ln>
                  <a:noFill/>
                </a:ln>
                <a:solidFill>
                  <a:schemeClr val="tx1"/>
                </a:solidFill>
                <a:effectLst/>
                <a:uLnTx/>
                <a:uFillTx/>
                <a:latin typeface="Verlag Light" pitchFamily="50" charset="0"/>
                <a:cs typeface="Poppins" panose="00000500000000000000" pitchFamily="2" charset="0"/>
              </a:rPr>
              <a:t>∆ </a:t>
            </a:r>
            <a:r>
              <a:rPr kumimoji="0" lang="en-US" sz="1000" b="1" i="0" u="none" strike="noStrike" cap="none" spc="0" normalizeH="0" baseline="0" noProof="0">
                <a:ln>
                  <a:noFill/>
                </a:ln>
                <a:solidFill>
                  <a:srgbClr val="548235"/>
                </a:solidFill>
                <a:effectLst/>
                <a:uLnTx/>
                <a:uFillTx/>
                <a:latin typeface="Verlag Light" pitchFamily="50" charset="0"/>
                <a:cs typeface="Poppins" panose="00000500000000000000" pitchFamily="2" charset="0"/>
              </a:rPr>
              <a:t>+15</a:t>
            </a:r>
            <a:endParaRPr kumimoji="0" lang="en-US" sz="1000" b="1" i="0" u="none" strike="noStrike" kern="1200" cap="none" spc="0" normalizeH="0" baseline="0" noProof="0">
              <a:ln>
                <a:noFill/>
              </a:ln>
              <a:solidFill>
                <a:srgbClr val="548235"/>
              </a:solidFill>
              <a:effectLst/>
              <a:uLnTx/>
              <a:uFillTx/>
              <a:latin typeface="Verlag Light" pitchFamily="50" charset="0"/>
              <a:cs typeface="Poppins" panose="00000500000000000000" pitchFamily="2" charset="0"/>
            </a:endParaRPr>
          </a:p>
        </p:txBody>
      </p:sp>
      <p:sp>
        <p:nvSpPr>
          <p:cNvPr id="18" name="TextBox 51">
            <a:extLst>
              <a:ext uri="{FF2B5EF4-FFF2-40B4-BE49-F238E27FC236}">
                <a16:creationId xmlns:a16="http://schemas.microsoft.com/office/drawing/2014/main" id="{B92347CB-8BB5-6EE2-2348-20DF545C4A9B}"/>
              </a:ext>
            </a:extLst>
          </p:cNvPr>
          <p:cNvSpPr txBox="1"/>
          <p:nvPr/>
        </p:nvSpPr>
        <p:spPr>
          <a:xfrm>
            <a:off x="0" y="6360376"/>
            <a:ext cx="206741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Tx/>
              <a:defRPr/>
            </a:pPr>
            <a:r>
              <a:rPr lang="en-US" sz="1100" b="1" dirty="0">
                <a:latin typeface="Verlag Light" pitchFamily="50" charset="0"/>
                <a:cs typeface="Poppins" panose="00000500000000000000" pitchFamily="2" charset="0"/>
              </a:rPr>
              <a:t>∆</a:t>
            </a:r>
            <a:r>
              <a:rPr lang="en-US" sz="900" b="1" i="1" dirty="0">
                <a:latin typeface="Verlag Light" pitchFamily="50" charset="0"/>
                <a:cs typeface="Poppins" panose="00000500000000000000" pitchFamily="2" charset="0"/>
              </a:rPr>
              <a:t> Indicates </a:t>
            </a:r>
            <a:r>
              <a:rPr lang="en-US" sz="900" b="1" i="1" dirty="0">
                <a:latin typeface="Verlag Light" pitchFamily="50" charset="0"/>
                <a:ea typeface="Source Sans Pro Light"/>
                <a:cs typeface="Poppins" panose="00000500000000000000" pitchFamily="2" charset="0"/>
              </a:rPr>
              <a:t>Wave-over-Wave Shift</a:t>
            </a:r>
          </a:p>
        </p:txBody>
      </p:sp>
      <p:sp>
        <p:nvSpPr>
          <p:cNvPr id="19" name="TextBox 18">
            <a:extLst>
              <a:ext uri="{FF2B5EF4-FFF2-40B4-BE49-F238E27FC236}">
                <a16:creationId xmlns:a16="http://schemas.microsoft.com/office/drawing/2014/main" id="{ADE31E26-D3EA-CD66-DC79-2AAD05190584}"/>
              </a:ext>
            </a:extLst>
          </p:cNvPr>
          <p:cNvSpPr txBox="1"/>
          <p:nvPr/>
        </p:nvSpPr>
        <p:spPr>
          <a:xfrm>
            <a:off x="231625" y="6173333"/>
            <a:ext cx="3453155" cy="246221"/>
          </a:xfrm>
          <a:prstGeom prst="rect">
            <a:avLst/>
          </a:prstGeom>
        </p:spPr>
        <p:txBody>
          <a:bodyPr wrap="square">
            <a:spAutoFit/>
          </a:bodyPr>
          <a:lstStyle>
            <a:defPPr>
              <a:defRPr lang="en-US"/>
            </a:defPPr>
            <a:lvl1pPr lvl="0" algn="ctr">
              <a:defRPr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Verlag Light" pitchFamily="50" charset="0"/>
                <a:cs typeface="Avenir" panose="020B0604020202020204" charset="0"/>
              </a:rPr>
              <a:t>* Significant differences indicated by </a:t>
            </a:r>
            <a:r>
              <a:rPr kumimoji="0" lang="en-US" sz="1000" b="1" i="0" u="none" strike="noStrike" kern="1200" cap="none" spc="0" normalizeH="0" baseline="0" noProof="0">
                <a:ln>
                  <a:noFill/>
                </a:ln>
                <a:solidFill>
                  <a:srgbClr val="7030A0"/>
                </a:solidFill>
                <a:effectLst/>
                <a:uLnTx/>
                <a:uFillTx/>
                <a:latin typeface="Verlag Light" pitchFamily="50" charset="0"/>
                <a:cs typeface="Avenir" panose="020B0604020202020204" charset="0"/>
              </a:rPr>
              <a:t>purple</a:t>
            </a:r>
            <a:r>
              <a:rPr kumimoji="0" lang="en-US" sz="1000" b="1" i="0" u="none" strike="noStrike" kern="1200" cap="none" spc="0" normalizeH="0" baseline="0" noProof="0">
                <a:ln>
                  <a:noFill/>
                </a:ln>
                <a:solidFill>
                  <a:srgbClr val="FF0000"/>
                </a:solidFill>
                <a:effectLst/>
                <a:uLnTx/>
                <a:uFillTx/>
                <a:latin typeface="Verlag Light" pitchFamily="50" charset="0"/>
                <a:cs typeface="Avenir" panose="020B0604020202020204" charset="0"/>
              </a:rPr>
              <a:t> </a:t>
            </a:r>
            <a:r>
              <a:rPr kumimoji="0" lang="en-US" sz="1000" b="0" i="0" u="none" strike="noStrike" kern="1200" cap="none" spc="0" normalizeH="0" baseline="0" noProof="0">
                <a:ln>
                  <a:noFill/>
                </a:ln>
                <a:solidFill>
                  <a:prstClr val="black"/>
                </a:solidFill>
                <a:effectLst/>
                <a:uLnTx/>
                <a:uFillTx/>
                <a:latin typeface="Verlag Light" pitchFamily="50" charset="0"/>
                <a:cs typeface="Avenir" panose="020B0604020202020204" charset="0"/>
              </a:rPr>
              <a:t>or</a:t>
            </a:r>
            <a:r>
              <a:rPr kumimoji="0" lang="en-US" sz="1000" b="1" i="0" u="none" strike="noStrike" kern="1200" cap="none" spc="0" normalizeH="0" baseline="0" noProof="0">
                <a:ln>
                  <a:noFill/>
                </a:ln>
                <a:solidFill>
                  <a:srgbClr val="FF0000"/>
                </a:solidFill>
                <a:effectLst/>
                <a:uLnTx/>
                <a:uFillTx/>
                <a:latin typeface="Verlag Light" pitchFamily="50" charset="0"/>
                <a:cs typeface="Avenir" panose="020B0604020202020204" charset="0"/>
              </a:rPr>
              <a:t> </a:t>
            </a:r>
            <a:r>
              <a:rPr kumimoji="0" lang="en-US" sz="1000" b="1" i="0" u="none" strike="noStrike" kern="1200" cap="none" spc="0" normalizeH="0" baseline="0" noProof="0">
                <a:ln>
                  <a:noFill/>
                </a:ln>
                <a:solidFill>
                  <a:schemeClr val="accent6">
                    <a:lumMod val="75000"/>
                  </a:schemeClr>
                </a:solidFill>
                <a:effectLst/>
                <a:uLnTx/>
                <a:uFillTx/>
                <a:latin typeface="Verlag Light" pitchFamily="50" charset="0"/>
                <a:cs typeface="Avenir" panose="020B0604020202020204" charset="0"/>
              </a:rPr>
              <a:t>green</a:t>
            </a:r>
            <a:r>
              <a:rPr kumimoji="0" lang="en-US" sz="1000" b="1" i="0" u="none" strike="noStrike" kern="1200" cap="none" spc="0" normalizeH="0" baseline="0" noProof="0">
                <a:ln>
                  <a:noFill/>
                </a:ln>
                <a:solidFill>
                  <a:srgbClr val="000000"/>
                </a:solidFill>
                <a:effectLst/>
                <a:uLnTx/>
                <a:uFillTx/>
                <a:latin typeface="Verlag Light" pitchFamily="50" charset="0"/>
                <a:cs typeface="Avenir" panose="020B0604020202020204" charset="0"/>
              </a:rPr>
              <a:t> </a:t>
            </a:r>
            <a:r>
              <a:rPr kumimoji="0" lang="en-US" sz="1000" b="0" i="0" u="none" strike="noStrike" kern="1200" cap="none" spc="0" normalizeH="0" baseline="0" noProof="0">
                <a:ln>
                  <a:noFill/>
                </a:ln>
                <a:solidFill>
                  <a:srgbClr val="000000"/>
                </a:solidFill>
                <a:effectLst/>
                <a:uLnTx/>
                <a:uFillTx/>
                <a:latin typeface="Verlag Light" pitchFamily="50" charset="0"/>
                <a:cs typeface="Avenir" panose="020B0604020202020204" charset="0"/>
              </a:rPr>
              <a:t>text</a:t>
            </a:r>
            <a:endParaRPr kumimoji="0" lang="en-US" sz="1000" b="1" i="0" u="none" strike="noStrike" kern="1200" cap="none" spc="0" normalizeH="0" baseline="0" noProof="0">
              <a:ln>
                <a:noFill/>
              </a:ln>
              <a:solidFill>
                <a:srgbClr val="000000"/>
              </a:solidFill>
              <a:effectLst/>
              <a:uLnTx/>
              <a:uFillTx/>
              <a:latin typeface="Verlag Light" pitchFamily="50" charset="0"/>
              <a:cs typeface="Avenir" panose="020B0604020202020204" charset="0"/>
            </a:endParaRPr>
          </a:p>
        </p:txBody>
      </p:sp>
      <p:sp>
        <p:nvSpPr>
          <p:cNvPr id="22" name="TextBox 21">
            <a:extLst>
              <a:ext uri="{FF2B5EF4-FFF2-40B4-BE49-F238E27FC236}">
                <a16:creationId xmlns:a16="http://schemas.microsoft.com/office/drawing/2014/main" id="{3BFA0AC6-C84F-F812-39EF-82EF2AF1DCBF}"/>
              </a:ext>
            </a:extLst>
          </p:cNvPr>
          <p:cNvSpPr txBox="1"/>
          <p:nvPr/>
        </p:nvSpPr>
        <p:spPr>
          <a:xfrm>
            <a:off x="7985182" y="2686965"/>
            <a:ext cx="548640"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a:ln>
                  <a:noFill/>
                </a:ln>
                <a:solidFill>
                  <a:schemeClr val="tx1"/>
                </a:solidFill>
                <a:effectLst/>
                <a:uLnTx/>
                <a:uFillTx/>
                <a:latin typeface="Verlag Light" pitchFamily="50" charset="0"/>
                <a:cs typeface="Poppins" panose="00000500000000000000" pitchFamily="2" charset="0"/>
              </a:rPr>
              <a:t>∆ </a:t>
            </a:r>
            <a:r>
              <a:rPr kumimoji="0" lang="en-US" sz="1000" b="1" i="0" u="none" strike="noStrike" cap="none" spc="0" normalizeH="0" baseline="0" noProof="0">
                <a:ln>
                  <a:noFill/>
                </a:ln>
                <a:solidFill>
                  <a:srgbClr val="548235"/>
                </a:solidFill>
                <a:effectLst/>
                <a:uLnTx/>
                <a:uFillTx/>
                <a:latin typeface="Verlag Light" pitchFamily="50" charset="0"/>
                <a:cs typeface="Poppins" panose="00000500000000000000" pitchFamily="2" charset="0"/>
              </a:rPr>
              <a:t>+10</a:t>
            </a:r>
            <a:endParaRPr kumimoji="0" lang="en-US" sz="1000" b="1" i="0" u="none" strike="noStrike" kern="1200" cap="none" spc="0" normalizeH="0" baseline="0" noProof="0">
              <a:ln>
                <a:noFill/>
              </a:ln>
              <a:solidFill>
                <a:srgbClr val="548235"/>
              </a:solidFill>
              <a:effectLst/>
              <a:uLnTx/>
              <a:uFillTx/>
              <a:latin typeface="Verlag Light" pitchFamily="50" charset="0"/>
              <a:cs typeface="Poppins" panose="00000500000000000000" pitchFamily="2" charset="0"/>
            </a:endParaRPr>
          </a:p>
        </p:txBody>
      </p:sp>
      <p:sp>
        <p:nvSpPr>
          <p:cNvPr id="23" name="TextBox 22">
            <a:extLst>
              <a:ext uri="{FF2B5EF4-FFF2-40B4-BE49-F238E27FC236}">
                <a16:creationId xmlns:a16="http://schemas.microsoft.com/office/drawing/2014/main" id="{15D1EF58-E974-2912-CD56-2377F39E29D5}"/>
              </a:ext>
            </a:extLst>
          </p:cNvPr>
          <p:cNvSpPr txBox="1"/>
          <p:nvPr/>
        </p:nvSpPr>
        <p:spPr>
          <a:xfrm>
            <a:off x="9099135" y="2686965"/>
            <a:ext cx="468632"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a:ln>
                  <a:noFill/>
                </a:ln>
                <a:solidFill>
                  <a:schemeClr val="tx1"/>
                </a:solidFill>
                <a:effectLst/>
                <a:uLnTx/>
                <a:uFillTx/>
                <a:latin typeface="Verlag Light" pitchFamily="50" charset="0"/>
                <a:cs typeface="Poppins" panose="00000500000000000000" pitchFamily="2" charset="0"/>
              </a:rPr>
              <a:t>∆ </a:t>
            </a:r>
            <a:r>
              <a:rPr kumimoji="0" lang="en-US" sz="1000" b="1" i="0" u="none" strike="noStrike" cap="none" spc="0" normalizeH="0" baseline="0" noProof="0">
                <a:ln>
                  <a:noFill/>
                </a:ln>
                <a:solidFill>
                  <a:srgbClr val="548235"/>
                </a:solidFill>
                <a:effectLst/>
                <a:uLnTx/>
                <a:uFillTx/>
                <a:latin typeface="Verlag Light" pitchFamily="50" charset="0"/>
                <a:cs typeface="Poppins" panose="00000500000000000000" pitchFamily="2" charset="0"/>
              </a:rPr>
              <a:t>+8</a:t>
            </a:r>
            <a:endParaRPr kumimoji="0" lang="en-US" sz="1000" b="1" i="0" u="none" strike="noStrike" kern="1200" cap="none" spc="0" normalizeH="0" baseline="0" noProof="0">
              <a:ln>
                <a:noFill/>
              </a:ln>
              <a:solidFill>
                <a:srgbClr val="548235"/>
              </a:solidFill>
              <a:effectLst/>
              <a:uLnTx/>
              <a:uFillTx/>
              <a:latin typeface="Verlag Light" pitchFamily="50" charset="0"/>
              <a:cs typeface="Poppins" panose="00000500000000000000" pitchFamily="2" charset="0"/>
            </a:endParaRPr>
          </a:p>
        </p:txBody>
      </p:sp>
      <p:sp>
        <p:nvSpPr>
          <p:cNvPr id="24" name="TextBox 23">
            <a:extLst>
              <a:ext uri="{FF2B5EF4-FFF2-40B4-BE49-F238E27FC236}">
                <a16:creationId xmlns:a16="http://schemas.microsoft.com/office/drawing/2014/main" id="{289C0710-43AE-F4B2-6DAC-D2E4D362E0AE}"/>
              </a:ext>
            </a:extLst>
          </p:cNvPr>
          <p:cNvSpPr txBox="1"/>
          <p:nvPr/>
        </p:nvSpPr>
        <p:spPr>
          <a:xfrm>
            <a:off x="10171018" y="3000985"/>
            <a:ext cx="1610969" cy="1061829"/>
          </a:xfrm>
          <a:prstGeom prst="rect">
            <a:avLst/>
          </a:prstGeom>
          <a:noFill/>
          <a:ln>
            <a:solidFill>
              <a:srgbClr val="C00000"/>
            </a:solidFill>
          </a:ln>
        </p:spPr>
        <p:txBody>
          <a:bodyPr wrap="square" rtlCol="0">
            <a:spAutoFit/>
          </a:bodyPr>
          <a:lstStyle/>
          <a:p>
            <a:pPr marL="285750" indent="-285750">
              <a:buFont typeface="Arial" panose="020B0604020202020204" pitchFamily="34" charset="0"/>
              <a:buChar char="•"/>
            </a:pPr>
            <a:r>
              <a:rPr lang="en-US" sz="1050">
                <a:latin typeface="Verlag Light" pitchFamily="50" charset="0"/>
              </a:rPr>
              <a:t>More Women (50%) than Men (43%)</a:t>
            </a:r>
          </a:p>
          <a:p>
            <a:pPr marL="285750" indent="-285750">
              <a:buFont typeface="Arial" panose="020B0604020202020204" pitchFamily="34" charset="0"/>
              <a:buChar char="•"/>
            </a:pPr>
            <a:r>
              <a:rPr lang="en-US" sz="1050">
                <a:latin typeface="Verlag Light" pitchFamily="50" charset="0"/>
              </a:rPr>
              <a:t>More Millennials (53%) than Gen Z (45%), Gen X (49%), and Boomers (28%)</a:t>
            </a:r>
          </a:p>
        </p:txBody>
      </p:sp>
      <p:sp>
        <p:nvSpPr>
          <p:cNvPr id="26" name="TextBox 25">
            <a:extLst>
              <a:ext uri="{FF2B5EF4-FFF2-40B4-BE49-F238E27FC236}">
                <a16:creationId xmlns:a16="http://schemas.microsoft.com/office/drawing/2014/main" id="{9047C823-2004-BC30-F0C9-02B2E461D3A1}"/>
              </a:ext>
            </a:extLst>
          </p:cNvPr>
          <p:cNvSpPr txBox="1"/>
          <p:nvPr/>
        </p:nvSpPr>
        <p:spPr>
          <a:xfrm>
            <a:off x="383830" y="3000985"/>
            <a:ext cx="1612366" cy="1061829"/>
          </a:xfrm>
          <a:prstGeom prst="rect">
            <a:avLst/>
          </a:prstGeom>
          <a:noFill/>
          <a:ln>
            <a:solidFill>
              <a:srgbClr val="C00000"/>
            </a:solidFill>
          </a:ln>
        </p:spPr>
        <p:txBody>
          <a:bodyPr wrap="square" rtlCol="0">
            <a:spAutoFit/>
          </a:bodyPr>
          <a:lstStyle/>
          <a:p>
            <a:pPr marL="285750" indent="-285750">
              <a:buFont typeface="Arial" panose="020B0604020202020204" pitchFamily="34" charset="0"/>
              <a:buChar char="•"/>
            </a:pPr>
            <a:r>
              <a:rPr lang="en-US" sz="1050">
                <a:latin typeface="Verlag Light" pitchFamily="50" charset="0"/>
              </a:rPr>
              <a:t>More Women (62%) than Men (56%)</a:t>
            </a:r>
          </a:p>
          <a:p>
            <a:pPr marL="285750" indent="-285750">
              <a:buFont typeface="Arial" panose="020B0604020202020204" pitchFamily="34" charset="0"/>
              <a:buChar char="•"/>
            </a:pPr>
            <a:r>
              <a:rPr lang="en-US" sz="1050">
                <a:latin typeface="Verlag Light" pitchFamily="50" charset="0"/>
              </a:rPr>
              <a:t>More Gen Z (62%), Millennials (59%), and Gen X (61%) than Boomers (52%)</a:t>
            </a:r>
          </a:p>
        </p:txBody>
      </p:sp>
    </p:spTree>
    <p:extLst>
      <p:ext uri="{BB962C8B-B14F-4D97-AF65-F5344CB8AC3E}">
        <p14:creationId xmlns:p14="http://schemas.microsoft.com/office/powerpoint/2010/main" val="1097039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19C6F90-0FA5-7DD5-616B-07934346B31F}"/>
              </a:ext>
            </a:extLst>
          </p:cNvPr>
          <p:cNvCxnSpPr>
            <a:cxnSpLocks/>
          </p:cNvCxnSpPr>
          <p:nvPr/>
        </p:nvCxnSpPr>
        <p:spPr>
          <a:xfrm flipH="1">
            <a:off x="623460" y="412866"/>
            <a:ext cx="20116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5934122-AFEE-42B4-FF2D-5604354EB266}"/>
              </a:ext>
            </a:extLst>
          </p:cNvPr>
          <p:cNvSpPr txBox="1"/>
          <p:nvPr/>
        </p:nvSpPr>
        <p:spPr>
          <a:xfrm>
            <a:off x="502268" y="538233"/>
            <a:ext cx="11357500" cy="46166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spc="150">
                <a:solidFill>
                  <a:srgbClr val="0A0A0A"/>
                </a:solidFill>
                <a:latin typeface="Verlag Black"/>
              </a:rPr>
              <a:t>MANY ARE STRUGGLING TO MAKE ENDS MEET AMID RISING COSTS</a:t>
            </a:r>
            <a:endParaRPr kumimoji="0" lang="en-US" sz="2400" b="0" i="0" u="none" strike="noStrike" kern="1200" cap="none" spc="150" normalizeH="0" baseline="0" noProof="0">
              <a:ln>
                <a:noFill/>
              </a:ln>
              <a:solidFill>
                <a:srgbClr val="0A0A0A"/>
              </a:solidFill>
              <a:effectLst/>
              <a:uLnTx/>
              <a:uFillTx/>
              <a:latin typeface="Verlag Black"/>
              <a:ea typeface="+mn-ea"/>
              <a:cs typeface="+mn-cs"/>
            </a:endParaRPr>
          </a:p>
        </p:txBody>
      </p:sp>
      <p:sp>
        <p:nvSpPr>
          <p:cNvPr id="6" name="TextBox 5">
            <a:extLst>
              <a:ext uri="{FF2B5EF4-FFF2-40B4-BE49-F238E27FC236}">
                <a16:creationId xmlns:a16="http://schemas.microsoft.com/office/drawing/2014/main" id="{88358900-ABE7-5174-74AD-595BA6F1FBEF}"/>
              </a:ext>
            </a:extLst>
          </p:cNvPr>
          <p:cNvSpPr txBox="1"/>
          <p:nvPr/>
        </p:nvSpPr>
        <p:spPr>
          <a:xfrm>
            <a:off x="0" y="6348598"/>
            <a:ext cx="11109434"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rgbClr val="646464"/>
                </a:solidFill>
                <a:effectLst/>
                <a:uLnTx/>
                <a:uFillTx/>
                <a:latin typeface="Verlag Light"/>
                <a:ea typeface="+mn-ea"/>
                <a:cs typeface="Arial Black" panose="020B0604020202020204" pitchFamily="34" charset="0"/>
              </a:rPr>
              <a:t>Q13: How much do you agree or disagree with the following statements about </a:t>
            </a:r>
            <a:r>
              <a:rPr lang="en-US" sz="750" dirty="0">
                <a:solidFill>
                  <a:srgbClr val="646464"/>
                </a:solidFill>
                <a:latin typeface="Verlag Light"/>
              </a:rPr>
              <a:t>finances? Base: 2021/2022/2023 Total Workforce n=5000/n=5000/n=5000, Women n=2346, Men n=2647, Gen Z n=757, Millennial n=1800, Gen X n=1639, Boomers n=779, Blue-collar n=2306, White-collar n=1825. Q1a: Regardless of your current employment status, how do you feel about the job opportunities available to you? Base: Live paycheck to paycheck n=3266, Do not live paycheck to paycheck n=1734. Q49: How empowered do you feel in your current job? Base: Among those employed: Live paycheck to paycheck n=2597, Do not live paycheck to paycheck n=1534. Q16: How much do you agree or disagree with the following statements about your career trajectory? Base: Live paycheck to paycheck n=3266, Do not live paycheck to paycheck n=1734.</a:t>
            </a:r>
          </a:p>
        </p:txBody>
      </p:sp>
      <p:sp>
        <p:nvSpPr>
          <p:cNvPr id="8" name="TextBox 7">
            <a:extLst>
              <a:ext uri="{FF2B5EF4-FFF2-40B4-BE49-F238E27FC236}">
                <a16:creationId xmlns:a16="http://schemas.microsoft.com/office/drawing/2014/main" id="{FA007E13-1D74-F8FA-65B0-F75C8909274F}"/>
              </a:ext>
            </a:extLst>
          </p:cNvPr>
          <p:cNvSpPr txBox="1"/>
          <p:nvPr/>
        </p:nvSpPr>
        <p:spPr>
          <a:xfrm>
            <a:off x="4184381" y="1387065"/>
            <a:ext cx="3823237"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A0A0A"/>
                </a:solidFill>
                <a:effectLst/>
                <a:uLnTx/>
                <a:uFillTx/>
                <a:latin typeface="Verlag Bold" pitchFamily="50" charset="0"/>
                <a:ea typeface="+mn-ea"/>
                <a:cs typeface="+mn-cs"/>
              </a:rPr>
              <a:t>FINANCIAL SECURITY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0A0A0A"/>
                </a:solidFill>
                <a:effectLst/>
                <a:uLnTx/>
                <a:uFillTx/>
                <a:latin typeface="Verlag Light"/>
                <a:ea typeface="+mn-ea"/>
                <a:cs typeface="+mn-cs"/>
              </a:rPr>
              <a:t>(Shown % Top 2 Agree; Bottom 2 Negative; Bottom 2 Unempowered) </a:t>
            </a:r>
            <a:endParaRPr kumimoji="0" lang="en-US" sz="140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10" name="TextBox 9">
            <a:extLst>
              <a:ext uri="{FF2B5EF4-FFF2-40B4-BE49-F238E27FC236}">
                <a16:creationId xmlns:a16="http://schemas.microsoft.com/office/drawing/2014/main" id="{7EF3AB5E-962F-915D-F306-3381DD93585C}"/>
              </a:ext>
            </a:extLst>
          </p:cNvPr>
          <p:cNvSpPr txBox="1"/>
          <p:nvPr/>
        </p:nvSpPr>
        <p:spPr>
          <a:xfrm>
            <a:off x="5404600" y="2473354"/>
            <a:ext cx="5097937" cy="338554"/>
          </a:xfrm>
          <a:prstGeom prst="rect">
            <a:avLst/>
          </a:prstGeom>
          <a:noFill/>
        </p:spPr>
        <p:txBody>
          <a:bodyPr wrap="square" rtlCol="0">
            <a:spAutoFit/>
          </a:bodyPr>
          <a:lstStyle/>
          <a:p>
            <a:pPr algn="r"/>
            <a:r>
              <a:rPr lang="en-US" sz="1600" b="1" dirty="0">
                <a:latin typeface="Verlag Bold" pitchFamily="50" charset="0"/>
                <a:cs typeface="Arial" panose="020B0604020202020204" pitchFamily="34" charset="0"/>
              </a:rPr>
              <a:t>AMERICANS WHO LIVE PAYCHECK TO PAYCHECK ARE… </a:t>
            </a:r>
          </a:p>
        </p:txBody>
      </p:sp>
      <p:sp>
        <p:nvSpPr>
          <p:cNvPr id="11" name="TextBox 10">
            <a:extLst>
              <a:ext uri="{FF2B5EF4-FFF2-40B4-BE49-F238E27FC236}">
                <a16:creationId xmlns:a16="http://schemas.microsoft.com/office/drawing/2014/main" id="{070B7064-E582-FC77-0914-56BB0723FE56}"/>
              </a:ext>
            </a:extLst>
          </p:cNvPr>
          <p:cNvSpPr txBox="1"/>
          <p:nvPr/>
        </p:nvSpPr>
        <p:spPr>
          <a:xfrm>
            <a:off x="5937509" y="2811908"/>
            <a:ext cx="5346182" cy="2554545"/>
          </a:xfrm>
          <a:prstGeom prst="rect">
            <a:avLst/>
          </a:prstGeom>
          <a:noFill/>
          <a:ln>
            <a:noFill/>
          </a:ln>
        </p:spPr>
        <p:txBody>
          <a:bodyPr wrap="square" rtlCol="0">
            <a:spAutoFit/>
          </a:bodyPr>
          <a:lstStyle/>
          <a:p>
            <a:r>
              <a:rPr lang="en-US" sz="1600" dirty="0">
                <a:latin typeface="Verlag Light" pitchFamily="50" charset="0"/>
              </a:rPr>
              <a:t>More likely to </a:t>
            </a:r>
            <a:r>
              <a:rPr lang="en-US" sz="1600" dirty="0">
                <a:latin typeface="Verlag Black" panose="02000000000000000000" pitchFamily="50" charset="0"/>
              </a:rPr>
              <a:t>feel negatively about job opportunities </a:t>
            </a:r>
            <a:r>
              <a:rPr lang="en-US" sz="1600" dirty="0">
                <a:latin typeface="Verlag Light" pitchFamily="50" charset="0"/>
              </a:rPr>
              <a:t>available to them (34%) than those who do not live paycheck to paycheck (21%)</a:t>
            </a:r>
          </a:p>
          <a:p>
            <a:pPr marL="171450" indent="-171450">
              <a:buFont typeface="Arial" panose="020B0604020202020204" pitchFamily="34" charset="0"/>
              <a:buChar char="•"/>
            </a:pPr>
            <a:endParaRPr lang="en-US" sz="1600" dirty="0">
              <a:latin typeface="Verlag Light" pitchFamily="50" charset="0"/>
            </a:endParaRPr>
          </a:p>
          <a:p>
            <a:r>
              <a:rPr lang="en-US" sz="1600" dirty="0">
                <a:latin typeface="Verlag Light" pitchFamily="50" charset="0"/>
              </a:rPr>
              <a:t>More likely to feel </a:t>
            </a:r>
            <a:r>
              <a:rPr lang="en-US" sz="1600" dirty="0">
                <a:latin typeface="Verlag Black" panose="02000000000000000000" pitchFamily="50" charset="0"/>
              </a:rPr>
              <a:t>unempowered at work </a:t>
            </a:r>
            <a:r>
              <a:rPr lang="en-US" sz="1600" dirty="0">
                <a:latin typeface="Verlag Light" pitchFamily="50" charset="0"/>
              </a:rPr>
              <a:t>(31%) than those who do not live paycheck to paycheck (21%)</a:t>
            </a:r>
          </a:p>
          <a:p>
            <a:pPr marL="171450" indent="-171450">
              <a:buFont typeface="Arial" panose="020B0604020202020204" pitchFamily="34" charset="0"/>
              <a:buChar char="•"/>
            </a:pPr>
            <a:endParaRPr lang="en-US" sz="1600" dirty="0">
              <a:latin typeface="Verlag Light" pitchFamily="50" charset="0"/>
            </a:endParaRPr>
          </a:p>
          <a:p>
            <a:r>
              <a:rPr lang="en-US" sz="1600" dirty="0">
                <a:latin typeface="Verlag Light" pitchFamily="50" charset="0"/>
              </a:rPr>
              <a:t>Are </a:t>
            </a:r>
            <a:r>
              <a:rPr lang="en-US" sz="1600" dirty="0">
                <a:latin typeface="Verlag Black" panose="02000000000000000000" pitchFamily="50" charset="0"/>
              </a:rPr>
              <a:t>less likely to be hopeful </a:t>
            </a:r>
            <a:r>
              <a:rPr lang="en-US" sz="1600" dirty="0">
                <a:latin typeface="Verlag Light" pitchFamily="50" charset="0"/>
              </a:rPr>
              <a:t>about their careers (78%) compared to those who do not live paycheck to paycheck (84%)</a:t>
            </a:r>
          </a:p>
          <a:p>
            <a:endParaRPr lang="en-US" sz="1600" dirty="0">
              <a:latin typeface="Verlag Light" pitchFamily="50" charset="0"/>
            </a:endParaRPr>
          </a:p>
        </p:txBody>
      </p:sp>
      <p:sp>
        <p:nvSpPr>
          <p:cNvPr id="21" name="TextBox 20">
            <a:extLst>
              <a:ext uri="{FF2B5EF4-FFF2-40B4-BE49-F238E27FC236}">
                <a16:creationId xmlns:a16="http://schemas.microsoft.com/office/drawing/2014/main" id="{335D1A91-E7DD-85F3-FC96-A0A3DB463B1F}"/>
              </a:ext>
            </a:extLst>
          </p:cNvPr>
          <p:cNvSpPr txBox="1"/>
          <p:nvPr/>
        </p:nvSpPr>
        <p:spPr>
          <a:xfrm>
            <a:off x="1575896" y="4859186"/>
            <a:ext cx="3017520" cy="307777"/>
          </a:xfrm>
          <a:prstGeom prst="rect">
            <a:avLst/>
          </a:prstGeom>
        </p:spPr>
        <p:txBody>
          <a:bodyPr wrap="square">
            <a:spAutoFit/>
          </a:bodyPr>
          <a:lstStyle>
            <a:defPPr>
              <a:defRPr lang="en-US"/>
            </a:defPPr>
            <a:lvl1pPr lvl="0" algn="ctr">
              <a:defRPr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normalizeH="0" baseline="0" noProof="0">
                <a:ln>
                  <a:noFill/>
                </a:ln>
                <a:solidFill>
                  <a:srgbClr val="0A0A0A"/>
                </a:solidFill>
                <a:effectLst/>
                <a:uLnTx/>
                <a:uFillTx/>
                <a:latin typeface="Verlag Light"/>
                <a:ea typeface="+mn-ea"/>
                <a:cs typeface="+mn-cs"/>
              </a:rPr>
              <a:t>Americans live </a:t>
            </a:r>
            <a:r>
              <a:rPr kumimoji="0" lang="en-US" sz="1400" b="0" i="0" strike="noStrike" kern="1200" cap="none" normalizeH="0" baseline="0" noProof="0">
                <a:ln>
                  <a:noFill/>
                </a:ln>
                <a:solidFill>
                  <a:srgbClr val="0A0A0A"/>
                </a:solidFill>
                <a:effectLst/>
                <a:uLnTx/>
                <a:uFillTx/>
                <a:latin typeface="Verlag Black" panose="02000000000000000000" pitchFamily="50" charset="0"/>
                <a:ea typeface="+mn-ea"/>
                <a:cs typeface="+mn-cs"/>
              </a:rPr>
              <a:t>paycheck to paycheck</a:t>
            </a:r>
          </a:p>
        </p:txBody>
      </p:sp>
      <p:graphicFrame>
        <p:nvGraphicFramePr>
          <p:cNvPr id="22" name="Chart 21">
            <a:extLst>
              <a:ext uri="{FF2B5EF4-FFF2-40B4-BE49-F238E27FC236}">
                <a16:creationId xmlns:a16="http://schemas.microsoft.com/office/drawing/2014/main" id="{721D21B0-27C6-2A46-B61D-D21AA1F0073A}"/>
              </a:ext>
            </a:extLst>
          </p:cNvPr>
          <p:cNvGraphicFramePr/>
          <p:nvPr>
            <p:extLst>
              <p:ext uri="{D42A27DB-BD31-4B8C-83A1-F6EECF244321}">
                <p14:modId xmlns:p14="http://schemas.microsoft.com/office/powerpoint/2010/main" val="3426674628"/>
              </p:ext>
            </p:extLst>
          </p:nvPr>
        </p:nvGraphicFramePr>
        <p:xfrm>
          <a:off x="1689463" y="1527592"/>
          <a:ext cx="2790387" cy="3353283"/>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a:extLst>
              <a:ext uri="{FF2B5EF4-FFF2-40B4-BE49-F238E27FC236}">
                <a16:creationId xmlns:a16="http://schemas.microsoft.com/office/drawing/2014/main" id="{4C6F8F4D-F6AD-C5BB-524A-21CB8529752B}"/>
              </a:ext>
            </a:extLst>
          </p:cNvPr>
          <p:cNvSpPr txBox="1"/>
          <p:nvPr/>
        </p:nvSpPr>
        <p:spPr>
          <a:xfrm>
            <a:off x="2790859" y="1982499"/>
            <a:ext cx="548640"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a:ln>
                  <a:noFill/>
                </a:ln>
                <a:effectLst/>
                <a:uLnTx/>
                <a:uFillTx/>
                <a:latin typeface="Verlag Light" pitchFamily="50" charset="0"/>
                <a:cs typeface="Poppins" panose="00000500000000000000" pitchFamily="2" charset="0"/>
              </a:rPr>
              <a:t>∆</a:t>
            </a:r>
            <a:r>
              <a:rPr kumimoji="0" lang="en-US" sz="1000" b="1" i="0" u="none" strike="noStrike" kern="1200" cap="none" spc="0" normalizeH="0" baseline="0" noProof="0">
                <a:ln>
                  <a:noFill/>
                </a:ln>
                <a:solidFill>
                  <a:srgbClr val="548235"/>
                </a:solidFill>
                <a:effectLst/>
                <a:uLnTx/>
                <a:uFillTx/>
                <a:latin typeface="Verlag Light" pitchFamily="50" charset="0"/>
                <a:cs typeface="Poppins" panose="00000500000000000000" pitchFamily="2" charset="0"/>
              </a:rPr>
              <a:t> </a:t>
            </a:r>
            <a:r>
              <a:rPr kumimoji="0" lang="en-US" sz="1000" b="1" i="0" u="none" strike="noStrike" cap="none" spc="0" normalizeH="0" baseline="0" noProof="0">
                <a:ln>
                  <a:noFill/>
                </a:ln>
                <a:solidFill>
                  <a:srgbClr val="548235"/>
                </a:solidFill>
                <a:effectLst/>
                <a:uLnTx/>
                <a:uFillTx/>
                <a:latin typeface="Verlag Light" pitchFamily="50" charset="0"/>
                <a:cs typeface="Poppins" panose="00000500000000000000" pitchFamily="2" charset="0"/>
              </a:rPr>
              <a:t>+13</a:t>
            </a:r>
            <a:endParaRPr kumimoji="0" lang="en-US" sz="1000" b="1" i="0" u="none" strike="noStrike" kern="1200" cap="none" spc="0" normalizeH="0" baseline="0" noProof="0">
              <a:ln>
                <a:noFill/>
              </a:ln>
              <a:solidFill>
                <a:srgbClr val="548235"/>
              </a:solidFill>
              <a:effectLst/>
              <a:uLnTx/>
              <a:uFillTx/>
              <a:latin typeface="Verlag Light" pitchFamily="50" charset="0"/>
              <a:cs typeface="Poppins" panose="00000500000000000000" pitchFamily="2" charset="0"/>
            </a:endParaRPr>
          </a:p>
        </p:txBody>
      </p:sp>
      <p:sp>
        <p:nvSpPr>
          <p:cNvPr id="24" name="TextBox 23">
            <a:extLst>
              <a:ext uri="{FF2B5EF4-FFF2-40B4-BE49-F238E27FC236}">
                <a16:creationId xmlns:a16="http://schemas.microsoft.com/office/drawing/2014/main" id="{8FB3A9F3-EB8B-8488-043F-9FFB3C25EE70}"/>
              </a:ext>
            </a:extLst>
          </p:cNvPr>
          <p:cNvSpPr txBox="1"/>
          <p:nvPr/>
        </p:nvSpPr>
        <p:spPr>
          <a:xfrm>
            <a:off x="3740209" y="1982499"/>
            <a:ext cx="468632"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a:ln>
                  <a:noFill/>
                </a:ln>
                <a:effectLst/>
                <a:uLnTx/>
                <a:uFillTx/>
                <a:latin typeface="Verlag Light" pitchFamily="50" charset="0"/>
                <a:cs typeface="Poppins" panose="00000500000000000000" pitchFamily="2" charset="0"/>
              </a:rPr>
              <a:t>∆</a:t>
            </a:r>
            <a:r>
              <a:rPr kumimoji="0" lang="en-US" sz="1000" b="1" i="0" u="none" strike="noStrike" kern="1200" cap="none" spc="0" normalizeH="0" baseline="0" noProof="0">
                <a:ln>
                  <a:noFill/>
                </a:ln>
                <a:solidFill>
                  <a:srgbClr val="548235"/>
                </a:solidFill>
                <a:effectLst/>
                <a:uLnTx/>
                <a:uFillTx/>
                <a:latin typeface="Verlag Light" pitchFamily="50" charset="0"/>
                <a:cs typeface="Poppins" panose="00000500000000000000" pitchFamily="2" charset="0"/>
              </a:rPr>
              <a:t> </a:t>
            </a:r>
            <a:r>
              <a:rPr kumimoji="0" lang="en-US" sz="1000" b="1" i="0" u="none" strike="noStrike" cap="none" spc="0" normalizeH="0" baseline="0" noProof="0">
                <a:ln>
                  <a:noFill/>
                </a:ln>
                <a:solidFill>
                  <a:srgbClr val="548235"/>
                </a:solidFill>
                <a:effectLst/>
                <a:uLnTx/>
                <a:uFillTx/>
                <a:latin typeface="Verlag Light" pitchFamily="50" charset="0"/>
                <a:cs typeface="Poppins" panose="00000500000000000000" pitchFamily="2" charset="0"/>
              </a:rPr>
              <a:t>+9</a:t>
            </a:r>
            <a:endParaRPr kumimoji="0" lang="en-US" sz="1000" b="1" i="0" u="none" strike="noStrike" kern="1200" cap="none" spc="0" normalizeH="0" baseline="0" noProof="0">
              <a:ln>
                <a:noFill/>
              </a:ln>
              <a:solidFill>
                <a:srgbClr val="548235"/>
              </a:solidFill>
              <a:effectLst/>
              <a:uLnTx/>
              <a:uFillTx/>
              <a:latin typeface="Verlag Light" pitchFamily="50" charset="0"/>
              <a:cs typeface="Poppins" panose="00000500000000000000" pitchFamily="2" charset="0"/>
            </a:endParaRPr>
          </a:p>
        </p:txBody>
      </p:sp>
      <p:sp>
        <p:nvSpPr>
          <p:cNvPr id="25" name="TextBox 24">
            <a:extLst>
              <a:ext uri="{FF2B5EF4-FFF2-40B4-BE49-F238E27FC236}">
                <a16:creationId xmlns:a16="http://schemas.microsoft.com/office/drawing/2014/main" id="{8DB3307E-7515-04EE-4E0C-AF2558591EC5}"/>
              </a:ext>
            </a:extLst>
          </p:cNvPr>
          <p:cNvSpPr txBox="1"/>
          <p:nvPr/>
        </p:nvSpPr>
        <p:spPr>
          <a:xfrm>
            <a:off x="1041698" y="5210073"/>
            <a:ext cx="4085917" cy="900246"/>
          </a:xfrm>
          <a:prstGeom prst="rect">
            <a:avLst/>
          </a:prstGeom>
          <a:noFill/>
          <a:ln>
            <a:solidFill>
              <a:srgbClr val="C00000"/>
            </a:solidFill>
          </a:ln>
        </p:spPr>
        <p:txBody>
          <a:bodyPr wrap="square" rtlCol="0">
            <a:spAutoFit/>
          </a:bodyPr>
          <a:lstStyle/>
          <a:p>
            <a:pPr marL="285750" indent="-285750">
              <a:buFont typeface="Arial" panose="020B0604020202020204" pitchFamily="34" charset="0"/>
              <a:buChar char="•"/>
            </a:pPr>
            <a:r>
              <a:rPr lang="en-US" sz="1050">
                <a:latin typeface="Verlag Light" pitchFamily="50" charset="0"/>
              </a:rPr>
              <a:t>More Women (70%) than Men (61%)</a:t>
            </a:r>
          </a:p>
          <a:p>
            <a:pPr marL="285750" indent="-285750">
              <a:buFont typeface="Arial" panose="020B0604020202020204" pitchFamily="34" charset="0"/>
              <a:buChar char="•"/>
            </a:pPr>
            <a:r>
              <a:rPr lang="en-US" sz="1050">
                <a:latin typeface="Verlag Light" pitchFamily="50" charset="0"/>
              </a:rPr>
              <a:t>More Gen Z (68%), Millennials (71%), and Gen X (66%) than Boomers (49%)</a:t>
            </a:r>
          </a:p>
          <a:p>
            <a:pPr marL="285750" indent="-285750">
              <a:buFont typeface="Arial" panose="020B0604020202020204" pitchFamily="34" charset="0"/>
              <a:buChar char="•"/>
            </a:pPr>
            <a:r>
              <a:rPr lang="en-US" sz="1050">
                <a:latin typeface="Verlag Light" pitchFamily="50" charset="0"/>
              </a:rPr>
              <a:t>Blue-collar workers are more likely to say they live paycheck to paycheck (66%) compared to White-collar workers (58%)</a:t>
            </a:r>
          </a:p>
        </p:txBody>
      </p:sp>
      <p:sp>
        <p:nvSpPr>
          <p:cNvPr id="26" name="Right Brace 25">
            <a:extLst>
              <a:ext uri="{FF2B5EF4-FFF2-40B4-BE49-F238E27FC236}">
                <a16:creationId xmlns:a16="http://schemas.microsoft.com/office/drawing/2014/main" id="{8A2C15BD-2393-11F0-D9F9-FBD17A4B591F}"/>
              </a:ext>
            </a:extLst>
          </p:cNvPr>
          <p:cNvSpPr>
            <a:spLocks noChangeAspect="1"/>
          </p:cNvSpPr>
          <p:nvPr/>
        </p:nvSpPr>
        <p:spPr>
          <a:xfrm flipV="1">
            <a:off x="5404600" y="2175533"/>
            <a:ext cx="419989" cy="3910202"/>
          </a:xfrm>
          <a:prstGeom prst="rightBrace">
            <a:avLst>
              <a:gd name="adj1" fmla="val 191902"/>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TextBox 51">
            <a:extLst>
              <a:ext uri="{FF2B5EF4-FFF2-40B4-BE49-F238E27FC236}">
                <a16:creationId xmlns:a16="http://schemas.microsoft.com/office/drawing/2014/main" id="{83EBD0E0-71C4-3BF4-8C48-538DBE3764F0}"/>
              </a:ext>
            </a:extLst>
          </p:cNvPr>
          <p:cNvSpPr txBox="1"/>
          <p:nvPr/>
        </p:nvSpPr>
        <p:spPr>
          <a:xfrm>
            <a:off x="3065179" y="6127628"/>
            <a:ext cx="206741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Tx/>
              <a:defRPr/>
            </a:pPr>
            <a:r>
              <a:rPr lang="en-US" sz="1100" b="1" dirty="0">
                <a:latin typeface="Verlag Light" pitchFamily="50" charset="0"/>
                <a:cs typeface="Poppins" panose="00000500000000000000" pitchFamily="2" charset="0"/>
              </a:rPr>
              <a:t>∆</a:t>
            </a:r>
            <a:r>
              <a:rPr lang="en-US" sz="900" b="1" i="1" dirty="0">
                <a:latin typeface="Verlag Light" pitchFamily="50" charset="0"/>
                <a:cs typeface="Poppins" panose="00000500000000000000" pitchFamily="2" charset="0"/>
              </a:rPr>
              <a:t> Indicates </a:t>
            </a:r>
            <a:r>
              <a:rPr lang="en-US" sz="900" b="1" i="1" dirty="0">
                <a:latin typeface="Verlag Light" pitchFamily="50" charset="0"/>
                <a:ea typeface="Source Sans Pro Light"/>
                <a:cs typeface="Poppins" panose="00000500000000000000" pitchFamily="2" charset="0"/>
              </a:rPr>
              <a:t>Wave-over-Wave Shift</a:t>
            </a:r>
          </a:p>
        </p:txBody>
      </p:sp>
      <p:sp>
        <p:nvSpPr>
          <p:cNvPr id="28" name="TextBox 27">
            <a:extLst>
              <a:ext uri="{FF2B5EF4-FFF2-40B4-BE49-F238E27FC236}">
                <a16:creationId xmlns:a16="http://schemas.microsoft.com/office/drawing/2014/main" id="{F9207436-420C-2FE7-736D-95DA606D4628}"/>
              </a:ext>
            </a:extLst>
          </p:cNvPr>
          <p:cNvSpPr txBox="1"/>
          <p:nvPr/>
        </p:nvSpPr>
        <p:spPr>
          <a:xfrm>
            <a:off x="231625" y="6137893"/>
            <a:ext cx="3453155" cy="246221"/>
          </a:xfrm>
          <a:prstGeom prst="rect">
            <a:avLst/>
          </a:prstGeom>
        </p:spPr>
        <p:txBody>
          <a:bodyPr wrap="square">
            <a:spAutoFit/>
          </a:bodyPr>
          <a:lstStyle>
            <a:defPPr>
              <a:defRPr lang="en-US"/>
            </a:defPPr>
            <a:lvl1pPr lvl="0" algn="ctr">
              <a:defRPr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Verlag Light" pitchFamily="50" charset="0"/>
                <a:cs typeface="Avenir" panose="020B0604020202020204" charset="0"/>
              </a:rPr>
              <a:t>* Significant differences indicated by </a:t>
            </a:r>
            <a:r>
              <a:rPr kumimoji="0" lang="en-US" sz="1000" b="1" i="0" u="none" strike="noStrike" kern="1200" cap="none" spc="0" normalizeH="0" baseline="0" noProof="0">
                <a:ln>
                  <a:noFill/>
                </a:ln>
                <a:solidFill>
                  <a:srgbClr val="7030A0"/>
                </a:solidFill>
                <a:effectLst/>
                <a:uLnTx/>
                <a:uFillTx/>
                <a:latin typeface="Verlag Light" pitchFamily="50" charset="0"/>
                <a:cs typeface="Avenir" panose="020B0604020202020204" charset="0"/>
              </a:rPr>
              <a:t>purple</a:t>
            </a:r>
            <a:r>
              <a:rPr kumimoji="0" lang="en-US" sz="1000" b="1" i="0" u="none" strike="noStrike" kern="1200" cap="none" spc="0" normalizeH="0" baseline="0" noProof="0">
                <a:ln>
                  <a:noFill/>
                </a:ln>
                <a:solidFill>
                  <a:srgbClr val="FF0000"/>
                </a:solidFill>
                <a:effectLst/>
                <a:uLnTx/>
                <a:uFillTx/>
                <a:latin typeface="Verlag Light" pitchFamily="50" charset="0"/>
                <a:cs typeface="Avenir" panose="020B0604020202020204" charset="0"/>
              </a:rPr>
              <a:t> </a:t>
            </a:r>
            <a:r>
              <a:rPr kumimoji="0" lang="en-US" sz="1000" b="0" i="0" u="none" strike="noStrike" kern="1200" cap="none" spc="0" normalizeH="0" baseline="0" noProof="0">
                <a:ln>
                  <a:noFill/>
                </a:ln>
                <a:solidFill>
                  <a:prstClr val="black"/>
                </a:solidFill>
                <a:effectLst/>
                <a:uLnTx/>
                <a:uFillTx/>
                <a:latin typeface="Verlag Light" pitchFamily="50" charset="0"/>
                <a:cs typeface="Avenir" panose="020B0604020202020204" charset="0"/>
              </a:rPr>
              <a:t>or</a:t>
            </a:r>
            <a:r>
              <a:rPr kumimoji="0" lang="en-US" sz="1000" b="1" i="0" u="none" strike="noStrike" kern="1200" cap="none" spc="0" normalizeH="0" baseline="0" noProof="0">
                <a:ln>
                  <a:noFill/>
                </a:ln>
                <a:solidFill>
                  <a:srgbClr val="FF0000"/>
                </a:solidFill>
                <a:effectLst/>
                <a:uLnTx/>
                <a:uFillTx/>
                <a:latin typeface="Verlag Light" pitchFamily="50" charset="0"/>
                <a:cs typeface="Avenir" panose="020B0604020202020204" charset="0"/>
              </a:rPr>
              <a:t> </a:t>
            </a:r>
            <a:r>
              <a:rPr kumimoji="0" lang="en-US" sz="1000" b="1" i="0" u="none" strike="noStrike" kern="1200" cap="none" spc="0" normalizeH="0" baseline="0" noProof="0">
                <a:ln>
                  <a:noFill/>
                </a:ln>
                <a:solidFill>
                  <a:schemeClr val="accent6">
                    <a:lumMod val="75000"/>
                  </a:schemeClr>
                </a:solidFill>
                <a:effectLst/>
                <a:uLnTx/>
                <a:uFillTx/>
                <a:latin typeface="Verlag Light" pitchFamily="50" charset="0"/>
                <a:cs typeface="Avenir" panose="020B0604020202020204" charset="0"/>
              </a:rPr>
              <a:t>green</a:t>
            </a:r>
            <a:r>
              <a:rPr kumimoji="0" lang="en-US" sz="1000" b="1" i="0" u="none" strike="noStrike" kern="1200" cap="none" spc="0" normalizeH="0" baseline="0" noProof="0">
                <a:ln>
                  <a:noFill/>
                </a:ln>
                <a:solidFill>
                  <a:srgbClr val="000000"/>
                </a:solidFill>
                <a:effectLst/>
                <a:uLnTx/>
                <a:uFillTx/>
                <a:latin typeface="Verlag Light" pitchFamily="50" charset="0"/>
                <a:cs typeface="Avenir" panose="020B0604020202020204" charset="0"/>
              </a:rPr>
              <a:t> </a:t>
            </a:r>
            <a:r>
              <a:rPr kumimoji="0" lang="en-US" sz="1000" b="0" i="0" u="none" strike="noStrike" kern="1200" cap="none" spc="0" normalizeH="0" baseline="0" noProof="0">
                <a:ln>
                  <a:noFill/>
                </a:ln>
                <a:solidFill>
                  <a:srgbClr val="000000"/>
                </a:solidFill>
                <a:effectLst/>
                <a:uLnTx/>
                <a:uFillTx/>
                <a:latin typeface="Verlag Light" pitchFamily="50" charset="0"/>
                <a:cs typeface="Avenir" panose="020B0604020202020204" charset="0"/>
              </a:rPr>
              <a:t>text</a:t>
            </a:r>
            <a:endParaRPr kumimoji="0" lang="en-US" sz="1000" b="1" i="0" u="none" strike="noStrike" kern="1200" cap="none" spc="0" normalizeH="0" baseline="0" noProof="0">
              <a:ln>
                <a:noFill/>
              </a:ln>
              <a:solidFill>
                <a:srgbClr val="000000"/>
              </a:solidFill>
              <a:effectLst/>
              <a:uLnTx/>
              <a:uFillTx/>
              <a:latin typeface="Verlag Light" pitchFamily="50" charset="0"/>
              <a:cs typeface="Avenir" panose="020B0604020202020204" charset="0"/>
            </a:endParaRPr>
          </a:p>
        </p:txBody>
      </p:sp>
      <p:sp>
        <p:nvSpPr>
          <p:cNvPr id="31" name="Slide Number Placeholder 1">
            <a:extLst>
              <a:ext uri="{FF2B5EF4-FFF2-40B4-BE49-F238E27FC236}">
                <a16:creationId xmlns:a16="http://schemas.microsoft.com/office/drawing/2014/main" id="{43429A89-144C-95CA-8911-0BA53BC5C8AB}"/>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F56903-2479-43A9-9EFE-2B78A4D60BF9}" type="slidenum">
              <a:rPr kumimoji="0" lang="en-US" sz="900" b="0" i="0" u="none" strike="noStrike" kern="1200" cap="none" spc="0" normalizeH="0" baseline="0" noProof="0" smtClean="0">
                <a:ln>
                  <a:noFill/>
                </a:ln>
                <a:solidFill>
                  <a:srgbClr val="0A0A0A"/>
                </a:solidFill>
                <a:effectLst/>
                <a:uLnTx/>
                <a:uFillTx/>
                <a:latin typeface="Verlag Bold"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a:ln>
                <a:noFill/>
              </a:ln>
              <a:solidFill>
                <a:srgbClr val="0A0A0A"/>
              </a:solidFill>
              <a:effectLst/>
              <a:uLnTx/>
              <a:uFillTx/>
              <a:latin typeface="Verlag Bold" pitchFamily="50" charset="0"/>
              <a:ea typeface="+mn-ea"/>
              <a:cs typeface="+mn-cs"/>
            </a:endParaRPr>
          </a:p>
        </p:txBody>
      </p:sp>
    </p:spTree>
    <p:extLst>
      <p:ext uri="{BB962C8B-B14F-4D97-AF65-F5344CB8AC3E}">
        <p14:creationId xmlns:p14="http://schemas.microsoft.com/office/powerpoint/2010/main" val="1238673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1">
            <a:extLst>
              <a:ext uri="{FF2B5EF4-FFF2-40B4-BE49-F238E27FC236}">
                <a16:creationId xmlns:a16="http://schemas.microsoft.com/office/drawing/2014/main" id="{555C5738-6932-49A4-AD5C-ACDE81A63ADA}"/>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F56903-2479-43A9-9EFE-2B78A4D60BF9}" type="slidenum">
              <a:rPr kumimoji="0" lang="en-US" sz="900" b="0" i="0" u="none" strike="noStrike" kern="1200" cap="none" spc="0" normalizeH="0" baseline="0" noProof="0" smtClean="0">
                <a:ln>
                  <a:noFill/>
                </a:ln>
                <a:solidFill>
                  <a:srgbClr val="0A0A0A"/>
                </a:solidFill>
                <a:effectLst/>
                <a:uLnTx/>
                <a:uFillTx/>
                <a:latin typeface="Verlag Bold"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a:ln>
                <a:noFill/>
              </a:ln>
              <a:solidFill>
                <a:srgbClr val="0A0A0A"/>
              </a:solidFill>
              <a:effectLst/>
              <a:uLnTx/>
              <a:uFillTx/>
              <a:latin typeface="Verlag Bold" pitchFamily="50" charset="0"/>
              <a:ea typeface="+mn-ea"/>
              <a:cs typeface="+mn-cs"/>
            </a:endParaRPr>
          </a:p>
        </p:txBody>
      </p:sp>
      <p:cxnSp>
        <p:nvCxnSpPr>
          <p:cNvPr id="2" name="Straight Connector 1">
            <a:extLst>
              <a:ext uri="{FF2B5EF4-FFF2-40B4-BE49-F238E27FC236}">
                <a16:creationId xmlns:a16="http://schemas.microsoft.com/office/drawing/2014/main" id="{714BF50E-6DDF-4873-9E63-3B8B6AB2F85E}"/>
              </a:ext>
            </a:extLst>
          </p:cNvPr>
          <p:cNvCxnSpPr>
            <a:cxnSpLocks/>
          </p:cNvCxnSpPr>
          <p:nvPr/>
        </p:nvCxnSpPr>
        <p:spPr>
          <a:xfrm flipH="1">
            <a:off x="623460" y="412866"/>
            <a:ext cx="20116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D8D9C26-8FAA-4F66-8CB1-79C4E7607091}"/>
              </a:ext>
            </a:extLst>
          </p:cNvPr>
          <p:cNvSpPr txBox="1"/>
          <p:nvPr/>
        </p:nvSpPr>
        <p:spPr>
          <a:xfrm>
            <a:off x="502268" y="538233"/>
            <a:ext cx="11357500" cy="830997"/>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spc="150">
                <a:solidFill>
                  <a:srgbClr val="0A0A0A"/>
                </a:solidFill>
                <a:latin typeface="Verlag Black"/>
              </a:rPr>
              <a:t>THESE FINANCIAL STRUGGLES COINCIDE WITH HIGH RATES OF BURNOUT</a:t>
            </a:r>
            <a:endParaRPr kumimoji="0" lang="en-US" sz="2400" b="0" i="0" u="none" strike="noStrike" kern="1200" cap="none" spc="150" normalizeH="0" baseline="0" noProof="0">
              <a:ln>
                <a:noFill/>
              </a:ln>
              <a:solidFill>
                <a:srgbClr val="0A0A0A"/>
              </a:solidFill>
              <a:effectLst/>
              <a:uLnTx/>
              <a:uFillTx/>
              <a:latin typeface="Verlag Black"/>
              <a:ea typeface="+mn-ea"/>
              <a:cs typeface="+mn-cs"/>
            </a:endParaRPr>
          </a:p>
        </p:txBody>
      </p:sp>
      <p:sp>
        <p:nvSpPr>
          <p:cNvPr id="20" name="TextBox 19">
            <a:extLst>
              <a:ext uri="{FF2B5EF4-FFF2-40B4-BE49-F238E27FC236}">
                <a16:creationId xmlns:a16="http://schemas.microsoft.com/office/drawing/2014/main" id="{DE560CAD-9C40-46FC-9FC8-21983A10F2FE}"/>
              </a:ext>
            </a:extLst>
          </p:cNvPr>
          <p:cNvSpPr txBox="1"/>
          <p:nvPr/>
        </p:nvSpPr>
        <p:spPr>
          <a:xfrm>
            <a:off x="126124" y="6255941"/>
            <a:ext cx="1057672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646464"/>
                </a:solidFill>
                <a:effectLst/>
                <a:uLnTx/>
                <a:uFillTx/>
                <a:latin typeface="Verlag Light"/>
                <a:ea typeface="+mn-ea"/>
                <a:cs typeface="Arial Black" panose="020B0604020202020204" pitchFamily="34" charset="0"/>
              </a:rPr>
              <a:t>Q53: How much do you agree or disagree with the following statements? Base: Among those employed: Total Workforce n=4131, Gen Z n=519, Millennials n=1504, Gen X n=1404, Boomers n=682. Q101: You said you are experiencing burnout. Has your burnout gotten worse, stayed the same, or gotten better over the past year? Base: Among those experiencing burnout: Total Workforce n=1958, Women n=917, Men n=1039, White n=1203, Black n=141, Latinx n=452. Q9a: How often do you feel each of the following as it relates to your job/career? [NET: Top 3 </a:t>
            </a:r>
            <a:r>
              <a:rPr lang="en-US" sz="800" dirty="0">
                <a:solidFill>
                  <a:srgbClr val="646464"/>
                </a:solidFill>
                <a:latin typeface="Verlag Light"/>
                <a:cs typeface="Arial Black" panose="020B0604020202020204" pitchFamily="34" charset="0"/>
              </a:rPr>
              <a:t>Sometimes/Often/Always]. </a:t>
            </a:r>
            <a:r>
              <a:rPr kumimoji="0" lang="en-US" sz="800" b="0" i="0" u="none" strike="noStrike" kern="1200" cap="none" spc="0" normalizeH="0" baseline="0" noProof="0" dirty="0">
                <a:ln>
                  <a:noFill/>
                </a:ln>
                <a:solidFill>
                  <a:srgbClr val="646464"/>
                </a:solidFill>
                <a:effectLst/>
                <a:uLnTx/>
                <a:uFillTx/>
                <a:latin typeface="Verlag Light"/>
                <a:ea typeface="+mn-ea"/>
                <a:cs typeface="Arial Black" panose="020B0604020202020204" pitchFamily="34" charset="0"/>
              </a:rPr>
              <a:t>Q16: How much do you agree or disagree with the following statements about your career trajectory?</a:t>
            </a:r>
            <a:r>
              <a:rPr lang="en-US" sz="800" dirty="0">
                <a:solidFill>
                  <a:srgbClr val="646464"/>
                </a:solidFill>
                <a:latin typeface="Verlag Light"/>
                <a:cs typeface="Arial Black" panose="020B0604020202020204" pitchFamily="34" charset="0"/>
              </a:rPr>
              <a:t> Base: Those experiencing burnout n=1985, those not experiencing burnout n=2174. </a:t>
            </a:r>
            <a:endParaRPr kumimoji="0" lang="en-US" sz="800" b="0" i="0" u="none" strike="noStrike" kern="1200" cap="none" spc="0" normalizeH="0" baseline="0" noProof="0" dirty="0">
              <a:ln>
                <a:noFill/>
              </a:ln>
              <a:solidFill>
                <a:srgbClr val="646464"/>
              </a:solidFill>
              <a:effectLst/>
              <a:highlight>
                <a:srgbClr val="FFFF00"/>
              </a:highlight>
              <a:uLnTx/>
              <a:uFillTx/>
              <a:latin typeface="Verlag Light"/>
              <a:ea typeface="+mn-ea"/>
              <a:cs typeface="Arial Black" panose="020B0604020202020204" pitchFamily="34" charset="0"/>
            </a:endParaRPr>
          </a:p>
        </p:txBody>
      </p:sp>
      <p:sp>
        <p:nvSpPr>
          <p:cNvPr id="37" name="TextBox 36">
            <a:extLst>
              <a:ext uri="{FF2B5EF4-FFF2-40B4-BE49-F238E27FC236}">
                <a16:creationId xmlns:a16="http://schemas.microsoft.com/office/drawing/2014/main" id="{EB6608D0-2CB5-4D71-AAAC-F1CADFD84F7F}"/>
              </a:ext>
            </a:extLst>
          </p:cNvPr>
          <p:cNvSpPr txBox="1"/>
          <p:nvPr/>
        </p:nvSpPr>
        <p:spPr>
          <a:xfrm>
            <a:off x="3668442" y="1579282"/>
            <a:ext cx="4855116"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A0A0A"/>
                </a:solidFill>
                <a:effectLst/>
                <a:uLnTx/>
                <a:uFillTx/>
                <a:latin typeface="Verlag Bold" pitchFamily="50" charset="0"/>
                <a:ea typeface="+mn-ea"/>
                <a:cs typeface="+mn-cs"/>
              </a:rPr>
              <a:t>BURNOUT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0A0A0A"/>
                </a:solidFill>
                <a:effectLst/>
                <a:uLnTx/>
                <a:uFillTx/>
                <a:latin typeface="Verlag Light"/>
                <a:ea typeface="+mn-ea"/>
                <a:cs typeface="+mn-cs"/>
              </a:rPr>
              <a:t>(Shown % Top 2 Agree; Bottom 2 Worse; Top 3 Sometimes/Often/Always) </a:t>
            </a:r>
            <a:endParaRPr kumimoji="0" lang="en-US" sz="140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6" name="TextBox 5">
            <a:extLst>
              <a:ext uri="{FF2B5EF4-FFF2-40B4-BE49-F238E27FC236}">
                <a16:creationId xmlns:a16="http://schemas.microsoft.com/office/drawing/2014/main" id="{6B3C7461-F8D2-E4F7-51C4-357E6F330AD0}"/>
              </a:ext>
            </a:extLst>
          </p:cNvPr>
          <p:cNvSpPr txBox="1"/>
          <p:nvPr/>
        </p:nvSpPr>
        <p:spPr>
          <a:xfrm>
            <a:off x="2214688" y="3199521"/>
            <a:ext cx="2743200" cy="523220"/>
          </a:xfrm>
          <a:prstGeom prst="rect">
            <a:avLst/>
          </a:prstGeom>
          <a:noFill/>
        </p:spPr>
        <p:txBody>
          <a:bodyPr wrap="square" rtlCol="0" anchor="t">
            <a:spAutoFit/>
          </a:bodyPr>
          <a:lstStyle/>
          <a:p>
            <a:pPr lvl="0" algn="ctr">
              <a:defRPr/>
            </a:pPr>
            <a:r>
              <a:rPr lang="en-US" sz="1400">
                <a:solidFill>
                  <a:srgbClr val="0A0A0A"/>
                </a:solidFill>
                <a:latin typeface="Verlag Light" pitchFamily="50" charset="0"/>
              </a:rPr>
              <a:t>Of Workers are</a:t>
            </a:r>
            <a:r>
              <a:rPr lang="en-US" sz="1400">
                <a:solidFill>
                  <a:srgbClr val="0A0A0A"/>
                </a:solidFill>
                <a:latin typeface="Verlag Black" panose="02000000000000000000" pitchFamily="50" charset="0"/>
              </a:rPr>
              <a:t> experiencing burnout at work</a:t>
            </a:r>
            <a:endParaRPr lang="en-US" sz="1400">
              <a:solidFill>
                <a:srgbClr val="0A0A0A"/>
              </a:solidFill>
              <a:latin typeface="Verlag Light" pitchFamily="50" charset="0"/>
            </a:endParaRPr>
          </a:p>
        </p:txBody>
      </p:sp>
      <p:sp>
        <p:nvSpPr>
          <p:cNvPr id="7" name="Text Placeholder 13">
            <a:extLst>
              <a:ext uri="{FF2B5EF4-FFF2-40B4-BE49-F238E27FC236}">
                <a16:creationId xmlns:a16="http://schemas.microsoft.com/office/drawing/2014/main" id="{3D96A503-AC27-13C1-C0AA-2EC4239BE6CF}"/>
              </a:ext>
            </a:extLst>
          </p:cNvPr>
          <p:cNvSpPr txBox="1">
            <a:spLocks/>
          </p:cNvSpPr>
          <p:nvPr/>
        </p:nvSpPr>
        <p:spPr>
          <a:xfrm>
            <a:off x="2518417" y="2261646"/>
            <a:ext cx="2135743" cy="1208901"/>
          </a:xfrm>
          <a:prstGeom prst="rect">
            <a:avLst/>
          </a:prstGeom>
        </p:spPr>
        <p:txBody>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algn="ctr"/>
            <a:r>
              <a:rPr lang="en-US" sz="6600">
                <a:solidFill>
                  <a:srgbClr val="DE3518"/>
                </a:solidFill>
                <a:latin typeface="Verlag Black" panose="02000000000000000000" pitchFamily="50" charset="0"/>
              </a:rPr>
              <a:t>47%</a:t>
            </a:r>
          </a:p>
        </p:txBody>
      </p:sp>
      <p:sp>
        <p:nvSpPr>
          <p:cNvPr id="11" name="TextBox 10">
            <a:extLst>
              <a:ext uri="{FF2B5EF4-FFF2-40B4-BE49-F238E27FC236}">
                <a16:creationId xmlns:a16="http://schemas.microsoft.com/office/drawing/2014/main" id="{992E1089-250F-5842-B68C-DE46DE037829}"/>
              </a:ext>
            </a:extLst>
          </p:cNvPr>
          <p:cNvSpPr txBox="1"/>
          <p:nvPr/>
        </p:nvSpPr>
        <p:spPr>
          <a:xfrm>
            <a:off x="2214688" y="4967859"/>
            <a:ext cx="2743200" cy="523220"/>
          </a:xfrm>
          <a:prstGeom prst="rect">
            <a:avLst/>
          </a:prstGeom>
          <a:noFill/>
        </p:spPr>
        <p:txBody>
          <a:bodyPr wrap="square" rtlCol="0" anchor="t">
            <a:spAutoFit/>
          </a:bodyPr>
          <a:lstStyle/>
          <a:p>
            <a:pPr lvl="0" algn="ctr">
              <a:defRPr/>
            </a:pPr>
            <a:r>
              <a:rPr lang="en-US" sz="1400">
                <a:solidFill>
                  <a:srgbClr val="0A0A0A"/>
                </a:solidFill>
                <a:latin typeface="Verlag Light"/>
              </a:rPr>
              <a:t>Of those experiencing burnout say it has </a:t>
            </a:r>
            <a:r>
              <a:rPr lang="en-US" sz="1400">
                <a:solidFill>
                  <a:srgbClr val="0A0A0A"/>
                </a:solidFill>
                <a:latin typeface="Verlag Black" panose="02000000000000000000" pitchFamily="50" charset="0"/>
              </a:rPr>
              <a:t>gotten worse </a:t>
            </a:r>
            <a:r>
              <a:rPr lang="en-US" sz="1400">
                <a:solidFill>
                  <a:srgbClr val="0A0A0A"/>
                </a:solidFill>
                <a:latin typeface="Verlag Light"/>
              </a:rPr>
              <a:t>in the past year</a:t>
            </a:r>
            <a:endParaRPr lang="en-US" sz="1400">
              <a:solidFill>
                <a:srgbClr val="0A0A0A"/>
              </a:solidFill>
              <a:latin typeface="Verlag Black" panose="02000000000000000000" pitchFamily="50" charset="0"/>
            </a:endParaRPr>
          </a:p>
        </p:txBody>
      </p:sp>
      <p:sp>
        <p:nvSpPr>
          <p:cNvPr id="15" name="Text Placeholder 13">
            <a:extLst>
              <a:ext uri="{FF2B5EF4-FFF2-40B4-BE49-F238E27FC236}">
                <a16:creationId xmlns:a16="http://schemas.microsoft.com/office/drawing/2014/main" id="{F8AD7C3F-612D-B496-8230-ABD37207BF56}"/>
              </a:ext>
            </a:extLst>
          </p:cNvPr>
          <p:cNvSpPr txBox="1">
            <a:spLocks/>
          </p:cNvSpPr>
          <p:nvPr/>
        </p:nvSpPr>
        <p:spPr>
          <a:xfrm>
            <a:off x="2518417" y="4032755"/>
            <a:ext cx="2135743" cy="1208901"/>
          </a:xfrm>
          <a:prstGeom prst="rect">
            <a:avLst/>
          </a:prstGeom>
        </p:spPr>
        <p:txBody>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algn="ctr"/>
            <a:r>
              <a:rPr lang="en-US" sz="6600">
                <a:solidFill>
                  <a:srgbClr val="DE3518"/>
                </a:solidFill>
                <a:latin typeface="Verlag Black" panose="02000000000000000000" pitchFamily="50" charset="0"/>
              </a:rPr>
              <a:t>50%</a:t>
            </a:r>
          </a:p>
        </p:txBody>
      </p:sp>
      <p:sp>
        <p:nvSpPr>
          <p:cNvPr id="29" name="TextBox 28">
            <a:extLst>
              <a:ext uri="{FF2B5EF4-FFF2-40B4-BE49-F238E27FC236}">
                <a16:creationId xmlns:a16="http://schemas.microsoft.com/office/drawing/2014/main" id="{E8500EDB-FBB4-1D01-36A6-434E0C8107BC}"/>
              </a:ext>
            </a:extLst>
          </p:cNvPr>
          <p:cNvSpPr txBox="1"/>
          <p:nvPr/>
        </p:nvSpPr>
        <p:spPr>
          <a:xfrm>
            <a:off x="4654160" y="2381535"/>
            <a:ext cx="4698078" cy="338554"/>
          </a:xfrm>
          <a:prstGeom prst="rect">
            <a:avLst/>
          </a:prstGeom>
          <a:noFill/>
        </p:spPr>
        <p:txBody>
          <a:bodyPr wrap="square" rtlCol="0">
            <a:spAutoFit/>
          </a:bodyPr>
          <a:lstStyle/>
          <a:p>
            <a:pPr algn="r"/>
            <a:r>
              <a:rPr lang="en-US" sz="1600" b="1" dirty="0">
                <a:latin typeface="Verlag Bold" pitchFamily="50" charset="0"/>
                <a:cs typeface="Arial" panose="020B0604020202020204" pitchFamily="34" charset="0"/>
              </a:rPr>
              <a:t>WHO IS THE MOST BURNT OUT…</a:t>
            </a:r>
          </a:p>
        </p:txBody>
      </p:sp>
      <p:sp>
        <p:nvSpPr>
          <p:cNvPr id="30" name="Rectangle 29">
            <a:extLst>
              <a:ext uri="{FF2B5EF4-FFF2-40B4-BE49-F238E27FC236}">
                <a16:creationId xmlns:a16="http://schemas.microsoft.com/office/drawing/2014/main" id="{B57A3760-E570-1D37-E4A0-96518FF0844C}"/>
              </a:ext>
            </a:extLst>
          </p:cNvPr>
          <p:cNvSpPr/>
          <p:nvPr/>
        </p:nvSpPr>
        <p:spPr>
          <a:xfrm>
            <a:off x="6521774" y="2826800"/>
            <a:ext cx="5042518" cy="3193122"/>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5DFB4B70-2A0A-A6DA-424B-F3B600C9BE73}"/>
              </a:ext>
            </a:extLst>
          </p:cNvPr>
          <p:cNvSpPr txBox="1"/>
          <p:nvPr/>
        </p:nvSpPr>
        <p:spPr>
          <a:xfrm>
            <a:off x="6561435" y="2909358"/>
            <a:ext cx="4963195" cy="3108543"/>
          </a:xfrm>
          <a:prstGeom prst="rect">
            <a:avLst/>
          </a:prstGeom>
          <a:noFill/>
        </p:spPr>
        <p:txBody>
          <a:bodyPr wrap="square">
            <a:spAutoFit/>
          </a:bodyPr>
          <a:lstStyle/>
          <a:p>
            <a:pPr marL="285750" indent="-285750">
              <a:buFont typeface="Arial" panose="020B0604020202020204" pitchFamily="34" charset="0"/>
              <a:buChar char="•"/>
            </a:pPr>
            <a:r>
              <a:rPr lang="en-US" sz="1400">
                <a:latin typeface="Verlag Black" panose="02000000000000000000" pitchFamily="50" charset="0"/>
              </a:rPr>
              <a:t>Gen Z (54%) and Millennials (54%) </a:t>
            </a:r>
            <a:r>
              <a:rPr lang="en-US" sz="1400">
                <a:latin typeface="Verlag Light" pitchFamily="50" charset="0"/>
              </a:rPr>
              <a:t>are more likely to say they are experiencing burnout at work than Gen X (46%) and Boomers (32%)</a:t>
            </a:r>
          </a:p>
          <a:p>
            <a:pPr marL="285750" indent="-285750">
              <a:buFont typeface="Arial" panose="020B0604020202020204" pitchFamily="34" charset="0"/>
              <a:buChar char="•"/>
            </a:pPr>
            <a:endParaRPr lang="en-US" sz="1400">
              <a:latin typeface="Verlag Light" pitchFamily="50" charset="0"/>
            </a:endParaRPr>
          </a:p>
          <a:p>
            <a:pPr marL="285750" indent="-285750">
              <a:buFont typeface="Arial" panose="020B0604020202020204" pitchFamily="34" charset="0"/>
              <a:buChar char="•"/>
            </a:pPr>
            <a:r>
              <a:rPr lang="en-US" sz="1400">
                <a:latin typeface="Verlag Black" panose="02000000000000000000" pitchFamily="50" charset="0"/>
              </a:rPr>
              <a:t>Asian Americans (55%) </a:t>
            </a:r>
            <a:r>
              <a:rPr lang="en-US" sz="1400">
                <a:latin typeface="Verlag Light" pitchFamily="50" charset="0"/>
              </a:rPr>
              <a:t>are more likely to say they are experiencing burnout at work than White (47%) and Black (45%) Americans </a:t>
            </a:r>
          </a:p>
          <a:p>
            <a:pPr marL="285750" indent="-285750">
              <a:buFont typeface="Arial" panose="020B0604020202020204" pitchFamily="34" charset="0"/>
              <a:buChar char="•"/>
            </a:pPr>
            <a:endParaRPr lang="en-US" sz="1400">
              <a:latin typeface="Verlag Light" pitchFamily="50" charset="0"/>
            </a:endParaRPr>
          </a:p>
          <a:p>
            <a:pPr marL="285750" indent="-285750">
              <a:buFont typeface="Arial" panose="020B0604020202020204" pitchFamily="34" charset="0"/>
              <a:buChar char="•"/>
            </a:pPr>
            <a:r>
              <a:rPr lang="en-US" sz="1400">
                <a:latin typeface="Verlag Light" pitchFamily="50" charset="0"/>
              </a:rPr>
              <a:t>Those experiencing burnout are more likely to say they feel stressed, frustrated, anxious, bored, and isolated at work compared to those not experiencing burnout</a:t>
            </a:r>
          </a:p>
          <a:p>
            <a:pPr marL="285750" indent="-285750">
              <a:buFont typeface="Arial" panose="020B0604020202020204" pitchFamily="34" charset="0"/>
              <a:buChar char="•"/>
            </a:pPr>
            <a:endParaRPr lang="en-US" sz="1400">
              <a:latin typeface="Verlag Light" pitchFamily="50" charset="0"/>
            </a:endParaRPr>
          </a:p>
          <a:p>
            <a:pPr marL="285750" indent="-285750">
              <a:buFont typeface="Arial" panose="020B0604020202020204" pitchFamily="34" charset="0"/>
              <a:buChar char="•"/>
            </a:pPr>
            <a:r>
              <a:rPr lang="en-US" sz="1400">
                <a:latin typeface="Verlag Light" pitchFamily="50" charset="0"/>
              </a:rPr>
              <a:t>Three quarters (74%) of those experiencing burnout say they are still hopeful about the future of their career</a:t>
            </a:r>
          </a:p>
        </p:txBody>
      </p:sp>
      <p:sp>
        <p:nvSpPr>
          <p:cNvPr id="33" name="Right Brace 32">
            <a:extLst>
              <a:ext uri="{FF2B5EF4-FFF2-40B4-BE49-F238E27FC236}">
                <a16:creationId xmlns:a16="http://schemas.microsoft.com/office/drawing/2014/main" id="{14AB7246-C5B4-ECF9-C489-BB190D185275}"/>
              </a:ext>
            </a:extLst>
          </p:cNvPr>
          <p:cNvSpPr>
            <a:spLocks noChangeAspect="1"/>
          </p:cNvSpPr>
          <p:nvPr/>
        </p:nvSpPr>
        <p:spPr>
          <a:xfrm flipV="1">
            <a:off x="5529836" y="3199521"/>
            <a:ext cx="419989" cy="1571995"/>
          </a:xfrm>
          <a:prstGeom prst="rightBrace">
            <a:avLst>
              <a:gd name="adj1" fmla="val 191902"/>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7635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1">
            <a:extLst>
              <a:ext uri="{FF2B5EF4-FFF2-40B4-BE49-F238E27FC236}">
                <a16:creationId xmlns:a16="http://schemas.microsoft.com/office/drawing/2014/main" id="{555C5738-6932-49A4-AD5C-ACDE81A63ADA}"/>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F56903-2479-43A9-9EFE-2B78A4D60BF9}" type="slidenum">
              <a:rPr kumimoji="0" lang="en-US" sz="900" b="0" i="0" u="none" strike="noStrike" kern="1200" cap="none" spc="0" normalizeH="0" baseline="0" noProof="0" smtClean="0">
                <a:ln>
                  <a:noFill/>
                </a:ln>
                <a:solidFill>
                  <a:srgbClr val="0A0A0A"/>
                </a:solidFill>
                <a:effectLst/>
                <a:uLnTx/>
                <a:uFillTx/>
                <a:latin typeface="Verlag Bold"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a:ln>
                <a:noFill/>
              </a:ln>
              <a:solidFill>
                <a:srgbClr val="0A0A0A"/>
              </a:solidFill>
              <a:effectLst/>
              <a:uLnTx/>
              <a:uFillTx/>
              <a:latin typeface="Verlag Bold" pitchFamily="50" charset="0"/>
              <a:ea typeface="+mn-ea"/>
              <a:cs typeface="+mn-cs"/>
            </a:endParaRPr>
          </a:p>
        </p:txBody>
      </p:sp>
      <p:cxnSp>
        <p:nvCxnSpPr>
          <p:cNvPr id="2" name="Straight Connector 1">
            <a:extLst>
              <a:ext uri="{FF2B5EF4-FFF2-40B4-BE49-F238E27FC236}">
                <a16:creationId xmlns:a16="http://schemas.microsoft.com/office/drawing/2014/main" id="{714BF50E-6DDF-4873-9E63-3B8B6AB2F85E}"/>
              </a:ext>
            </a:extLst>
          </p:cNvPr>
          <p:cNvCxnSpPr>
            <a:cxnSpLocks/>
          </p:cNvCxnSpPr>
          <p:nvPr/>
        </p:nvCxnSpPr>
        <p:spPr>
          <a:xfrm flipH="1">
            <a:off x="623460" y="412866"/>
            <a:ext cx="20116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D8D9C26-8FAA-4F66-8CB1-79C4E7607091}"/>
              </a:ext>
            </a:extLst>
          </p:cNvPr>
          <p:cNvSpPr txBox="1"/>
          <p:nvPr/>
        </p:nvSpPr>
        <p:spPr>
          <a:xfrm>
            <a:off x="502268" y="538233"/>
            <a:ext cx="11357500" cy="830997"/>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50" normalizeH="0" baseline="0" noProof="0">
                <a:ln>
                  <a:noFill/>
                </a:ln>
                <a:solidFill>
                  <a:srgbClr val="0A0A0A"/>
                </a:solidFill>
                <a:effectLst/>
                <a:uLnTx/>
                <a:uFillTx/>
                <a:latin typeface="Verlag Black"/>
                <a:ea typeface="+mn-ea"/>
                <a:cs typeface="+mn-cs"/>
              </a:rPr>
              <a:t>MENTAL HEALTH REMAINS A KEY CHALLENGE</a:t>
            </a:r>
            <a:r>
              <a:rPr lang="en-US" sz="2400" spc="150">
                <a:solidFill>
                  <a:srgbClr val="0A0A0A"/>
                </a:solidFill>
                <a:latin typeface="Verlag Black"/>
              </a:rPr>
              <a:t> FOR WORKERS – YOUNGER GENERATIONS AND WOMEN STRUGGLE THE MOST  </a:t>
            </a:r>
            <a:endParaRPr kumimoji="0" lang="en-US" sz="2400" b="0" i="0" u="none" strike="noStrike" kern="1200" cap="none" spc="150" normalizeH="0" baseline="0" noProof="0">
              <a:ln>
                <a:noFill/>
              </a:ln>
              <a:solidFill>
                <a:srgbClr val="0A0A0A"/>
              </a:solidFill>
              <a:effectLst/>
              <a:uLnTx/>
              <a:uFillTx/>
              <a:latin typeface="Verlag Black"/>
              <a:ea typeface="+mn-ea"/>
              <a:cs typeface="+mn-cs"/>
            </a:endParaRPr>
          </a:p>
        </p:txBody>
      </p:sp>
      <p:sp>
        <p:nvSpPr>
          <p:cNvPr id="20" name="TextBox 19">
            <a:extLst>
              <a:ext uri="{FF2B5EF4-FFF2-40B4-BE49-F238E27FC236}">
                <a16:creationId xmlns:a16="http://schemas.microsoft.com/office/drawing/2014/main" id="{DE560CAD-9C40-46FC-9FC8-21983A10F2FE}"/>
              </a:ext>
            </a:extLst>
          </p:cNvPr>
          <p:cNvSpPr txBox="1"/>
          <p:nvPr/>
        </p:nvSpPr>
        <p:spPr>
          <a:xfrm>
            <a:off x="0" y="6150114"/>
            <a:ext cx="11029569" cy="6694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rgbClr val="646464"/>
                </a:solidFill>
                <a:effectLst/>
                <a:uLnTx/>
                <a:uFillTx/>
                <a:latin typeface="Verlag Light"/>
                <a:ea typeface="+mn-ea"/>
                <a:cs typeface="Arial Black" panose="020B0604020202020204" pitchFamily="34" charset="0"/>
              </a:rPr>
              <a:t>Q9a: How often do you feel each of the following as it relates to your job/career? [NET: Top 3 </a:t>
            </a:r>
            <a:r>
              <a:rPr lang="en-US" sz="750" dirty="0">
                <a:solidFill>
                  <a:srgbClr val="646464"/>
                </a:solidFill>
                <a:latin typeface="Verlag Light"/>
                <a:cs typeface="Arial Black" panose="020B0604020202020204" pitchFamily="34" charset="0"/>
              </a:rPr>
              <a:t>Sometimes/Often/Always]</a:t>
            </a:r>
            <a:r>
              <a:rPr kumimoji="0" lang="en-US" sz="750" b="0" i="0" u="none" strike="noStrike" kern="1200" cap="none" spc="0" normalizeH="0" baseline="0" noProof="0" dirty="0">
                <a:ln>
                  <a:noFill/>
                </a:ln>
                <a:solidFill>
                  <a:srgbClr val="646464"/>
                </a:solidFill>
                <a:effectLst/>
                <a:uLnTx/>
                <a:uFillTx/>
                <a:latin typeface="Verlag Light"/>
                <a:ea typeface="+mn-ea"/>
                <a:cs typeface="Arial Black" panose="020B0604020202020204" pitchFamily="34" charset="0"/>
              </a:rPr>
              <a:t> Base: Total Workforce n=5000, Women n=2346, Men n=2647, Gen Z n=</a:t>
            </a:r>
            <a:r>
              <a:rPr lang="en-US" sz="750" dirty="0">
                <a:solidFill>
                  <a:srgbClr val="646464"/>
                </a:solidFill>
                <a:latin typeface="Verlag Light"/>
                <a:cs typeface="Arial Black" panose="020B0604020202020204" pitchFamily="34" charset="0"/>
              </a:rPr>
              <a:t>757</a:t>
            </a:r>
            <a:r>
              <a:rPr kumimoji="0" lang="en-US" sz="750" b="0" i="0" u="none" strike="noStrike" kern="1200" cap="none" spc="0" normalizeH="0" baseline="0" noProof="0" dirty="0">
                <a:ln>
                  <a:noFill/>
                </a:ln>
                <a:solidFill>
                  <a:srgbClr val="646464"/>
                </a:solidFill>
                <a:effectLst/>
                <a:uLnTx/>
                <a:uFillTx/>
                <a:latin typeface="Verlag Light"/>
                <a:ea typeface="+mn-ea"/>
                <a:cs typeface="Arial Black" panose="020B0604020202020204" pitchFamily="34" charset="0"/>
              </a:rPr>
              <a:t>, Millennial n=1800</a:t>
            </a:r>
            <a:r>
              <a:rPr lang="en-US" sz="750" dirty="0">
                <a:solidFill>
                  <a:srgbClr val="646464"/>
                </a:solidFill>
                <a:latin typeface="Verlag Light"/>
                <a:cs typeface="Arial Black" panose="020B0604020202020204" pitchFamily="34" charset="0"/>
              </a:rPr>
              <a:t>, Gen X n=1639, Boomers n=779, </a:t>
            </a:r>
            <a:r>
              <a:rPr kumimoji="0" lang="en-US" sz="750" b="0" i="0" u="none" strike="noStrike" kern="1200" cap="none" spc="0" normalizeH="0" baseline="0" noProof="0" dirty="0">
                <a:ln>
                  <a:noFill/>
                </a:ln>
                <a:solidFill>
                  <a:srgbClr val="646464"/>
                </a:solidFill>
                <a:effectLst/>
                <a:uLnTx/>
                <a:uFillTx/>
                <a:latin typeface="Verlag Light"/>
                <a:ea typeface="+mn-ea"/>
                <a:cs typeface="Arial Black" panose="020B0604020202020204" pitchFamily="34" charset="0"/>
              </a:rPr>
              <a:t>White n=3065, Black n=395, Latinx n=1145. Q15: How much do you agree or disagree with the following statements about your mental health/ well-being? Base: 2021/2022/2023 Total Workforce n=5000/n=5000/n=5000, Women n=2346, Men n=2647, Gen Z n=</a:t>
            </a:r>
            <a:r>
              <a:rPr lang="en-US" sz="750" dirty="0">
                <a:solidFill>
                  <a:srgbClr val="646464"/>
                </a:solidFill>
                <a:latin typeface="Verlag Light"/>
                <a:cs typeface="Arial Black" panose="020B0604020202020204" pitchFamily="34" charset="0"/>
              </a:rPr>
              <a:t>757</a:t>
            </a:r>
            <a:r>
              <a:rPr kumimoji="0" lang="en-US" sz="750" b="0" i="0" u="none" strike="noStrike" kern="1200" cap="none" spc="0" normalizeH="0" baseline="0" noProof="0" dirty="0">
                <a:ln>
                  <a:noFill/>
                </a:ln>
                <a:solidFill>
                  <a:srgbClr val="646464"/>
                </a:solidFill>
                <a:effectLst/>
                <a:uLnTx/>
                <a:uFillTx/>
                <a:latin typeface="Verlag Light"/>
                <a:ea typeface="+mn-ea"/>
                <a:cs typeface="Arial Black" panose="020B0604020202020204" pitchFamily="34" charset="0"/>
              </a:rPr>
              <a:t>, Millennial n=1800</a:t>
            </a:r>
            <a:r>
              <a:rPr lang="en-US" sz="750" dirty="0">
                <a:solidFill>
                  <a:srgbClr val="646464"/>
                </a:solidFill>
                <a:latin typeface="Verlag Light"/>
                <a:cs typeface="Arial Black" panose="020B0604020202020204" pitchFamily="34" charset="0"/>
              </a:rPr>
              <a:t>, Gen X n=1639, Boomers n=779, </a:t>
            </a:r>
            <a:r>
              <a:rPr kumimoji="0" lang="en-US" sz="750" b="0" i="0" u="none" strike="noStrike" kern="1200" cap="none" spc="0" normalizeH="0" baseline="0" noProof="0" dirty="0">
                <a:ln>
                  <a:noFill/>
                </a:ln>
                <a:solidFill>
                  <a:srgbClr val="646464"/>
                </a:solidFill>
                <a:effectLst/>
                <a:uLnTx/>
                <a:uFillTx/>
                <a:latin typeface="Verlag Light"/>
                <a:ea typeface="+mn-ea"/>
                <a:cs typeface="Arial Black" panose="020B0604020202020204" pitchFamily="34" charset="0"/>
              </a:rPr>
              <a:t>White n=3065, Black n=395, Latinx n=1145, Asian n=205. Q100: What impact does your current job have on your mental health? Base: Among those employed: Total Workforce n=4131, </a:t>
            </a:r>
            <a:r>
              <a:rPr lang="en-US" sz="750" dirty="0">
                <a:solidFill>
                  <a:srgbClr val="646464"/>
                </a:solidFill>
                <a:latin typeface="Verlag Light"/>
                <a:cs typeface="Arial Black" panose="020B0604020202020204" pitchFamily="34" charset="0"/>
              </a:rPr>
              <a:t>Women n=1883, Men n=2243, </a:t>
            </a:r>
            <a:r>
              <a:rPr kumimoji="0" lang="en-US" sz="750" b="0" i="0" u="none" strike="noStrike" kern="1200" cap="none" spc="0" normalizeH="0" baseline="0" noProof="0" dirty="0">
                <a:ln>
                  <a:noFill/>
                </a:ln>
                <a:solidFill>
                  <a:srgbClr val="646464"/>
                </a:solidFill>
                <a:effectLst/>
                <a:uLnTx/>
                <a:uFillTx/>
                <a:latin typeface="Verlag Light"/>
                <a:ea typeface="+mn-ea"/>
                <a:cs typeface="Arial Black" panose="020B0604020202020204" pitchFamily="34" charset="0"/>
              </a:rPr>
              <a:t>Gen Z n=519, Millennials n=1504, Gen X n=1404, Boomers n=682, White n=2586, Black n=315, Latinx n=918, Asian n=164. Q53: How much do you agree or disagree with the following statements? Base size: Among those employed: 2022/2023Total Workforce </a:t>
            </a:r>
            <a:r>
              <a:rPr lang="en-US" sz="750" dirty="0">
                <a:solidFill>
                  <a:srgbClr val="646464"/>
                </a:solidFill>
                <a:latin typeface="Verlag Light"/>
                <a:cs typeface="Arial Black" panose="020B0604020202020204" pitchFamily="34" charset="0"/>
              </a:rPr>
              <a:t>n=4404/</a:t>
            </a:r>
            <a:r>
              <a:rPr kumimoji="0" lang="en-US" sz="750" b="0" i="0" u="none" strike="noStrike" kern="1200" cap="none" spc="0" normalizeH="0" baseline="0" noProof="0" dirty="0">
                <a:ln>
                  <a:noFill/>
                </a:ln>
                <a:solidFill>
                  <a:srgbClr val="646464"/>
                </a:solidFill>
                <a:effectLst/>
                <a:uLnTx/>
                <a:uFillTx/>
                <a:latin typeface="Verlag Light"/>
                <a:ea typeface="+mn-ea"/>
                <a:cs typeface="Arial Black" panose="020B0604020202020204" pitchFamily="34" charset="0"/>
              </a:rPr>
              <a:t>n=4131, Gen Z n=519, Millennials n=1504, Gen X n=1404, Boomers n=682, White n=2586, Black n=315, Latinx n=918, Asian n=164.</a:t>
            </a:r>
            <a:endParaRPr kumimoji="0" lang="en-US" sz="750" b="0" i="0" u="none" strike="noStrike" kern="1200" cap="none" spc="0" normalizeH="0" baseline="0" noProof="0" dirty="0">
              <a:ln>
                <a:noFill/>
              </a:ln>
              <a:solidFill>
                <a:srgbClr val="646464"/>
              </a:solidFill>
              <a:effectLst/>
              <a:highlight>
                <a:srgbClr val="FFFF00"/>
              </a:highlight>
              <a:uLnTx/>
              <a:uFillTx/>
              <a:latin typeface="Verlag Light"/>
              <a:ea typeface="+mn-ea"/>
              <a:cs typeface="Arial Black" panose="020B0604020202020204" pitchFamily="34" charset="0"/>
            </a:endParaRPr>
          </a:p>
        </p:txBody>
      </p:sp>
      <p:sp>
        <p:nvSpPr>
          <p:cNvPr id="37" name="TextBox 36">
            <a:extLst>
              <a:ext uri="{FF2B5EF4-FFF2-40B4-BE49-F238E27FC236}">
                <a16:creationId xmlns:a16="http://schemas.microsoft.com/office/drawing/2014/main" id="{EB6608D0-2CB5-4D71-AAAC-F1CADFD84F7F}"/>
              </a:ext>
            </a:extLst>
          </p:cNvPr>
          <p:cNvSpPr txBox="1"/>
          <p:nvPr/>
        </p:nvSpPr>
        <p:spPr>
          <a:xfrm>
            <a:off x="3269908" y="1431094"/>
            <a:ext cx="4827868"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A0A0A"/>
                </a:solidFill>
                <a:effectLst/>
                <a:uLnTx/>
                <a:uFillTx/>
                <a:latin typeface="Verlag Bold" pitchFamily="50" charset="0"/>
                <a:ea typeface="+mn-ea"/>
                <a:cs typeface="+mn-cs"/>
              </a:rPr>
              <a:t>MENTAL HEALTH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A0A0A"/>
                </a:solidFill>
                <a:effectLst/>
                <a:uLnTx/>
                <a:uFillTx/>
                <a:latin typeface="Verlag Light"/>
                <a:ea typeface="+mn-ea"/>
                <a:cs typeface="+mn-cs"/>
              </a:rPr>
              <a:t>(Shown % Top </a:t>
            </a:r>
            <a:r>
              <a:rPr lang="en-US" sz="1100" i="1" dirty="0">
                <a:solidFill>
                  <a:srgbClr val="0A0A0A"/>
                </a:solidFill>
                <a:latin typeface="Verlag Light"/>
              </a:rPr>
              <a:t>3 Sometimes/Often/Always; </a:t>
            </a:r>
            <a:r>
              <a:rPr kumimoji="0" lang="en-US" sz="1100" b="0" i="1" u="none" strike="noStrike" kern="1200" cap="none" spc="0" normalizeH="0" baseline="0" noProof="0" dirty="0">
                <a:ln>
                  <a:noFill/>
                </a:ln>
                <a:solidFill>
                  <a:srgbClr val="0A0A0A"/>
                </a:solidFill>
                <a:effectLst/>
                <a:uLnTx/>
                <a:uFillTx/>
                <a:latin typeface="Verlag Light"/>
                <a:ea typeface="+mn-ea"/>
                <a:cs typeface="+mn-cs"/>
              </a:rPr>
              <a:t>Top 2 Agree; Bottom 2 Negative) </a:t>
            </a:r>
            <a:endParaRPr kumimoji="0" lang="en-US" sz="14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5" name="Text Placeholder 13">
            <a:extLst>
              <a:ext uri="{FF2B5EF4-FFF2-40B4-BE49-F238E27FC236}">
                <a16:creationId xmlns:a16="http://schemas.microsoft.com/office/drawing/2014/main" id="{D5A791C9-84E5-5306-F665-732B811A23AF}"/>
              </a:ext>
            </a:extLst>
          </p:cNvPr>
          <p:cNvSpPr txBox="1">
            <a:spLocks/>
          </p:cNvSpPr>
          <p:nvPr/>
        </p:nvSpPr>
        <p:spPr>
          <a:xfrm>
            <a:off x="1374533" y="4975308"/>
            <a:ext cx="2135743" cy="1208901"/>
          </a:xfrm>
          <a:prstGeom prst="rect">
            <a:avLst/>
          </a:prstGeom>
        </p:spPr>
        <p:txBody>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6600" b="0" i="0" u="none" strike="noStrike" kern="1200" cap="none" spc="0" normalizeH="0" baseline="0" noProof="0">
                <a:ln>
                  <a:noFill/>
                </a:ln>
                <a:solidFill>
                  <a:srgbClr val="DE3518"/>
                </a:solidFill>
                <a:effectLst/>
                <a:uLnTx/>
                <a:uFillTx/>
                <a:latin typeface="Verlag Black" panose="02000000000000000000" pitchFamily="50" charset="0"/>
                <a:ea typeface="+mn-ea"/>
              </a:rPr>
              <a:t>33%</a:t>
            </a:r>
          </a:p>
        </p:txBody>
      </p:sp>
      <p:sp>
        <p:nvSpPr>
          <p:cNvPr id="6" name="TextBox 5">
            <a:extLst>
              <a:ext uri="{FF2B5EF4-FFF2-40B4-BE49-F238E27FC236}">
                <a16:creationId xmlns:a16="http://schemas.microsoft.com/office/drawing/2014/main" id="{804BFC0D-AFC4-18ED-721A-11062069A710}"/>
              </a:ext>
            </a:extLst>
          </p:cNvPr>
          <p:cNvSpPr txBox="1"/>
          <p:nvPr/>
        </p:nvSpPr>
        <p:spPr>
          <a:xfrm>
            <a:off x="3361266" y="5339448"/>
            <a:ext cx="4646352"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400">
                <a:solidFill>
                  <a:prstClr val="black"/>
                </a:solidFill>
                <a:latin typeface="Verlag Light" pitchFamily="50" charset="0"/>
              </a:rPr>
              <a:t>Of Workers say that their current job has a </a:t>
            </a:r>
            <a:r>
              <a:rPr lang="en-US" sz="1400">
                <a:solidFill>
                  <a:prstClr val="black"/>
                </a:solidFill>
                <a:latin typeface="Verlag Black" panose="02000000000000000000" pitchFamily="50" charset="0"/>
              </a:rPr>
              <a:t>negative impact </a:t>
            </a:r>
            <a:r>
              <a:rPr lang="en-US" sz="1400">
                <a:solidFill>
                  <a:prstClr val="black"/>
                </a:solidFill>
                <a:latin typeface="Verlag Light" pitchFamily="50" charset="0"/>
              </a:rPr>
              <a:t>on their mental health </a:t>
            </a:r>
            <a:endParaRPr kumimoji="0" lang="en-US" sz="1400" b="0" i="0" u="none" strike="noStrike" kern="1200" cap="none" spc="0" normalizeH="0" baseline="0" noProof="0">
              <a:ln>
                <a:noFill/>
              </a:ln>
              <a:solidFill>
                <a:prstClr val="black"/>
              </a:solidFill>
              <a:effectLst/>
              <a:uLnTx/>
              <a:uFillTx/>
              <a:latin typeface="Verlag Light" pitchFamily="50" charset="0"/>
              <a:ea typeface="+mn-ea"/>
              <a:cs typeface="+mn-cs"/>
            </a:endParaRPr>
          </a:p>
        </p:txBody>
      </p:sp>
      <p:sp>
        <p:nvSpPr>
          <p:cNvPr id="7" name="Text Placeholder 13">
            <a:extLst>
              <a:ext uri="{FF2B5EF4-FFF2-40B4-BE49-F238E27FC236}">
                <a16:creationId xmlns:a16="http://schemas.microsoft.com/office/drawing/2014/main" id="{AF22B405-C3B7-3B02-F31C-382DADC1E48A}"/>
              </a:ext>
            </a:extLst>
          </p:cNvPr>
          <p:cNvSpPr txBox="1">
            <a:spLocks/>
          </p:cNvSpPr>
          <p:nvPr/>
        </p:nvSpPr>
        <p:spPr>
          <a:xfrm>
            <a:off x="1374533" y="3875913"/>
            <a:ext cx="2135743" cy="1208901"/>
          </a:xfrm>
          <a:prstGeom prst="rect">
            <a:avLst/>
          </a:prstGeom>
        </p:spPr>
        <p:txBody>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lang="en-US" sz="6600">
                <a:solidFill>
                  <a:srgbClr val="DE3518"/>
                </a:solidFill>
                <a:latin typeface="Verlag Black" panose="02000000000000000000" pitchFamily="50" charset="0"/>
              </a:rPr>
              <a:t>39</a:t>
            </a:r>
            <a:r>
              <a:rPr kumimoji="0" lang="en-US" sz="6600" b="0" i="0" u="none" strike="noStrike" kern="1200" cap="none" spc="0" normalizeH="0" baseline="0" noProof="0">
                <a:ln>
                  <a:noFill/>
                </a:ln>
                <a:solidFill>
                  <a:srgbClr val="DE3518"/>
                </a:solidFill>
                <a:effectLst/>
                <a:uLnTx/>
                <a:uFillTx/>
                <a:latin typeface="Verlag Black" panose="02000000000000000000" pitchFamily="50" charset="0"/>
                <a:ea typeface="+mn-ea"/>
              </a:rPr>
              <a:t>%</a:t>
            </a:r>
          </a:p>
        </p:txBody>
      </p:sp>
      <p:sp>
        <p:nvSpPr>
          <p:cNvPr id="8" name="TextBox 7">
            <a:extLst>
              <a:ext uri="{FF2B5EF4-FFF2-40B4-BE49-F238E27FC236}">
                <a16:creationId xmlns:a16="http://schemas.microsoft.com/office/drawing/2014/main" id="{E3C62063-15B8-9CFB-1A61-0D105CA4BAC8}"/>
              </a:ext>
            </a:extLst>
          </p:cNvPr>
          <p:cNvSpPr txBox="1"/>
          <p:nvPr/>
        </p:nvSpPr>
        <p:spPr>
          <a:xfrm>
            <a:off x="3361266" y="4235752"/>
            <a:ext cx="4646352"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Verlag Light" pitchFamily="50" charset="0"/>
                <a:ea typeface="+mn-ea"/>
                <a:cs typeface="+mn-cs"/>
              </a:rPr>
              <a:t>Of Americans have looked for mental health resources to help </a:t>
            </a:r>
            <a:r>
              <a:rPr kumimoji="0" lang="en-US" sz="1400" b="0" i="0" u="none" strike="noStrike" kern="1200" cap="none" spc="0" normalizeH="0" baseline="0" noProof="0">
                <a:ln>
                  <a:noFill/>
                </a:ln>
                <a:solidFill>
                  <a:prstClr val="black"/>
                </a:solidFill>
                <a:effectLst/>
                <a:uLnTx/>
                <a:uFillTx/>
                <a:latin typeface="Verlag Black" panose="02000000000000000000" pitchFamily="50" charset="0"/>
              </a:rPr>
              <a:t>manage their work-related stress</a:t>
            </a:r>
            <a:endParaRPr kumimoji="0" lang="en-US" sz="1400" b="0" i="0" u="none" strike="noStrike" kern="1200" cap="none" spc="0" normalizeH="0" baseline="0" noProof="0">
              <a:ln>
                <a:noFill/>
              </a:ln>
              <a:solidFill>
                <a:prstClr val="black"/>
              </a:solidFill>
              <a:effectLst/>
              <a:highlight>
                <a:srgbClr val="045CAA"/>
              </a:highlight>
              <a:uLnTx/>
              <a:uFillTx/>
              <a:latin typeface="Verlag Black" panose="02000000000000000000" pitchFamily="50" charset="0"/>
            </a:endParaRPr>
          </a:p>
        </p:txBody>
      </p:sp>
      <p:sp>
        <p:nvSpPr>
          <p:cNvPr id="9" name="Text Placeholder 13">
            <a:extLst>
              <a:ext uri="{FF2B5EF4-FFF2-40B4-BE49-F238E27FC236}">
                <a16:creationId xmlns:a16="http://schemas.microsoft.com/office/drawing/2014/main" id="{61FDA8A9-BE98-91B1-860E-759BA4CE4945}"/>
              </a:ext>
            </a:extLst>
          </p:cNvPr>
          <p:cNvSpPr txBox="1">
            <a:spLocks/>
          </p:cNvSpPr>
          <p:nvPr/>
        </p:nvSpPr>
        <p:spPr>
          <a:xfrm>
            <a:off x="1374533" y="2776519"/>
            <a:ext cx="2135743" cy="1208901"/>
          </a:xfrm>
          <a:prstGeom prst="rect">
            <a:avLst/>
          </a:prstGeom>
        </p:spPr>
        <p:txBody>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6600" b="0" i="0" u="none" strike="noStrike" kern="1200" cap="none" spc="0" normalizeH="0" baseline="0" noProof="0">
                <a:ln>
                  <a:noFill/>
                </a:ln>
                <a:solidFill>
                  <a:srgbClr val="DE3518"/>
                </a:solidFill>
                <a:effectLst/>
                <a:uLnTx/>
                <a:uFillTx/>
                <a:latin typeface="Verlag Black" panose="02000000000000000000" pitchFamily="50" charset="0"/>
                <a:ea typeface="+mn-ea"/>
              </a:rPr>
              <a:t>55%</a:t>
            </a:r>
          </a:p>
        </p:txBody>
      </p:sp>
      <p:sp>
        <p:nvSpPr>
          <p:cNvPr id="10" name="TextBox 9">
            <a:extLst>
              <a:ext uri="{FF2B5EF4-FFF2-40B4-BE49-F238E27FC236}">
                <a16:creationId xmlns:a16="http://schemas.microsoft.com/office/drawing/2014/main" id="{03AF1554-3E2F-CD36-CA4B-4F69260B76B7}"/>
              </a:ext>
            </a:extLst>
          </p:cNvPr>
          <p:cNvSpPr txBox="1"/>
          <p:nvPr/>
        </p:nvSpPr>
        <p:spPr>
          <a:xfrm>
            <a:off x="3361266" y="3132057"/>
            <a:ext cx="4646351"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Verlag Light" pitchFamily="50" charset="0"/>
                <a:ea typeface="+mn-ea"/>
                <a:cs typeface="+mn-cs"/>
              </a:rPr>
              <a:t>Of Workers say work-related stress/anxiety </a:t>
            </a:r>
            <a:r>
              <a:rPr kumimoji="0" lang="en-US" sz="1400" b="0" i="0" u="none" strike="noStrike" kern="1200" cap="none" spc="0" normalizeH="0" baseline="0" noProof="0">
                <a:ln>
                  <a:noFill/>
                </a:ln>
                <a:solidFill>
                  <a:prstClr val="black"/>
                </a:solidFill>
                <a:effectLst/>
                <a:uLnTx/>
                <a:uFillTx/>
                <a:latin typeface="Verlag Black" panose="02000000000000000000" pitchFamily="50" charset="0"/>
              </a:rPr>
              <a:t>negatively affects their personal life</a:t>
            </a:r>
          </a:p>
        </p:txBody>
      </p:sp>
      <p:sp>
        <p:nvSpPr>
          <p:cNvPr id="13" name="TextBox 12">
            <a:extLst>
              <a:ext uri="{FF2B5EF4-FFF2-40B4-BE49-F238E27FC236}">
                <a16:creationId xmlns:a16="http://schemas.microsoft.com/office/drawing/2014/main" id="{0CAD0BB4-197E-63DA-59C1-0CCA02ED88C9}"/>
              </a:ext>
            </a:extLst>
          </p:cNvPr>
          <p:cNvSpPr txBox="1"/>
          <p:nvPr/>
        </p:nvSpPr>
        <p:spPr>
          <a:xfrm>
            <a:off x="8212008" y="5132173"/>
            <a:ext cx="3412628" cy="900246"/>
          </a:xfrm>
          <a:prstGeom prst="rect">
            <a:avLst/>
          </a:prstGeom>
          <a:noFill/>
          <a:ln>
            <a:solidFill>
              <a:srgbClr val="C00000"/>
            </a:solidFill>
          </a:ln>
        </p:spPr>
        <p:txBody>
          <a:bodyPr wrap="square" rtlCol="0">
            <a:spAutoFit/>
          </a:bodyPr>
          <a:lstStyle/>
          <a:p>
            <a:pPr marL="285750" indent="-285750">
              <a:buFont typeface="Arial" panose="020B0604020202020204" pitchFamily="34" charset="0"/>
              <a:buChar char="•"/>
            </a:pPr>
            <a:r>
              <a:rPr lang="en-US" sz="1050">
                <a:latin typeface="Verlag Light" pitchFamily="50" charset="0"/>
              </a:rPr>
              <a:t>More Women (37%) than Men (30%)</a:t>
            </a:r>
          </a:p>
          <a:p>
            <a:pPr marL="285750" indent="-285750">
              <a:buFont typeface="Arial" panose="020B0604020202020204" pitchFamily="34" charset="0"/>
              <a:buChar char="•"/>
            </a:pPr>
            <a:r>
              <a:rPr lang="en-US" sz="1050">
                <a:latin typeface="Verlag Light" pitchFamily="50" charset="0"/>
              </a:rPr>
              <a:t>More Gen Z (35%), Millennials (37%), and Gen X (34%) than Boomers (24%)</a:t>
            </a:r>
          </a:p>
          <a:p>
            <a:pPr marL="285750" indent="-285750">
              <a:buFont typeface="Arial" panose="020B0604020202020204" pitchFamily="34" charset="0"/>
              <a:buChar char="•"/>
            </a:pPr>
            <a:r>
              <a:rPr lang="en-US" sz="1050">
                <a:latin typeface="Verlag Light" pitchFamily="50" charset="0"/>
              </a:rPr>
              <a:t>More Asian (37%), White (34%), and Latinx (33%) Americans than Black (25%) Americans</a:t>
            </a:r>
          </a:p>
        </p:txBody>
      </p:sp>
      <p:sp>
        <p:nvSpPr>
          <p:cNvPr id="14" name="TextBox 13">
            <a:extLst>
              <a:ext uri="{FF2B5EF4-FFF2-40B4-BE49-F238E27FC236}">
                <a16:creationId xmlns:a16="http://schemas.microsoft.com/office/drawing/2014/main" id="{90A2A3EA-B57F-AC5F-4468-9B2240814DBD}"/>
              </a:ext>
            </a:extLst>
          </p:cNvPr>
          <p:cNvSpPr txBox="1"/>
          <p:nvPr/>
        </p:nvSpPr>
        <p:spPr>
          <a:xfrm>
            <a:off x="8212008" y="4031849"/>
            <a:ext cx="3412628" cy="900246"/>
          </a:xfrm>
          <a:prstGeom prst="rect">
            <a:avLst/>
          </a:prstGeom>
          <a:noFill/>
          <a:ln>
            <a:solidFill>
              <a:srgbClr val="C00000"/>
            </a:solidFill>
          </a:ln>
        </p:spPr>
        <p:txBody>
          <a:bodyPr wrap="square" rtlCol="0">
            <a:spAutoFit/>
          </a:bodyPr>
          <a:lstStyle/>
          <a:p>
            <a:pPr marL="285750" indent="-285750">
              <a:buFont typeface="Arial" panose="020B0604020202020204" pitchFamily="34" charset="0"/>
              <a:buChar char="•"/>
            </a:pPr>
            <a:r>
              <a:rPr lang="en-US" sz="1050">
                <a:latin typeface="Verlag Light" pitchFamily="50" charset="0"/>
              </a:rPr>
              <a:t>More Women (42%) than Men (36%)</a:t>
            </a:r>
          </a:p>
          <a:p>
            <a:pPr marL="285750" indent="-285750">
              <a:buFont typeface="Arial" panose="020B0604020202020204" pitchFamily="34" charset="0"/>
              <a:buChar char="•"/>
            </a:pPr>
            <a:r>
              <a:rPr lang="en-US" sz="1050">
                <a:latin typeface="Verlag Light" pitchFamily="50" charset="0"/>
              </a:rPr>
              <a:t>More Gen Z (49%) and Millennials (48%) than Gen X (35%) and Boomers (18%)</a:t>
            </a:r>
          </a:p>
          <a:p>
            <a:pPr marL="285750" indent="-285750">
              <a:buFont typeface="Arial" panose="020B0604020202020204" pitchFamily="34" charset="0"/>
              <a:buChar char="•"/>
            </a:pPr>
            <a:r>
              <a:rPr lang="en-US" sz="1050">
                <a:latin typeface="Verlag Light" pitchFamily="50" charset="0"/>
              </a:rPr>
              <a:t>More Asian (45%), Black (44%), and Latinx (42%) Americans than White (36%) Americans</a:t>
            </a:r>
          </a:p>
        </p:txBody>
      </p:sp>
      <p:sp>
        <p:nvSpPr>
          <p:cNvPr id="15" name="TextBox 14">
            <a:extLst>
              <a:ext uri="{FF2B5EF4-FFF2-40B4-BE49-F238E27FC236}">
                <a16:creationId xmlns:a16="http://schemas.microsoft.com/office/drawing/2014/main" id="{EAE3DC1D-9C59-65D9-6F79-12ECFD75073D}"/>
              </a:ext>
            </a:extLst>
          </p:cNvPr>
          <p:cNvSpPr txBox="1"/>
          <p:nvPr/>
        </p:nvSpPr>
        <p:spPr>
          <a:xfrm>
            <a:off x="8212008" y="3093106"/>
            <a:ext cx="3412628" cy="738664"/>
          </a:xfrm>
          <a:prstGeom prst="rect">
            <a:avLst/>
          </a:prstGeom>
          <a:noFill/>
          <a:ln>
            <a:solidFill>
              <a:srgbClr val="C00000"/>
            </a:solidFill>
          </a:ln>
        </p:spPr>
        <p:txBody>
          <a:bodyPr wrap="square" rtlCol="0">
            <a:spAutoFit/>
          </a:bodyPr>
          <a:lstStyle/>
          <a:p>
            <a:pPr marL="285750" indent="-285750">
              <a:buFont typeface="Arial" panose="020B0604020202020204" pitchFamily="34" charset="0"/>
              <a:buChar char="•"/>
            </a:pPr>
            <a:r>
              <a:rPr lang="en-US" sz="1050">
                <a:latin typeface="Verlag Light" pitchFamily="50" charset="0"/>
              </a:rPr>
              <a:t>More Gen Z (63%) and Millennials (60%) than Gen X (55%) and Boomers (40%)</a:t>
            </a:r>
          </a:p>
          <a:p>
            <a:pPr marL="285750" indent="-285750">
              <a:buFont typeface="Arial" panose="020B0604020202020204" pitchFamily="34" charset="0"/>
              <a:buChar char="•"/>
            </a:pPr>
            <a:r>
              <a:rPr lang="en-US" sz="1050">
                <a:latin typeface="Verlag Light" pitchFamily="50" charset="0"/>
              </a:rPr>
              <a:t>More Asian (65%) Americans than Black (52%), White (54%), and Latinx (57%) Americans</a:t>
            </a:r>
          </a:p>
        </p:txBody>
      </p:sp>
      <p:sp>
        <p:nvSpPr>
          <p:cNvPr id="16" name="Text Placeholder 13">
            <a:extLst>
              <a:ext uri="{FF2B5EF4-FFF2-40B4-BE49-F238E27FC236}">
                <a16:creationId xmlns:a16="http://schemas.microsoft.com/office/drawing/2014/main" id="{7E25A15C-FDAA-FCBA-7CD3-2A52B99756F4}"/>
              </a:ext>
            </a:extLst>
          </p:cNvPr>
          <p:cNvSpPr txBox="1">
            <a:spLocks/>
          </p:cNvSpPr>
          <p:nvPr/>
        </p:nvSpPr>
        <p:spPr>
          <a:xfrm>
            <a:off x="1374533" y="1677125"/>
            <a:ext cx="2135743" cy="1208901"/>
          </a:xfrm>
          <a:prstGeom prst="rect">
            <a:avLst/>
          </a:prstGeom>
        </p:spPr>
        <p:txBody>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6600" b="0" i="0" u="none" strike="noStrike" kern="1200" cap="none" spc="0" normalizeH="0" baseline="0" noProof="0">
                <a:ln>
                  <a:noFill/>
                </a:ln>
                <a:solidFill>
                  <a:srgbClr val="DE3518"/>
                </a:solidFill>
                <a:effectLst/>
                <a:uLnTx/>
                <a:uFillTx/>
                <a:latin typeface="Verlag Black" panose="02000000000000000000" pitchFamily="50" charset="0"/>
                <a:ea typeface="+mn-ea"/>
              </a:rPr>
              <a:t>74%</a:t>
            </a:r>
          </a:p>
        </p:txBody>
      </p:sp>
      <p:sp>
        <p:nvSpPr>
          <p:cNvPr id="17" name="TextBox 16">
            <a:extLst>
              <a:ext uri="{FF2B5EF4-FFF2-40B4-BE49-F238E27FC236}">
                <a16:creationId xmlns:a16="http://schemas.microsoft.com/office/drawing/2014/main" id="{D30D4A5A-5FB0-1B70-6950-85A213A72C6D}"/>
              </a:ext>
            </a:extLst>
          </p:cNvPr>
          <p:cNvSpPr txBox="1"/>
          <p:nvPr/>
        </p:nvSpPr>
        <p:spPr>
          <a:xfrm>
            <a:off x="3361266" y="2028362"/>
            <a:ext cx="4645152" cy="30777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Verlag Light" pitchFamily="50" charset="0"/>
                <a:ea typeface="+mn-ea"/>
                <a:cs typeface="+mn-cs"/>
              </a:rPr>
              <a:t>Of Americans say they </a:t>
            </a:r>
            <a:r>
              <a:rPr kumimoji="0" lang="en-US" sz="1400" b="0" i="0" u="none" strike="noStrike" kern="1200" cap="none" spc="0" normalizeH="0" baseline="0" noProof="0">
                <a:ln>
                  <a:noFill/>
                </a:ln>
                <a:solidFill>
                  <a:prstClr val="black"/>
                </a:solidFill>
                <a:effectLst/>
                <a:uLnTx/>
                <a:uFillTx/>
                <a:latin typeface="Verlag Black" panose="02000000000000000000" pitchFamily="50" charset="0"/>
              </a:rPr>
              <a:t>feel stressed </a:t>
            </a:r>
            <a:r>
              <a:rPr lang="en-US" sz="1400">
                <a:solidFill>
                  <a:prstClr val="black"/>
                </a:solidFill>
                <a:latin typeface="Verlag Black" panose="02000000000000000000" pitchFamily="50" charset="0"/>
              </a:rPr>
              <a:t>about their job/career</a:t>
            </a:r>
            <a:endParaRPr kumimoji="0" lang="en-US" sz="1400" b="0" i="0" u="none" strike="noStrike" kern="1200" cap="none" spc="0" normalizeH="0" baseline="0" noProof="0">
              <a:ln>
                <a:noFill/>
              </a:ln>
              <a:solidFill>
                <a:prstClr val="black"/>
              </a:solidFill>
              <a:effectLst/>
              <a:uLnTx/>
              <a:uFillTx/>
              <a:latin typeface="Verlag Black" panose="02000000000000000000" pitchFamily="50" charset="0"/>
            </a:endParaRPr>
          </a:p>
        </p:txBody>
      </p:sp>
      <p:sp>
        <p:nvSpPr>
          <p:cNvPr id="18" name="TextBox 17">
            <a:extLst>
              <a:ext uri="{FF2B5EF4-FFF2-40B4-BE49-F238E27FC236}">
                <a16:creationId xmlns:a16="http://schemas.microsoft.com/office/drawing/2014/main" id="{BD6A7D68-CF77-3990-F339-8F9E50628BA2}"/>
              </a:ext>
            </a:extLst>
          </p:cNvPr>
          <p:cNvSpPr txBox="1"/>
          <p:nvPr/>
        </p:nvSpPr>
        <p:spPr>
          <a:xfrm>
            <a:off x="8212008" y="1992781"/>
            <a:ext cx="3412628" cy="900246"/>
          </a:xfrm>
          <a:prstGeom prst="rect">
            <a:avLst/>
          </a:prstGeom>
          <a:noFill/>
          <a:ln>
            <a:solidFill>
              <a:srgbClr val="C00000"/>
            </a:solidFill>
          </a:ln>
        </p:spPr>
        <p:txBody>
          <a:bodyPr wrap="square" rtlCol="0">
            <a:spAutoFit/>
          </a:bodyPr>
          <a:lstStyle/>
          <a:p>
            <a:pPr marL="285750" indent="-285750">
              <a:buFont typeface="Arial" panose="020B0604020202020204" pitchFamily="34" charset="0"/>
              <a:buChar char="•"/>
            </a:pPr>
            <a:r>
              <a:rPr lang="en-US" sz="1050">
                <a:latin typeface="Verlag Light" pitchFamily="50" charset="0"/>
              </a:rPr>
              <a:t>More Women (77%) than Men (72%)</a:t>
            </a:r>
          </a:p>
          <a:p>
            <a:pPr marL="285750" indent="-285750">
              <a:buFont typeface="Arial" panose="020B0604020202020204" pitchFamily="34" charset="0"/>
              <a:buChar char="•"/>
            </a:pPr>
            <a:r>
              <a:rPr lang="en-US" sz="1050">
                <a:latin typeface="Verlag Light" pitchFamily="50" charset="0"/>
              </a:rPr>
              <a:t>More Gen Z (79%), Millennials (77%), and Gen X (76%) than Boomers (62%)</a:t>
            </a:r>
          </a:p>
          <a:p>
            <a:pPr marL="285750" indent="-285750">
              <a:buFont typeface="Arial" panose="020B0604020202020204" pitchFamily="34" charset="0"/>
              <a:buChar char="•"/>
            </a:pPr>
            <a:r>
              <a:rPr lang="en-US" sz="1050">
                <a:latin typeface="Verlag Light" pitchFamily="50" charset="0"/>
              </a:rPr>
              <a:t>More Latinx (76%) and White (75%) Americans than Black (67%) Americans</a:t>
            </a:r>
          </a:p>
        </p:txBody>
      </p:sp>
      <p:grpSp>
        <p:nvGrpSpPr>
          <p:cNvPr id="4" name="Group 3">
            <a:extLst>
              <a:ext uri="{FF2B5EF4-FFF2-40B4-BE49-F238E27FC236}">
                <a16:creationId xmlns:a16="http://schemas.microsoft.com/office/drawing/2014/main" id="{8441F50B-E4B9-6364-37A4-F060850C9FAE}"/>
              </a:ext>
            </a:extLst>
          </p:cNvPr>
          <p:cNvGrpSpPr/>
          <p:nvPr/>
        </p:nvGrpSpPr>
        <p:grpSpPr>
          <a:xfrm>
            <a:off x="345988" y="3201543"/>
            <a:ext cx="1147603" cy="247482"/>
            <a:chOff x="6862952" y="2916256"/>
            <a:chExt cx="1147603" cy="247482"/>
          </a:xfrm>
        </p:grpSpPr>
        <p:sp>
          <p:nvSpPr>
            <p:cNvPr id="11" name="TextBox 10">
              <a:extLst>
                <a:ext uri="{FF2B5EF4-FFF2-40B4-BE49-F238E27FC236}">
                  <a16:creationId xmlns:a16="http://schemas.microsoft.com/office/drawing/2014/main" id="{A0FFFA07-9492-B9E0-4AB2-53DAD3B07433}"/>
                </a:ext>
              </a:extLst>
            </p:cNvPr>
            <p:cNvSpPr txBox="1"/>
            <p:nvPr/>
          </p:nvSpPr>
          <p:spPr>
            <a:xfrm>
              <a:off x="6862952" y="2917517"/>
              <a:ext cx="1147603" cy="246221"/>
            </a:xfrm>
            <a:prstGeom prst="rect">
              <a:avLst/>
            </a:prstGeom>
            <a:noFill/>
            <a:ln>
              <a:solidFill>
                <a:srgbClr val="DE3518"/>
              </a:solidFill>
            </a:ln>
          </p:spPr>
          <p:txBody>
            <a:bodyPr wrap="square" rtlCol="0">
              <a:spAutoFit/>
            </a:bodyPr>
            <a:lstStyle/>
            <a:p>
              <a:pPr marL="0" indent="0">
                <a:buFont typeface="Arial" panose="020B0604020202020204" pitchFamily="34" charset="0"/>
                <a:buNone/>
              </a:pPr>
              <a:r>
                <a:rPr lang="en-US" sz="1000" u="none">
                  <a:latin typeface="Verlag Book" pitchFamily="50" charset="0"/>
                </a:rPr>
                <a:t>2022: </a:t>
              </a:r>
              <a:r>
                <a:rPr lang="en-US" sz="1000">
                  <a:latin typeface="Verlag Book" pitchFamily="50" charset="0"/>
                </a:rPr>
                <a:t>56</a:t>
              </a:r>
              <a:r>
                <a:rPr lang="en-US" sz="1000" u="none">
                  <a:latin typeface="Verlag Book" pitchFamily="50" charset="0"/>
                </a:rPr>
                <a:t>%</a:t>
              </a:r>
            </a:p>
          </p:txBody>
        </p:sp>
        <p:sp>
          <p:nvSpPr>
            <p:cNvPr id="12" name="TextBox 11">
              <a:extLst>
                <a:ext uri="{FF2B5EF4-FFF2-40B4-BE49-F238E27FC236}">
                  <a16:creationId xmlns:a16="http://schemas.microsoft.com/office/drawing/2014/main" id="{07AFEF5F-7A09-9C33-E51B-BD12E5DB3FA5}"/>
                </a:ext>
              </a:extLst>
            </p:cNvPr>
            <p:cNvSpPr txBox="1"/>
            <p:nvPr/>
          </p:nvSpPr>
          <p:spPr>
            <a:xfrm>
              <a:off x="7411655" y="2916256"/>
              <a:ext cx="596900" cy="246221"/>
            </a:xfrm>
            <a:prstGeom prst="rect">
              <a:avLst/>
            </a:prstGeom>
            <a:noFill/>
          </p:spPr>
          <p:txBody>
            <a:bodyPr wrap="square">
              <a:spAutoFit/>
            </a:bodyPr>
            <a:lstStyle/>
            <a:p>
              <a:pPr marL="0" indent="0" algn="ctr">
                <a:buFont typeface="Arial" panose="020B0604020202020204" pitchFamily="34" charset="0"/>
                <a:buNone/>
              </a:pPr>
              <a:r>
                <a:rPr lang="en-US" sz="1000" b="1">
                  <a:latin typeface="Verlag Book" pitchFamily="50" charset="0"/>
                  <a:cs typeface="Arial" panose="020B0604020202020204" pitchFamily="34" charset="0"/>
                </a:rPr>
                <a:t>∆</a:t>
              </a:r>
              <a:r>
                <a:rPr lang="en-US" sz="1000">
                  <a:latin typeface="Verlag Book" pitchFamily="50" charset="0"/>
                </a:rPr>
                <a:t>-1</a:t>
              </a:r>
            </a:p>
          </p:txBody>
        </p:sp>
      </p:grpSp>
      <p:sp>
        <p:nvSpPr>
          <p:cNvPr id="23" name="TextBox 22">
            <a:extLst>
              <a:ext uri="{FF2B5EF4-FFF2-40B4-BE49-F238E27FC236}">
                <a16:creationId xmlns:a16="http://schemas.microsoft.com/office/drawing/2014/main" id="{4A8812AF-4113-2D40-20C6-8C0BCCA5E521}"/>
              </a:ext>
            </a:extLst>
          </p:cNvPr>
          <p:cNvSpPr txBox="1"/>
          <p:nvPr/>
        </p:nvSpPr>
        <p:spPr>
          <a:xfrm>
            <a:off x="231625" y="5916177"/>
            <a:ext cx="3453155" cy="246221"/>
          </a:xfrm>
          <a:prstGeom prst="rect">
            <a:avLst/>
          </a:prstGeom>
        </p:spPr>
        <p:txBody>
          <a:bodyPr wrap="square">
            <a:spAutoFit/>
          </a:bodyPr>
          <a:lstStyle>
            <a:defPPr>
              <a:defRPr lang="en-US"/>
            </a:defPPr>
            <a:lvl1pPr lvl="0" algn="ctr">
              <a:defRPr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Verlag Light" pitchFamily="50" charset="0"/>
                <a:cs typeface="Avenir" panose="020B0604020202020204" charset="0"/>
              </a:rPr>
              <a:t>* Significant differences indicated by </a:t>
            </a:r>
            <a:r>
              <a:rPr kumimoji="0" lang="en-US" sz="1000" b="1" i="0" u="none" strike="noStrike" kern="1200" cap="none" spc="0" normalizeH="0" baseline="0" noProof="0">
                <a:ln>
                  <a:noFill/>
                </a:ln>
                <a:solidFill>
                  <a:srgbClr val="7030A0"/>
                </a:solidFill>
                <a:effectLst/>
                <a:uLnTx/>
                <a:uFillTx/>
                <a:latin typeface="Verlag Light" pitchFamily="50" charset="0"/>
                <a:cs typeface="Avenir" panose="020B0604020202020204" charset="0"/>
              </a:rPr>
              <a:t>purple</a:t>
            </a:r>
            <a:r>
              <a:rPr kumimoji="0" lang="en-US" sz="1000" b="1" i="0" u="none" strike="noStrike" kern="1200" cap="none" spc="0" normalizeH="0" baseline="0" noProof="0">
                <a:ln>
                  <a:noFill/>
                </a:ln>
                <a:solidFill>
                  <a:srgbClr val="FF0000"/>
                </a:solidFill>
                <a:effectLst/>
                <a:uLnTx/>
                <a:uFillTx/>
                <a:latin typeface="Verlag Light" pitchFamily="50" charset="0"/>
                <a:cs typeface="Avenir" panose="020B0604020202020204" charset="0"/>
              </a:rPr>
              <a:t> </a:t>
            </a:r>
            <a:r>
              <a:rPr kumimoji="0" lang="en-US" sz="1000" b="0" i="0" u="none" strike="noStrike" kern="1200" cap="none" spc="0" normalizeH="0" baseline="0" noProof="0">
                <a:ln>
                  <a:noFill/>
                </a:ln>
                <a:solidFill>
                  <a:prstClr val="black"/>
                </a:solidFill>
                <a:effectLst/>
                <a:uLnTx/>
                <a:uFillTx/>
                <a:latin typeface="Verlag Light" pitchFamily="50" charset="0"/>
                <a:cs typeface="Avenir" panose="020B0604020202020204" charset="0"/>
              </a:rPr>
              <a:t>or</a:t>
            </a:r>
            <a:r>
              <a:rPr kumimoji="0" lang="en-US" sz="1000" b="1" i="0" u="none" strike="noStrike" kern="1200" cap="none" spc="0" normalizeH="0" baseline="0" noProof="0">
                <a:ln>
                  <a:noFill/>
                </a:ln>
                <a:solidFill>
                  <a:srgbClr val="FF0000"/>
                </a:solidFill>
                <a:effectLst/>
                <a:uLnTx/>
                <a:uFillTx/>
                <a:latin typeface="Verlag Light" pitchFamily="50" charset="0"/>
                <a:cs typeface="Avenir" panose="020B0604020202020204" charset="0"/>
              </a:rPr>
              <a:t> </a:t>
            </a:r>
            <a:r>
              <a:rPr kumimoji="0" lang="en-US" sz="1000" b="1" i="0" u="none" strike="noStrike" kern="1200" cap="none" spc="0" normalizeH="0" baseline="0" noProof="0">
                <a:ln>
                  <a:noFill/>
                </a:ln>
                <a:solidFill>
                  <a:schemeClr val="accent6">
                    <a:lumMod val="75000"/>
                  </a:schemeClr>
                </a:solidFill>
                <a:effectLst/>
                <a:uLnTx/>
                <a:uFillTx/>
                <a:latin typeface="Verlag Light" pitchFamily="50" charset="0"/>
                <a:cs typeface="Avenir" panose="020B0604020202020204" charset="0"/>
              </a:rPr>
              <a:t>green</a:t>
            </a:r>
            <a:r>
              <a:rPr kumimoji="0" lang="en-US" sz="1000" b="1" i="0" u="none" strike="noStrike" kern="1200" cap="none" spc="0" normalizeH="0" baseline="0" noProof="0">
                <a:ln>
                  <a:noFill/>
                </a:ln>
                <a:solidFill>
                  <a:srgbClr val="000000"/>
                </a:solidFill>
                <a:effectLst/>
                <a:uLnTx/>
                <a:uFillTx/>
                <a:latin typeface="Verlag Light" pitchFamily="50" charset="0"/>
                <a:cs typeface="Avenir" panose="020B0604020202020204" charset="0"/>
              </a:rPr>
              <a:t> </a:t>
            </a:r>
            <a:r>
              <a:rPr kumimoji="0" lang="en-US" sz="1000" b="0" i="0" u="none" strike="noStrike" kern="1200" cap="none" spc="0" normalizeH="0" baseline="0" noProof="0">
                <a:ln>
                  <a:noFill/>
                </a:ln>
                <a:solidFill>
                  <a:srgbClr val="000000"/>
                </a:solidFill>
                <a:effectLst/>
                <a:uLnTx/>
                <a:uFillTx/>
                <a:latin typeface="Verlag Light" pitchFamily="50" charset="0"/>
                <a:cs typeface="Avenir" panose="020B0604020202020204" charset="0"/>
              </a:rPr>
              <a:t>text</a:t>
            </a:r>
            <a:endParaRPr kumimoji="0" lang="en-US" sz="1000" b="1" i="0" u="none" strike="noStrike" kern="1200" cap="none" spc="0" normalizeH="0" baseline="0" noProof="0">
              <a:ln>
                <a:noFill/>
              </a:ln>
              <a:solidFill>
                <a:srgbClr val="000000"/>
              </a:solidFill>
              <a:effectLst/>
              <a:uLnTx/>
              <a:uFillTx/>
              <a:latin typeface="Verlag Light" pitchFamily="50" charset="0"/>
              <a:cs typeface="Avenir" panose="020B0604020202020204" charset="0"/>
            </a:endParaRPr>
          </a:p>
        </p:txBody>
      </p:sp>
      <p:sp>
        <p:nvSpPr>
          <p:cNvPr id="24" name="TextBox 51">
            <a:extLst>
              <a:ext uri="{FF2B5EF4-FFF2-40B4-BE49-F238E27FC236}">
                <a16:creationId xmlns:a16="http://schemas.microsoft.com/office/drawing/2014/main" id="{789A03C7-677F-BB5F-1B3E-14F65D24C56A}"/>
              </a:ext>
            </a:extLst>
          </p:cNvPr>
          <p:cNvSpPr txBox="1"/>
          <p:nvPr/>
        </p:nvSpPr>
        <p:spPr>
          <a:xfrm>
            <a:off x="3293853" y="5916177"/>
            <a:ext cx="206741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Tx/>
              <a:defRPr/>
            </a:pPr>
            <a:r>
              <a:rPr lang="en-US" sz="1100" b="1" dirty="0">
                <a:latin typeface="Verlag Light" pitchFamily="50" charset="0"/>
                <a:cs typeface="Poppins" panose="00000500000000000000" pitchFamily="2" charset="0"/>
              </a:rPr>
              <a:t>∆</a:t>
            </a:r>
            <a:r>
              <a:rPr lang="en-US" sz="900" b="1" i="1" dirty="0">
                <a:latin typeface="Verlag Light" pitchFamily="50" charset="0"/>
                <a:cs typeface="Poppins" panose="00000500000000000000" pitchFamily="2" charset="0"/>
              </a:rPr>
              <a:t> Indicates </a:t>
            </a:r>
            <a:r>
              <a:rPr lang="en-US" sz="900" b="1" i="1" dirty="0">
                <a:latin typeface="Verlag Light" pitchFamily="50" charset="0"/>
                <a:ea typeface="Source Sans Pro Light"/>
                <a:cs typeface="Poppins" panose="00000500000000000000" pitchFamily="2" charset="0"/>
              </a:rPr>
              <a:t>Wave-over-Wave Shift</a:t>
            </a:r>
          </a:p>
        </p:txBody>
      </p:sp>
      <p:grpSp>
        <p:nvGrpSpPr>
          <p:cNvPr id="26" name="Group 25">
            <a:extLst>
              <a:ext uri="{FF2B5EF4-FFF2-40B4-BE49-F238E27FC236}">
                <a16:creationId xmlns:a16="http://schemas.microsoft.com/office/drawing/2014/main" id="{7EB51833-3C38-B292-7D3B-B50D000F308A}"/>
              </a:ext>
            </a:extLst>
          </p:cNvPr>
          <p:cNvGrpSpPr/>
          <p:nvPr/>
        </p:nvGrpSpPr>
        <p:grpSpPr>
          <a:xfrm>
            <a:off x="345988" y="4258821"/>
            <a:ext cx="1147603" cy="401371"/>
            <a:chOff x="3082590" y="4869850"/>
            <a:chExt cx="1147603" cy="401371"/>
          </a:xfrm>
        </p:grpSpPr>
        <p:sp>
          <p:nvSpPr>
            <p:cNvPr id="21" name="TextBox 20">
              <a:extLst>
                <a:ext uri="{FF2B5EF4-FFF2-40B4-BE49-F238E27FC236}">
                  <a16:creationId xmlns:a16="http://schemas.microsoft.com/office/drawing/2014/main" id="{B78A4E43-4327-8967-2345-4D73CB7828BB}"/>
                </a:ext>
              </a:extLst>
            </p:cNvPr>
            <p:cNvSpPr txBox="1"/>
            <p:nvPr/>
          </p:nvSpPr>
          <p:spPr>
            <a:xfrm>
              <a:off x="3082590" y="4871111"/>
              <a:ext cx="1147603" cy="400110"/>
            </a:xfrm>
            <a:prstGeom prst="rect">
              <a:avLst/>
            </a:prstGeom>
            <a:noFill/>
            <a:ln>
              <a:solidFill>
                <a:srgbClr val="DE3518"/>
              </a:solidFill>
            </a:ln>
          </p:spPr>
          <p:txBody>
            <a:bodyPr wrap="square" rtlCol="0">
              <a:spAutoFit/>
            </a:bodyPr>
            <a:lstStyle/>
            <a:p>
              <a:pPr marL="0" indent="0">
                <a:buFont typeface="Arial" panose="020B0604020202020204" pitchFamily="34" charset="0"/>
                <a:buNone/>
              </a:pPr>
              <a:r>
                <a:rPr lang="en-US" sz="1000" u="none">
                  <a:latin typeface="Verlag Book" pitchFamily="50" charset="0"/>
                </a:rPr>
                <a:t>2022: </a:t>
              </a:r>
              <a:r>
                <a:rPr lang="en-US" sz="1000">
                  <a:latin typeface="Verlag Book" pitchFamily="50" charset="0"/>
                </a:rPr>
                <a:t>44</a:t>
              </a:r>
              <a:r>
                <a:rPr lang="en-US" sz="1000" u="none">
                  <a:latin typeface="Verlag Book" pitchFamily="50" charset="0"/>
                </a:rPr>
                <a:t>%</a:t>
              </a:r>
            </a:p>
            <a:p>
              <a:pPr marL="0" indent="0">
                <a:buFont typeface="Arial" panose="020B0604020202020204" pitchFamily="34" charset="0"/>
                <a:buNone/>
              </a:pPr>
              <a:r>
                <a:rPr lang="en-US" sz="1000">
                  <a:latin typeface="Verlag Book" pitchFamily="50" charset="0"/>
                </a:rPr>
                <a:t>2021: 33%</a:t>
              </a:r>
              <a:endParaRPr lang="en-US" sz="1000" u="none">
                <a:latin typeface="Verlag Book" pitchFamily="50" charset="0"/>
              </a:endParaRPr>
            </a:p>
          </p:txBody>
        </p:sp>
        <p:sp>
          <p:nvSpPr>
            <p:cNvPr id="22" name="TextBox 21">
              <a:extLst>
                <a:ext uri="{FF2B5EF4-FFF2-40B4-BE49-F238E27FC236}">
                  <a16:creationId xmlns:a16="http://schemas.microsoft.com/office/drawing/2014/main" id="{DFBDA7BC-A48B-A712-A4E5-54E3E851BF38}"/>
                </a:ext>
              </a:extLst>
            </p:cNvPr>
            <p:cNvSpPr txBox="1"/>
            <p:nvPr/>
          </p:nvSpPr>
          <p:spPr>
            <a:xfrm>
              <a:off x="3631293" y="4869850"/>
              <a:ext cx="596900" cy="246221"/>
            </a:xfrm>
            <a:prstGeom prst="rect">
              <a:avLst/>
            </a:prstGeom>
            <a:noFill/>
          </p:spPr>
          <p:txBody>
            <a:bodyPr wrap="square">
              <a:spAutoFit/>
            </a:bodyPr>
            <a:lstStyle/>
            <a:p>
              <a:pPr marL="0" indent="0" algn="ctr">
                <a:buFont typeface="Arial" panose="020B0604020202020204" pitchFamily="34" charset="0"/>
                <a:buNone/>
              </a:pPr>
              <a:r>
                <a:rPr lang="en-US" sz="1000" b="1">
                  <a:latin typeface="Verlag Book" pitchFamily="50" charset="0"/>
                  <a:cs typeface="Arial" panose="020B0604020202020204" pitchFamily="34" charset="0"/>
                </a:rPr>
                <a:t>∆</a:t>
              </a:r>
              <a:r>
                <a:rPr lang="en-US" sz="1000" b="1">
                  <a:solidFill>
                    <a:srgbClr val="7030A0"/>
                  </a:solidFill>
                  <a:latin typeface="Verlag Light"/>
                  <a:cs typeface="Arial" panose="020B0604020202020204" pitchFamily="34" charset="0"/>
                </a:rPr>
                <a:t>-5</a:t>
              </a:r>
              <a:endParaRPr lang="en-US" sz="1000" u="none">
                <a:solidFill>
                  <a:srgbClr val="7030A0"/>
                </a:solidFill>
                <a:latin typeface="Verlag Light"/>
              </a:endParaRPr>
            </a:p>
          </p:txBody>
        </p:sp>
      </p:grpSp>
    </p:spTree>
    <p:extLst>
      <p:ext uri="{BB962C8B-B14F-4D97-AF65-F5344CB8AC3E}">
        <p14:creationId xmlns:p14="http://schemas.microsoft.com/office/powerpoint/2010/main" val="3976701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E9CE9B-31A2-4BF0-AC39-BCBC5AFD012D}"/>
              </a:ext>
            </a:extLst>
          </p:cNvPr>
          <p:cNvSpPr/>
          <p:nvPr/>
        </p:nvSpPr>
        <p:spPr>
          <a:xfrm>
            <a:off x="0" y="0"/>
            <a:ext cx="12192000" cy="68687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lag Black" panose="02000000000000000000" pitchFamily="50" charset="0"/>
              <a:ea typeface="+mn-ea"/>
              <a:cs typeface="+mn-cs"/>
            </a:endParaRPr>
          </a:p>
        </p:txBody>
      </p:sp>
      <p:sp>
        <p:nvSpPr>
          <p:cNvPr id="6" name="Rectangle 5">
            <a:extLst>
              <a:ext uri="{FF2B5EF4-FFF2-40B4-BE49-F238E27FC236}">
                <a16:creationId xmlns:a16="http://schemas.microsoft.com/office/drawing/2014/main" id="{33AF7CAB-BDE6-461A-9A34-5DA1FD0AAB9E}"/>
              </a:ext>
            </a:extLst>
          </p:cNvPr>
          <p:cNvSpPr/>
          <p:nvPr/>
        </p:nvSpPr>
        <p:spPr>
          <a:xfrm>
            <a:off x="0" y="0"/>
            <a:ext cx="12192000" cy="6858000"/>
          </a:xfrm>
          <a:prstGeom prst="rect">
            <a:avLst/>
          </a:prstGeom>
          <a:solidFill>
            <a:srgbClr val="10141C">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600" normalizeH="0" baseline="0" noProof="0">
              <a:ln>
                <a:noFill/>
              </a:ln>
              <a:solidFill>
                <a:srgbClr val="FFFFFF"/>
              </a:solidFill>
              <a:effectLst/>
              <a:uLnTx/>
              <a:uFillTx/>
              <a:latin typeface="Verlag Black" panose="02000000000000000000" pitchFamily="50" charset="0"/>
              <a:ea typeface="+mn-ea"/>
              <a:cs typeface="+mn-cs"/>
            </a:endParaRPr>
          </a:p>
        </p:txBody>
      </p:sp>
      <p:sp>
        <p:nvSpPr>
          <p:cNvPr id="27" name="TextBox 26">
            <a:extLst>
              <a:ext uri="{FF2B5EF4-FFF2-40B4-BE49-F238E27FC236}">
                <a16:creationId xmlns:a16="http://schemas.microsoft.com/office/drawing/2014/main" id="{CEA5DA49-3B1D-4E12-AA2F-D981323BD546}"/>
              </a:ext>
            </a:extLst>
          </p:cNvPr>
          <p:cNvSpPr txBox="1"/>
          <p:nvPr/>
        </p:nvSpPr>
        <p:spPr>
          <a:xfrm>
            <a:off x="514271" y="3117055"/>
            <a:ext cx="7359730" cy="2308324"/>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spc="150">
                <a:solidFill>
                  <a:srgbClr val="FFFFFF"/>
                </a:solidFill>
                <a:latin typeface="Verlag Black"/>
              </a:rPr>
              <a:t>DESPITE CHALLENGES, WORKERS’ OPTIMISM FOR THEIR CAREERS CONTINUES TO PREVAIL</a:t>
            </a:r>
            <a:endParaRPr kumimoji="0" lang="en-US" sz="2800" b="0" i="0" u="none" strike="noStrike" kern="1200" cap="none" spc="0" normalizeH="0" baseline="0" noProof="0">
              <a:ln>
                <a:noFill/>
              </a:ln>
              <a:solidFill>
                <a:srgbClr val="FFFFFF"/>
              </a:solidFill>
              <a:effectLst/>
              <a:uLnTx/>
              <a:uFillTx/>
              <a:latin typeface="Verlag Light"/>
              <a:ea typeface="+mn-ea"/>
              <a:cs typeface="+mn-cs"/>
            </a:endParaRPr>
          </a:p>
        </p:txBody>
      </p:sp>
      <p:cxnSp>
        <p:nvCxnSpPr>
          <p:cNvPr id="29" name="Straight Connector 28">
            <a:extLst>
              <a:ext uri="{FF2B5EF4-FFF2-40B4-BE49-F238E27FC236}">
                <a16:creationId xmlns:a16="http://schemas.microsoft.com/office/drawing/2014/main" id="{A187190D-8A97-43BA-8286-D94C23D2043E}"/>
              </a:ext>
            </a:extLst>
          </p:cNvPr>
          <p:cNvCxnSpPr>
            <a:cxnSpLocks/>
          </p:cNvCxnSpPr>
          <p:nvPr/>
        </p:nvCxnSpPr>
        <p:spPr>
          <a:xfrm flipH="1">
            <a:off x="623460" y="2969654"/>
            <a:ext cx="201168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Slide Number Placeholder 1">
            <a:extLst>
              <a:ext uri="{FF2B5EF4-FFF2-40B4-BE49-F238E27FC236}">
                <a16:creationId xmlns:a16="http://schemas.microsoft.com/office/drawing/2014/main" id="{24600E5B-A341-4CC9-AA50-39928AF8E2D2}"/>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2DF56903-2479-43A9-9EFE-2B78A4D60BF9}" type="slidenum">
              <a:rPr lang="en-US" sz="900" smtClean="0">
                <a:solidFill>
                  <a:schemeClr val="bg1"/>
                </a:solidFill>
                <a:latin typeface="Verlag Bold" pitchFamily="50" charset="0"/>
              </a:rPr>
              <a:pPr algn="r">
                <a:defRPr/>
              </a:pPr>
              <a:t>7</a:t>
            </a:fld>
            <a:endParaRPr lang="en-US" sz="900">
              <a:solidFill>
                <a:schemeClr val="bg1"/>
              </a:solidFill>
              <a:latin typeface="Verlag Bold" pitchFamily="50" charset="0"/>
            </a:endParaRPr>
          </a:p>
        </p:txBody>
      </p:sp>
    </p:spTree>
    <p:extLst>
      <p:ext uri="{BB962C8B-B14F-4D97-AF65-F5344CB8AC3E}">
        <p14:creationId xmlns:p14="http://schemas.microsoft.com/office/powerpoint/2010/main" val="74667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819FFCD8-0DA4-B07C-063C-9C588F696572}"/>
              </a:ext>
            </a:extLst>
          </p:cNvPr>
          <p:cNvGraphicFramePr/>
          <p:nvPr>
            <p:extLst>
              <p:ext uri="{D42A27DB-BD31-4B8C-83A1-F6EECF244321}">
                <p14:modId xmlns:p14="http://schemas.microsoft.com/office/powerpoint/2010/main" val="881798889"/>
              </p:ext>
            </p:extLst>
          </p:nvPr>
        </p:nvGraphicFramePr>
        <p:xfrm>
          <a:off x="5693224" y="1496725"/>
          <a:ext cx="5312229" cy="3139795"/>
        </p:xfrm>
        <a:graphic>
          <a:graphicData uri="http://schemas.openxmlformats.org/drawingml/2006/chart">
            <c:chart xmlns:c="http://schemas.openxmlformats.org/drawingml/2006/chart" xmlns:r="http://schemas.openxmlformats.org/officeDocument/2006/relationships" r:id="rId3"/>
          </a:graphicData>
        </a:graphic>
      </p:graphicFrame>
      <p:sp>
        <p:nvSpPr>
          <p:cNvPr id="35" name="Slide Number Placeholder 1">
            <a:extLst>
              <a:ext uri="{FF2B5EF4-FFF2-40B4-BE49-F238E27FC236}">
                <a16:creationId xmlns:a16="http://schemas.microsoft.com/office/drawing/2014/main" id="{555C5738-6932-49A4-AD5C-ACDE81A63ADA}"/>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F56903-2479-43A9-9EFE-2B78A4D60BF9}" type="slidenum">
              <a:rPr kumimoji="0" lang="en-US" sz="900" b="0" i="0" u="none" strike="noStrike" kern="1200" cap="none" spc="0" normalizeH="0" baseline="0" noProof="0" smtClean="0">
                <a:ln>
                  <a:noFill/>
                </a:ln>
                <a:solidFill>
                  <a:srgbClr val="0A0A0A"/>
                </a:solidFill>
                <a:effectLst/>
                <a:uLnTx/>
                <a:uFillTx/>
                <a:latin typeface="Verlag Bold"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srgbClr val="0A0A0A"/>
              </a:solidFill>
              <a:effectLst/>
              <a:uLnTx/>
              <a:uFillTx/>
              <a:latin typeface="Verlag Bold" pitchFamily="50" charset="0"/>
              <a:ea typeface="+mn-ea"/>
              <a:cs typeface="+mn-cs"/>
            </a:endParaRPr>
          </a:p>
        </p:txBody>
      </p:sp>
      <p:cxnSp>
        <p:nvCxnSpPr>
          <p:cNvPr id="2" name="Straight Connector 1">
            <a:extLst>
              <a:ext uri="{FF2B5EF4-FFF2-40B4-BE49-F238E27FC236}">
                <a16:creationId xmlns:a16="http://schemas.microsoft.com/office/drawing/2014/main" id="{714BF50E-6DDF-4873-9E63-3B8B6AB2F85E}"/>
              </a:ext>
            </a:extLst>
          </p:cNvPr>
          <p:cNvCxnSpPr>
            <a:cxnSpLocks/>
          </p:cNvCxnSpPr>
          <p:nvPr/>
        </p:nvCxnSpPr>
        <p:spPr>
          <a:xfrm flipH="1">
            <a:off x="623460" y="412866"/>
            <a:ext cx="20116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D8D9C26-8FAA-4F66-8CB1-79C4E7607091}"/>
              </a:ext>
            </a:extLst>
          </p:cNvPr>
          <p:cNvSpPr txBox="1"/>
          <p:nvPr/>
        </p:nvSpPr>
        <p:spPr>
          <a:xfrm>
            <a:off x="502268" y="538233"/>
            <a:ext cx="11357500" cy="830997"/>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50" normalizeH="0" baseline="0" noProof="0" dirty="0">
                <a:ln>
                  <a:noFill/>
                </a:ln>
                <a:solidFill>
                  <a:srgbClr val="0A0A0A"/>
                </a:solidFill>
                <a:effectLst/>
                <a:uLnTx/>
                <a:uFillTx/>
                <a:latin typeface="Verlag Black"/>
                <a:ea typeface="+mn-ea"/>
                <a:cs typeface="+mn-cs"/>
              </a:rPr>
              <a:t>DESPITE THESE CHALLENGES, AMERICANS REMAIN HOPEFUL ABOUT THEIR CAREERS</a:t>
            </a:r>
          </a:p>
        </p:txBody>
      </p:sp>
      <p:sp>
        <p:nvSpPr>
          <p:cNvPr id="20" name="TextBox 19">
            <a:extLst>
              <a:ext uri="{FF2B5EF4-FFF2-40B4-BE49-F238E27FC236}">
                <a16:creationId xmlns:a16="http://schemas.microsoft.com/office/drawing/2014/main" id="{DE560CAD-9C40-46FC-9FC8-21983A10F2FE}"/>
              </a:ext>
            </a:extLst>
          </p:cNvPr>
          <p:cNvSpPr txBox="1"/>
          <p:nvPr/>
        </p:nvSpPr>
        <p:spPr>
          <a:xfrm>
            <a:off x="-1" y="6396335"/>
            <a:ext cx="11119945" cy="4385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rgbClr val="646464"/>
                </a:solidFill>
                <a:effectLst/>
                <a:uLnTx/>
                <a:uFillTx/>
                <a:latin typeface="Verlag Light"/>
                <a:ea typeface="+mn-ea"/>
                <a:cs typeface="Arial Black" panose="020B0604020202020204" pitchFamily="34" charset="0"/>
              </a:rPr>
              <a:t>Q16: How much do you agree or disagree with the following statements about your career trajectory? Base: 2021/2022/2023 Total Workforce n=5000/n=5000/n=5000, Gen Z n=</a:t>
            </a:r>
            <a:r>
              <a:rPr lang="en-US" sz="750" dirty="0">
                <a:solidFill>
                  <a:srgbClr val="646464"/>
                </a:solidFill>
                <a:latin typeface="Verlag Light"/>
                <a:cs typeface="Arial Black" panose="020B0604020202020204" pitchFamily="34" charset="0"/>
              </a:rPr>
              <a:t>757</a:t>
            </a:r>
            <a:r>
              <a:rPr kumimoji="0" lang="en-US" sz="750" b="0" i="0" u="none" strike="noStrike" kern="1200" cap="none" spc="0" normalizeH="0" baseline="0" noProof="0" dirty="0">
                <a:ln>
                  <a:noFill/>
                </a:ln>
                <a:solidFill>
                  <a:srgbClr val="646464"/>
                </a:solidFill>
                <a:effectLst/>
                <a:uLnTx/>
                <a:uFillTx/>
                <a:latin typeface="Verlag Light"/>
                <a:ea typeface="+mn-ea"/>
                <a:cs typeface="Arial Black" panose="020B0604020202020204" pitchFamily="34" charset="0"/>
              </a:rPr>
              <a:t>, Millennial n=1800</a:t>
            </a:r>
            <a:r>
              <a:rPr lang="en-US" sz="750" dirty="0">
                <a:solidFill>
                  <a:srgbClr val="646464"/>
                </a:solidFill>
                <a:latin typeface="Verlag Light"/>
                <a:cs typeface="Arial Black" panose="020B0604020202020204" pitchFamily="34" charset="0"/>
              </a:rPr>
              <a:t>, Gen X n=1639, Boomers n=779, </a:t>
            </a:r>
            <a:r>
              <a:rPr kumimoji="0" lang="en-US" sz="750" b="0" i="0" u="none" strike="noStrike" kern="1200" cap="none" spc="0" normalizeH="0" baseline="0" noProof="0" dirty="0">
                <a:ln>
                  <a:noFill/>
                </a:ln>
                <a:solidFill>
                  <a:srgbClr val="646464"/>
                </a:solidFill>
                <a:effectLst/>
                <a:uLnTx/>
                <a:uFillTx/>
                <a:latin typeface="Verlag Light"/>
                <a:ea typeface="+mn-ea"/>
                <a:cs typeface="Arial Black" panose="020B0604020202020204" pitchFamily="34" charset="0"/>
              </a:rPr>
              <a:t>White n=3065, Black n=395, Under $50k n=2256, </a:t>
            </a:r>
            <a:r>
              <a:rPr lang="en-US" sz="750" dirty="0">
                <a:solidFill>
                  <a:srgbClr val="646464"/>
                </a:solidFill>
                <a:latin typeface="Verlag Light"/>
                <a:cs typeface="Arial Black" panose="020B0604020202020204" pitchFamily="34" charset="0"/>
              </a:rPr>
              <a:t>$50,00-$99,999 n=1601, $100,000-$149,999 n=660, $150,000+ n=364</a:t>
            </a:r>
            <a:r>
              <a:rPr kumimoji="0" lang="en-US" sz="750" b="0" i="0" u="none" strike="noStrike" kern="1200" cap="none" spc="0" normalizeH="0" baseline="0" noProof="0" dirty="0">
                <a:ln>
                  <a:noFill/>
                </a:ln>
                <a:solidFill>
                  <a:srgbClr val="646464"/>
                </a:solidFill>
                <a:effectLst/>
                <a:uLnTx/>
                <a:uFillTx/>
                <a:latin typeface="Verlag Light"/>
                <a:ea typeface="+mn-ea"/>
                <a:cs typeface="Arial Black" panose="020B0604020202020204" pitchFamily="34" charset="0"/>
              </a:rPr>
              <a:t>. Q27: How much do you agree or disagree with the following statements about the pandemic and how it may have impacted you? Base: 2021/2022 Total Workforce n=5000/n=5000. Q53: How much do you agree or disagree with the following statements? Base: 2023 Total Workforce n=5000, Women n=2346, Men n=2647, Gen Z n=</a:t>
            </a:r>
            <a:r>
              <a:rPr lang="en-US" sz="750" dirty="0">
                <a:solidFill>
                  <a:srgbClr val="646464"/>
                </a:solidFill>
                <a:latin typeface="Verlag Light"/>
                <a:cs typeface="Arial Black" panose="020B0604020202020204" pitchFamily="34" charset="0"/>
              </a:rPr>
              <a:t>757</a:t>
            </a:r>
            <a:r>
              <a:rPr kumimoji="0" lang="en-US" sz="750" b="0" i="0" u="none" strike="noStrike" kern="1200" cap="none" spc="0" normalizeH="0" baseline="0" noProof="0" dirty="0">
                <a:ln>
                  <a:noFill/>
                </a:ln>
                <a:solidFill>
                  <a:srgbClr val="646464"/>
                </a:solidFill>
                <a:effectLst/>
                <a:uLnTx/>
                <a:uFillTx/>
                <a:latin typeface="Verlag Light"/>
                <a:ea typeface="+mn-ea"/>
                <a:cs typeface="Arial Black" panose="020B0604020202020204" pitchFamily="34" charset="0"/>
              </a:rPr>
              <a:t>, Millennial n=1800</a:t>
            </a:r>
            <a:r>
              <a:rPr lang="en-US" sz="750" dirty="0">
                <a:solidFill>
                  <a:srgbClr val="646464"/>
                </a:solidFill>
                <a:latin typeface="Verlag Light"/>
                <a:cs typeface="Arial Black" panose="020B0604020202020204" pitchFamily="34" charset="0"/>
              </a:rPr>
              <a:t>, Gen X n=1639, Boomers n=779,</a:t>
            </a:r>
            <a:r>
              <a:rPr kumimoji="0" lang="en-US" sz="750" b="0" i="0" u="none" strike="noStrike" kern="1200" cap="none" spc="0" normalizeH="0" baseline="0" noProof="0" dirty="0">
                <a:ln>
                  <a:noFill/>
                </a:ln>
                <a:solidFill>
                  <a:srgbClr val="646464"/>
                </a:solidFill>
                <a:effectLst/>
                <a:uLnTx/>
                <a:uFillTx/>
                <a:latin typeface="Verlag Light"/>
                <a:ea typeface="+mn-ea"/>
                <a:cs typeface="Arial Black" panose="020B0604020202020204" pitchFamily="34" charset="0"/>
              </a:rPr>
              <a:t> White n=3065, Black n=395, Latinx n=1145. </a:t>
            </a:r>
          </a:p>
        </p:txBody>
      </p:sp>
      <p:sp>
        <p:nvSpPr>
          <p:cNvPr id="37" name="TextBox 36">
            <a:extLst>
              <a:ext uri="{FF2B5EF4-FFF2-40B4-BE49-F238E27FC236}">
                <a16:creationId xmlns:a16="http://schemas.microsoft.com/office/drawing/2014/main" id="{EB6608D0-2CB5-4D71-AAAC-F1CADFD84F7F}"/>
              </a:ext>
            </a:extLst>
          </p:cNvPr>
          <p:cNvSpPr txBox="1"/>
          <p:nvPr/>
        </p:nvSpPr>
        <p:spPr>
          <a:xfrm>
            <a:off x="4184381" y="1137272"/>
            <a:ext cx="3823237"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A0A0A"/>
                </a:solidFill>
                <a:effectLst/>
                <a:uLnTx/>
                <a:uFillTx/>
                <a:latin typeface="Verlag Bold" pitchFamily="50" charset="0"/>
                <a:ea typeface="+mn-ea"/>
                <a:cs typeface="+mn-cs"/>
              </a:rPr>
              <a:t>THE ROLE OF HOPE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0A0A0A"/>
                </a:solidFill>
                <a:effectLst/>
                <a:uLnTx/>
                <a:uFillTx/>
                <a:latin typeface="Verlag Light"/>
                <a:ea typeface="+mn-ea"/>
                <a:cs typeface="+mn-cs"/>
              </a:rPr>
              <a:t>(Shown % Top 2 Agree) </a:t>
            </a:r>
            <a:endParaRPr kumimoji="0" lang="en-US" sz="140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graphicFrame>
        <p:nvGraphicFramePr>
          <p:cNvPr id="4" name="Chart 3">
            <a:extLst>
              <a:ext uri="{FF2B5EF4-FFF2-40B4-BE49-F238E27FC236}">
                <a16:creationId xmlns:a16="http://schemas.microsoft.com/office/drawing/2014/main" id="{3524DCF6-A34F-91BD-8526-ED547C704028}"/>
              </a:ext>
            </a:extLst>
          </p:cNvPr>
          <p:cNvGraphicFramePr/>
          <p:nvPr>
            <p:extLst>
              <p:ext uri="{D42A27DB-BD31-4B8C-83A1-F6EECF244321}">
                <p14:modId xmlns:p14="http://schemas.microsoft.com/office/powerpoint/2010/main" val="166611833"/>
              </p:ext>
            </p:extLst>
          </p:nvPr>
        </p:nvGraphicFramePr>
        <p:xfrm>
          <a:off x="1445623" y="1496725"/>
          <a:ext cx="5312229" cy="3139795"/>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84B0F8A0-764A-CA8C-BBEC-DC3C639B61F5}"/>
              </a:ext>
            </a:extLst>
          </p:cNvPr>
          <p:cNvSpPr txBox="1"/>
          <p:nvPr/>
        </p:nvSpPr>
        <p:spPr>
          <a:xfrm>
            <a:off x="3143896" y="2727689"/>
            <a:ext cx="1676213" cy="738664"/>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Verlag Light" pitchFamily="50" charset="0"/>
                <a:ea typeface="+mn-ea"/>
                <a:cs typeface="+mn-cs"/>
              </a:rPr>
              <a:t>Of Americans are </a:t>
            </a:r>
            <a:r>
              <a:rPr kumimoji="0" lang="en-US" sz="1400" b="0" i="0" strike="noStrike" kern="1200" cap="none" spc="0" normalizeH="0" baseline="0" noProof="0">
                <a:ln>
                  <a:noFill/>
                </a:ln>
                <a:solidFill>
                  <a:prstClr val="black"/>
                </a:solidFill>
                <a:effectLst/>
                <a:uLnTx/>
                <a:uFillTx/>
                <a:latin typeface="Verlag Black" panose="02000000000000000000" pitchFamily="50" charset="0"/>
                <a:ea typeface="+mn-ea"/>
                <a:cs typeface="+mn-cs"/>
              </a:rPr>
              <a:t>hopeful</a:t>
            </a:r>
            <a:r>
              <a:rPr kumimoji="0" lang="en-US" sz="1400" b="0" i="0" u="none" strike="noStrike" kern="1200" cap="none" spc="0" normalizeH="0" baseline="0" noProof="0">
                <a:ln>
                  <a:noFill/>
                </a:ln>
                <a:solidFill>
                  <a:prstClr val="black"/>
                </a:solidFill>
                <a:effectLst/>
                <a:uLnTx/>
                <a:uFillTx/>
                <a:latin typeface="Verlag Light" pitchFamily="50" charset="0"/>
                <a:ea typeface="+mn-ea"/>
                <a:cs typeface="+mn-cs"/>
              </a:rPr>
              <a:t> about the future of their careers</a:t>
            </a:r>
          </a:p>
        </p:txBody>
      </p:sp>
      <p:sp>
        <p:nvSpPr>
          <p:cNvPr id="9" name="TextBox 8">
            <a:extLst>
              <a:ext uri="{FF2B5EF4-FFF2-40B4-BE49-F238E27FC236}">
                <a16:creationId xmlns:a16="http://schemas.microsoft.com/office/drawing/2014/main" id="{6622C55C-3F02-3825-CA4F-1010BAB8662C}"/>
              </a:ext>
            </a:extLst>
          </p:cNvPr>
          <p:cNvSpPr txBox="1"/>
          <p:nvPr/>
        </p:nvSpPr>
        <p:spPr>
          <a:xfrm>
            <a:off x="7524303" y="2512246"/>
            <a:ext cx="1471650" cy="1169551"/>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Verlag Light" pitchFamily="50" charset="0"/>
                <a:ea typeface="+mn-ea"/>
                <a:cs typeface="+mn-cs"/>
              </a:rPr>
              <a:t>Of Americans say that </a:t>
            </a:r>
            <a:r>
              <a:rPr kumimoji="0" lang="en-US" sz="1400" b="0" i="0" strike="noStrike" kern="1200" cap="none" spc="0" normalizeH="0" baseline="0" noProof="0">
                <a:ln>
                  <a:noFill/>
                </a:ln>
                <a:solidFill>
                  <a:prstClr val="black"/>
                </a:solidFill>
                <a:effectLst/>
                <a:uLnTx/>
                <a:uFillTx/>
                <a:latin typeface="Verlag Black" panose="02000000000000000000" pitchFamily="50" charset="0"/>
                <a:ea typeface="+mn-ea"/>
                <a:cs typeface="+mn-cs"/>
              </a:rPr>
              <a:t>hope</a:t>
            </a:r>
            <a:r>
              <a:rPr kumimoji="0" lang="en-US" sz="1400" b="0" i="0" u="none" strike="noStrike" kern="1200" cap="none" spc="0" normalizeH="0" baseline="0" noProof="0">
                <a:ln>
                  <a:noFill/>
                </a:ln>
                <a:solidFill>
                  <a:prstClr val="black"/>
                </a:solidFill>
                <a:effectLst/>
                <a:uLnTx/>
                <a:uFillTx/>
                <a:latin typeface="Verlag Light" pitchFamily="50" charset="0"/>
                <a:ea typeface="+mn-ea"/>
                <a:cs typeface="+mn-cs"/>
              </a:rPr>
              <a:t> has helped them get through this past year</a:t>
            </a:r>
          </a:p>
        </p:txBody>
      </p:sp>
      <p:sp>
        <p:nvSpPr>
          <p:cNvPr id="11" name="TextBox 10">
            <a:extLst>
              <a:ext uri="{FF2B5EF4-FFF2-40B4-BE49-F238E27FC236}">
                <a16:creationId xmlns:a16="http://schemas.microsoft.com/office/drawing/2014/main" id="{3AA91126-ABBE-7C54-CB59-D198DC6BCB99}"/>
              </a:ext>
            </a:extLst>
          </p:cNvPr>
          <p:cNvSpPr txBox="1"/>
          <p:nvPr/>
        </p:nvSpPr>
        <p:spPr>
          <a:xfrm>
            <a:off x="1445624" y="4593258"/>
            <a:ext cx="4650376" cy="1277273"/>
          </a:xfrm>
          <a:prstGeom prst="rect">
            <a:avLst/>
          </a:prstGeom>
          <a:noFill/>
          <a:ln>
            <a:solidFill>
              <a:srgbClr val="C00000"/>
            </a:solidFill>
          </a:ln>
        </p:spPr>
        <p:txBody>
          <a:bodyPr wrap="square" rtlCol="0">
            <a:spAutoFit/>
          </a:bodyPr>
          <a:lstStyle/>
          <a:p>
            <a:pPr marL="285750" indent="-285750">
              <a:buFont typeface="Arial" panose="020B0604020202020204" pitchFamily="34" charset="0"/>
              <a:buChar char="•"/>
            </a:pPr>
            <a:r>
              <a:rPr lang="en-US" sz="1100" dirty="0">
                <a:latin typeface="Verlag Light" pitchFamily="50" charset="0"/>
              </a:rPr>
              <a:t>More younger generations, Gen Z (82%) and Millennials (83%) than Gen X (78%) and Boomers (76%)</a:t>
            </a:r>
          </a:p>
          <a:p>
            <a:pPr marL="285750" indent="-285750">
              <a:buFont typeface="Arial" panose="020B0604020202020204" pitchFamily="34" charset="0"/>
              <a:buChar char="•"/>
            </a:pPr>
            <a:r>
              <a:rPr lang="en-US" sz="1100" dirty="0">
                <a:latin typeface="Verlag Light" pitchFamily="50" charset="0"/>
              </a:rPr>
              <a:t>More Black (84%) Americans than White (79%) Americans</a:t>
            </a:r>
          </a:p>
          <a:p>
            <a:pPr marL="285750" indent="-285750">
              <a:buFont typeface="Arial" panose="020B0604020202020204" pitchFamily="34" charset="0"/>
              <a:buChar char="•"/>
            </a:pPr>
            <a:r>
              <a:rPr lang="en-US" sz="1100" dirty="0">
                <a:latin typeface="Verlag Light" pitchFamily="50" charset="0"/>
              </a:rPr>
              <a:t>More women of color (82%) than White women (78%)</a:t>
            </a:r>
          </a:p>
          <a:p>
            <a:pPr marL="285750" indent="-285750">
              <a:buFont typeface="Arial" panose="020B0604020202020204" pitchFamily="34" charset="0"/>
              <a:buChar char="•"/>
            </a:pPr>
            <a:r>
              <a:rPr lang="en-US" sz="1100" dirty="0">
                <a:latin typeface="Verlag Light" pitchFamily="50" charset="0"/>
              </a:rPr>
              <a:t>More people with higher incomes, $150k+ (87%), $100k-$149.9k (83%), and $50k-$99.9k (81%) than under $50k (78%) </a:t>
            </a:r>
          </a:p>
          <a:p>
            <a:pPr marL="285750" indent="-285750">
              <a:buFont typeface="Arial" panose="020B0604020202020204" pitchFamily="34" charset="0"/>
              <a:buChar char="•"/>
            </a:pPr>
            <a:r>
              <a:rPr lang="en-US" sz="1100" dirty="0">
                <a:latin typeface="Verlag Light" pitchFamily="50" charset="0"/>
              </a:rPr>
              <a:t>More job switchers (85%) than career switchers (76%)</a:t>
            </a:r>
          </a:p>
        </p:txBody>
      </p:sp>
      <p:sp>
        <p:nvSpPr>
          <p:cNvPr id="13" name="TextBox 12">
            <a:extLst>
              <a:ext uri="{FF2B5EF4-FFF2-40B4-BE49-F238E27FC236}">
                <a16:creationId xmlns:a16="http://schemas.microsoft.com/office/drawing/2014/main" id="{BD0EB1FB-E989-1812-2212-6B84AA6EDEA9}"/>
              </a:ext>
            </a:extLst>
          </p:cNvPr>
          <p:cNvSpPr txBox="1"/>
          <p:nvPr/>
        </p:nvSpPr>
        <p:spPr>
          <a:xfrm>
            <a:off x="6420032" y="4593258"/>
            <a:ext cx="4650376" cy="938719"/>
          </a:xfrm>
          <a:prstGeom prst="rect">
            <a:avLst/>
          </a:prstGeom>
          <a:noFill/>
          <a:ln>
            <a:solidFill>
              <a:srgbClr val="C00000"/>
            </a:solidFill>
          </a:ln>
        </p:spPr>
        <p:txBody>
          <a:bodyPr wrap="square" rtlCol="0">
            <a:spAutoFit/>
          </a:bodyPr>
          <a:lstStyle/>
          <a:p>
            <a:pPr marL="285750" indent="-285750">
              <a:buFont typeface="Arial" panose="020B0604020202020204" pitchFamily="34" charset="0"/>
              <a:buChar char="•"/>
            </a:pPr>
            <a:r>
              <a:rPr lang="en-US" sz="1100" dirty="0">
                <a:latin typeface="Verlag Light" pitchFamily="50" charset="0"/>
              </a:rPr>
              <a:t>More Women (77%) than Men (69%)</a:t>
            </a:r>
          </a:p>
          <a:p>
            <a:pPr marL="285750" indent="-285750">
              <a:buFont typeface="Arial" panose="020B0604020202020204" pitchFamily="34" charset="0"/>
              <a:buChar char="•"/>
            </a:pPr>
            <a:r>
              <a:rPr lang="en-US" sz="1100" dirty="0">
                <a:latin typeface="Verlag Light" pitchFamily="50" charset="0"/>
              </a:rPr>
              <a:t>More younger generations, Gen Z (76%) and Millennials (75%) than Gen X (71%) and Boomers (70%)</a:t>
            </a:r>
          </a:p>
          <a:p>
            <a:pPr marL="285750" indent="-285750">
              <a:buFont typeface="Arial" panose="020B0604020202020204" pitchFamily="34" charset="0"/>
              <a:buChar char="•"/>
            </a:pPr>
            <a:r>
              <a:rPr lang="en-US" sz="1100" dirty="0">
                <a:latin typeface="Verlag Light" pitchFamily="50" charset="0"/>
              </a:rPr>
              <a:t>More Black (80%) and Latinx (75%) Americans than White (72%) Americans</a:t>
            </a:r>
          </a:p>
        </p:txBody>
      </p:sp>
      <p:sp>
        <p:nvSpPr>
          <p:cNvPr id="8" name="TextBox 51">
            <a:extLst>
              <a:ext uri="{FF2B5EF4-FFF2-40B4-BE49-F238E27FC236}">
                <a16:creationId xmlns:a16="http://schemas.microsoft.com/office/drawing/2014/main" id="{72F40AA0-5DF4-D6C7-F2C9-6B913D504066}"/>
              </a:ext>
            </a:extLst>
          </p:cNvPr>
          <p:cNvSpPr txBox="1"/>
          <p:nvPr/>
        </p:nvSpPr>
        <p:spPr>
          <a:xfrm>
            <a:off x="3581401" y="6152735"/>
            <a:ext cx="206741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Tx/>
              <a:defRPr/>
            </a:pPr>
            <a:r>
              <a:rPr lang="en-US" sz="1100" b="1" dirty="0">
                <a:latin typeface="Verlag Light" pitchFamily="50" charset="0"/>
                <a:cs typeface="Poppins" panose="00000500000000000000" pitchFamily="2" charset="0"/>
              </a:rPr>
              <a:t>∆</a:t>
            </a:r>
            <a:r>
              <a:rPr lang="en-US" sz="900" b="1" i="1" dirty="0">
                <a:latin typeface="Verlag Light" pitchFamily="50" charset="0"/>
                <a:cs typeface="Poppins" panose="00000500000000000000" pitchFamily="2" charset="0"/>
              </a:rPr>
              <a:t> Indicates </a:t>
            </a:r>
            <a:r>
              <a:rPr lang="en-US" sz="900" b="1" i="1" dirty="0">
                <a:latin typeface="Verlag Light" pitchFamily="50" charset="0"/>
                <a:ea typeface="Source Sans Pro Light"/>
                <a:cs typeface="Poppins" panose="00000500000000000000" pitchFamily="2" charset="0"/>
              </a:rPr>
              <a:t>Wave-over-Wave Shift</a:t>
            </a:r>
          </a:p>
        </p:txBody>
      </p:sp>
      <p:sp>
        <p:nvSpPr>
          <p:cNvPr id="10" name="TextBox 9">
            <a:extLst>
              <a:ext uri="{FF2B5EF4-FFF2-40B4-BE49-F238E27FC236}">
                <a16:creationId xmlns:a16="http://schemas.microsoft.com/office/drawing/2014/main" id="{76F24418-E889-68F1-0527-B083D1BFC665}"/>
              </a:ext>
            </a:extLst>
          </p:cNvPr>
          <p:cNvSpPr txBox="1"/>
          <p:nvPr/>
        </p:nvSpPr>
        <p:spPr>
          <a:xfrm>
            <a:off x="231625" y="6144981"/>
            <a:ext cx="3453155" cy="246221"/>
          </a:xfrm>
          <a:prstGeom prst="rect">
            <a:avLst/>
          </a:prstGeom>
        </p:spPr>
        <p:txBody>
          <a:bodyPr wrap="square">
            <a:spAutoFit/>
          </a:bodyPr>
          <a:lstStyle>
            <a:defPPr>
              <a:defRPr lang="en-US"/>
            </a:defPPr>
            <a:lvl1pPr lvl="0" algn="ctr">
              <a:defRPr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Verlag Light" pitchFamily="50" charset="0"/>
                <a:cs typeface="Avenir" panose="020B0604020202020204" charset="0"/>
              </a:rPr>
              <a:t>* Significant differences indicated by </a:t>
            </a:r>
            <a:r>
              <a:rPr kumimoji="0" lang="en-US" sz="1000" b="1" i="0" u="none" strike="noStrike" kern="1200" cap="none" spc="0" normalizeH="0" baseline="0" noProof="0" dirty="0">
                <a:ln>
                  <a:noFill/>
                </a:ln>
                <a:solidFill>
                  <a:srgbClr val="7030A0"/>
                </a:solidFill>
                <a:effectLst/>
                <a:uLnTx/>
                <a:uFillTx/>
                <a:latin typeface="Verlag Light" pitchFamily="50" charset="0"/>
                <a:cs typeface="Avenir" panose="020B0604020202020204" charset="0"/>
              </a:rPr>
              <a:t>purple</a:t>
            </a:r>
            <a:r>
              <a:rPr kumimoji="0" lang="en-US" sz="1000" b="1" i="0" u="none" strike="noStrike" kern="1200" cap="none" spc="0" normalizeH="0" baseline="0" noProof="0" dirty="0">
                <a:ln>
                  <a:noFill/>
                </a:ln>
                <a:solidFill>
                  <a:srgbClr val="FF0000"/>
                </a:solidFill>
                <a:effectLst/>
                <a:uLnTx/>
                <a:uFillTx/>
                <a:latin typeface="Verlag Light" pitchFamily="50" charset="0"/>
                <a:cs typeface="Avenir" panose="020B0604020202020204" charset="0"/>
              </a:rPr>
              <a:t> </a:t>
            </a:r>
            <a:r>
              <a:rPr kumimoji="0" lang="en-US" sz="1000" b="0" i="0" u="none" strike="noStrike" kern="1200" cap="none" spc="0" normalizeH="0" baseline="0" noProof="0" dirty="0">
                <a:ln>
                  <a:noFill/>
                </a:ln>
                <a:solidFill>
                  <a:prstClr val="black"/>
                </a:solidFill>
                <a:effectLst/>
                <a:uLnTx/>
                <a:uFillTx/>
                <a:latin typeface="Verlag Light" pitchFamily="50" charset="0"/>
                <a:cs typeface="Avenir" panose="020B0604020202020204" charset="0"/>
              </a:rPr>
              <a:t>or</a:t>
            </a:r>
            <a:r>
              <a:rPr kumimoji="0" lang="en-US" sz="1000" b="1" i="0" u="none" strike="noStrike" kern="1200" cap="none" spc="0" normalizeH="0" baseline="0" noProof="0" dirty="0">
                <a:ln>
                  <a:noFill/>
                </a:ln>
                <a:solidFill>
                  <a:srgbClr val="FF0000"/>
                </a:solidFill>
                <a:effectLst/>
                <a:uLnTx/>
                <a:uFillTx/>
                <a:latin typeface="Verlag Light" pitchFamily="50" charset="0"/>
                <a:cs typeface="Avenir" panose="020B0604020202020204" charset="0"/>
              </a:rPr>
              <a:t> </a:t>
            </a:r>
            <a:r>
              <a:rPr kumimoji="0" lang="en-US" sz="1000" b="1" i="0" u="none" strike="noStrike" kern="1200" cap="none" spc="0" normalizeH="0" baseline="0" noProof="0" dirty="0">
                <a:ln>
                  <a:noFill/>
                </a:ln>
                <a:solidFill>
                  <a:schemeClr val="accent6">
                    <a:lumMod val="75000"/>
                  </a:schemeClr>
                </a:solidFill>
                <a:effectLst/>
                <a:uLnTx/>
                <a:uFillTx/>
                <a:latin typeface="Verlag Light" pitchFamily="50" charset="0"/>
                <a:cs typeface="Avenir" panose="020B0604020202020204" charset="0"/>
              </a:rPr>
              <a:t>green</a:t>
            </a:r>
            <a:r>
              <a:rPr kumimoji="0" lang="en-US" sz="1000" b="1" i="0" u="none" strike="noStrike" kern="1200" cap="none" spc="0" normalizeH="0" baseline="0" noProof="0" dirty="0">
                <a:ln>
                  <a:noFill/>
                </a:ln>
                <a:solidFill>
                  <a:srgbClr val="000000"/>
                </a:solidFill>
                <a:effectLst/>
                <a:uLnTx/>
                <a:uFillTx/>
                <a:latin typeface="Verlag Light" pitchFamily="50" charset="0"/>
                <a:cs typeface="Avenir" panose="020B0604020202020204" charset="0"/>
              </a:rPr>
              <a:t> </a:t>
            </a:r>
            <a:r>
              <a:rPr kumimoji="0" lang="en-US" sz="1000" b="0" i="0" u="none" strike="noStrike" kern="1200" cap="none" spc="0" normalizeH="0" baseline="0" noProof="0" dirty="0">
                <a:ln>
                  <a:noFill/>
                </a:ln>
                <a:solidFill>
                  <a:srgbClr val="000000"/>
                </a:solidFill>
                <a:effectLst/>
                <a:uLnTx/>
                <a:uFillTx/>
                <a:latin typeface="Verlag Light" pitchFamily="50" charset="0"/>
                <a:cs typeface="Avenir" panose="020B0604020202020204" charset="0"/>
              </a:rPr>
              <a:t>text</a:t>
            </a:r>
            <a:endParaRPr kumimoji="0" lang="en-US" sz="1000" b="1" i="0" u="none" strike="noStrike" kern="1200" cap="none" spc="0" normalizeH="0" baseline="0" noProof="0" dirty="0">
              <a:ln>
                <a:noFill/>
              </a:ln>
              <a:solidFill>
                <a:srgbClr val="000000"/>
              </a:solidFill>
              <a:effectLst/>
              <a:uLnTx/>
              <a:uFillTx/>
              <a:latin typeface="Verlag Light" pitchFamily="50" charset="0"/>
              <a:cs typeface="Avenir" panose="020B0604020202020204" charset="0"/>
            </a:endParaRPr>
          </a:p>
        </p:txBody>
      </p:sp>
    </p:spTree>
    <p:extLst>
      <p:ext uri="{BB962C8B-B14F-4D97-AF65-F5344CB8AC3E}">
        <p14:creationId xmlns:p14="http://schemas.microsoft.com/office/powerpoint/2010/main" val="239775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2659098-B85B-79C2-BBF5-7AD48BBC2EF3}"/>
              </a:ext>
            </a:extLst>
          </p:cNvPr>
          <p:cNvSpPr txBox="1"/>
          <p:nvPr/>
        </p:nvSpPr>
        <p:spPr>
          <a:xfrm>
            <a:off x="1867421" y="5239777"/>
            <a:ext cx="3896799" cy="553998"/>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normalizeH="0" baseline="0" noProof="0">
                <a:ln>
                  <a:noFill/>
                </a:ln>
                <a:solidFill>
                  <a:srgbClr val="0A0A0A"/>
                </a:solidFill>
                <a:effectLst/>
                <a:uLnTx/>
                <a:uFillTx/>
                <a:latin typeface="Verlag Light"/>
                <a:ea typeface="+mn-ea"/>
                <a:cs typeface="+mn-cs"/>
              </a:rPr>
              <a:t>Of Americans </a:t>
            </a:r>
            <a:r>
              <a:rPr kumimoji="0" lang="en-US" sz="1400" b="0" i="0" u="none" strike="noStrike" kern="1200" cap="none" normalizeH="0" baseline="0" noProof="0">
                <a:ln>
                  <a:noFill/>
                </a:ln>
                <a:solidFill>
                  <a:srgbClr val="0A0A0A"/>
                </a:solidFill>
                <a:effectLst/>
                <a:uLnTx/>
                <a:uFillTx/>
                <a:latin typeface="Verlag Light"/>
                <a:ea typeface="+mn-ea"/>
                <a:cs typeface="+mn-cs"/>
              </a:rPr>
              <a:t>feel positive about the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normalizeH="0" baseline="0" noProof="0">
                <a:ln>
                  <a:noFill/>
                </a:ln>
                <a:solidFill>
                  <a:srgbClr val="0A0A0A"/>
                </a:solidFill>
                <a:effectLst/>
                <a:uLnTx/>
                <a:uFillTx/>
                <a:latin typeface="Verlag Black" panose="02000000000000000000" pitchFamily="50" charset="0"/>
                <a:ea typeface="+mn-ea"/>
                <a:cs typeface="+mn-cs"/>
              </a:rPr>
              <a:t>job opportunities available to them</a:t>
            </a:r>
          </a:p>
        </p:txBody>
      </p:sp>
      <p:sp>
        <p:nvSpPr>
          <p:cNvPr id="9" name="TextBox 8">
            <a:extLst>
              <a:ext uri="{FF2B5EF4-FFF2-40B4-BE49-F238E27FC236}">
                <a16:creationId xmlns:a16="http://schemas.microsoft.com/office/drawing/2014/main" id="{19F3F651-529E-DABD-653E-BCD8756FB931}"/>
              </a:ext>
            </a:extLst>
          </p:cNvPr>
          <p:cNvSpPr txBox="1"/>
          <p:nvPr/>
        </p:nvSpPr>
        <p:spPr>
          <a:xfrm>
            <a:off x="112765" y="6476564"/>
            <a:ext cx="11121656"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rgbClr val="646464"/>
                </a:solidFill>
                <a:effectLst/>
                <a:uLnTx/>
                <a:uFillTx/>
                <a:latin typeface="Verlag Light"/>
                <a:ea typeface="+mn-ea"/>
                <a:cs typeface="Arial Black" panose="020B0604020202020204" pitchFamily="34" charset="0"/>
              </a:rPr>
              <a:t>Q1a: Regardless of your current employment status, how do you feel about the job opportunities available to you? Base: 2022/2023 Total Workforce n=5000/n=5000, </a:t>
            </a:r>
            <a:r>
              <a:rPr lang="en-US" sz="750" dirty="0">
                <a:solidFill>
                  <a:srgbClr val="646464"/>
                </a:solidFill>
                <a:latin typeface="Verlag Light"/>
                <a:cs typeface="Arial Black" panose="020B0604020202020204" pitchFamily="34" charset="0"/>
              </a:rPr>
              <a:t>Women n=2346, Men n=2647,</a:t>
            </a:r>
            <a:r>
              <a:rPr kumimoji="0" lang="en-US" sz="750" b="0" i="0" u="none" strike="noStrike" kern="1200" cap="none" spc="0" normalizeH="0" baseline="0" noProof="0" dirty="0">
                <a:ln>
                  <a:noFill/>
                </a:ln>
                <a:solidFill>
                  <a:srgbClr val="646464"/>
                </a:solidFill>
                <a:effectLst/>
                <a:uLnTx/>
                <a:uFillTx/>
                <a:latin typeface="Verlag Light"/>
                <a:ea typeface="+mn-ea"/>
                <a:cs typeface="Arial Black" panose="020B0604020202020204" pitchFamily="34" charset="0"/>
              </a:rPr>
              <a:t> </a:t>
            </a:r>
            <a:r>
              <a:rPr lang="en-US" sz="750" dirty="0">
                <a:solidFill>
                  <a:srgbClr val="646464"/>
                </a:solidFill>
                <a:latin typeface="Verlag Light"/>
                <a:cs typeface="Arial Black" panose="020B0604020202020204" pitchFamily="34" charset="0"/>
              </a:rPr>
              <a:t>$100,000-$149,999 n=660, $150,000+ n=364, White n=3065, Black n=395, Latinx n=1145, Asian n=205, Gen X n=1639, Millennials n=1800,</a:t>
            </a:r>
            <a:r>
              <a:rPr kumimoji="0" lang="en-US" sz="750" b="0" i="0" u="none" strike="noStrike" kern="1200" cap="none" spc="0" normalizeH="0" baseline="0" noProof="0" dirty="0">
                <a:ln>
                  <a:noFill/>
                </a:ln>
                <a:solidFill>
                  <a:srgbClr val="646464"/>
                </a:solidFill>
                <a:effectLst/>
                <a:uLnTx/>
                <a:uFillTx/>
                <a:latin typeface="Verlag Light"/>
                <a:ea typeface="+mn-ea"/>
                <a:cs typeface="Arial Black" panose="020B0604020202020204" pitchFamily="34" charset="0"/>
              </a:rPr>
              <a:t> Q1a_EMP: How do you feel about the job opportunities available to the workforce at this time? Base: 2022/2023 Employers n=500/n=500. </a:t>
            </a:r>
          </a:p>
        </p:txBody>
      </p:sp>
      <p:sp>
        <p:nvSpPr>
          <p:cNvPr id="10" name="TextBox 9">
            <a:extLst>
              <a:ext uri="{FF2B5EF4-FFF2-40B4-BE49-F238E27FC236}">
                <a16:creationId xmlns:a16="http://schemas.microsoft.com/office/drawing/2014/main" id="{1132A4CE-32C9-B524-7EC7-831A3295C08C}"/>
              </a:ext>
            </a:extLst>
          </p:cNvPr>
          <p:cNvSpPr txBox="1"/>
          <p:nvPr/>
        </p:nvSpPr>
        <p:spPr>
          <a:xfrm>
            <a:off x="7204727" y="2607246"/>
            <a:ext cx="4149072" cy="748565"/>
          </a:xfrm>
          <a:prstGeom prst="rect">
            <a:avLst/>
          </a:prstGeom>
          <a:noFill/>
          <a:ln>
            <a:solidFill>
              <a:srgbClr val="0070C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sng" strike="noStrike" kern="1200" cap="none" spc="0" normalizeH="0" baseline="0" noProof="0" dirty="0">
                <a:ln>
                  <a:noFill/>
                </a:ln>
                <a:solidFill>
                  <a:prstClr val="black"/>
                </a:solidFill>
                <a:effectLst/>
                <a:uLnTx/>
                <a:uFillTx/>
                <a:latin typeface="Verlag Black" panose="02000000000000000000" pitchFamily="50" charset="0"/>
              </a:rPr>
              <a:t>Employers are even more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sng" strike="noStrike" kern="1200" cap="none" spc="0" normalizeH="0" baseline="0" noProof="0" dirty="0">
                <a:ln>
                  <a:noFill/>
                </a:ln>
                <a:solidFill>
                  <a:prstClr val="black"/>
                </a:solidFill>
                <a:effectLst/>
                <a:uLnTx/>
                <a:uFillTx/>
                <a:latin typeface="Verlag Black" panose="02000000000000000000" pitchFamily="50" charset="0"/>
              </a:rPr>
              <a:t>optimistic</a:t>
            </a:r>
            <a:r>
              <a:rPr kumimoji="0" lang="en-US" sz="1400" i="0" u="none" strike="noStrike" kern="1200" cap="none" spc="0" normalizeH="0" baseline="0" noProof="0" dirty="0">
                <a:ln>
                  <a:noFill/>
                </a:ln>
                <a:solidFill>
                  <a:prstClr val="black"/>
                </a:solidFill>
                <a:effectLst/>
                <a:uLnTx/>
                <a:uFillTx/>
                <a:latin typeface="Verlag Black" panose="02000000000000000000" pitchFamily="50" charset="0"/>
              </a:rPr>
              <a:t>: </a:t>
            </a:r>
            <a:r>
              <a:rPr lang="en-US" sz="1400" dirty="0">
                <a:solidFill>
                  <a:prstClr val="black"/>
                </a:solidFill>
                <a:latin typeface="Verlag Black" panose="02000000000000000000" pitchFamily="50" charset="0"/>
              </a:rPr>
              <a:t>78</a:t>
            </a:r>
            <a:r>
              <a:rPr kumimoji="0" lang="en-US" sz="1400" i="0" u="none" strike="noStrike" kern="1200" cap="none" spc="0" normalizeH="0" baseline="0" noProof="0" dirty="0">
                <a:ln>
                  <a:noFill/>
                </a:ln>
                <a:solidFill>
                  <a:prstClr val="black"/>
                </a:solidFill>
                <a:effectLst/>
                <a:uLnTx/>
                <a:uFillTx/>
                <a:latin typeface="Verlag Black" panose="02000000000000000000" pitchFamily="50" charset="0"/>
              </a:rPr>
              <a:t>% </a:t>
            </a:r>
            <a:r>
              <a:rPr kumimoji="0" lang="en-US" sz="1400" b="0" i="0" u="none" strike="noStrike" kern="1200" cap="none" spc="0" normalizeH="0" baseline="0" noProof="0" dirty="0">
                <a:ln>
                  <a:noFill/>
                </a:ln>
                <a:solidFill>
                  <a:prstClr val="black"/>
                </a:solidFill>
                <a:effectLst/>
                <a:uLnTx/>
                <a:uFillTx/>
                <a:latin typeface="Verlag Light" pitchFamily="50" charset="0"/>
                <a:ea typeface="+mn-ea"/>
                <a:cs typeface="+mn-cs"/>
              </a:rPr>
              <a:t>feel positive about the job opportunities available to the workforce, at this time</a:t>
            </a:r>
          </a:p>
        </p:txBody>
      </p:sp>
      <p:sp>
        <p:nvSpPr>
          <p:cNvPr id="11" name="Right Brace 10">
            <a:extLst>
              <a:ext uri="{FF2B5EF4-FFF2-40B4-BE49-F238E27FC236}">
                <a16:creationId xmlns:a16="http://schemas.microsoft.com/office/drawing/2014/main" id="{6DAD2B87-2561-2F90-4646-83710ABF9633}"/>
              </a:ext>
            </a:extLst>
          </p:cNvPr>
          <p:cNvSpPr>
            <a:spLocks noChangeAspect="1"/>
          </p:cNvSpPr>
          <p:nvPr/>
        </p:nvSpPr>
        <p:spPr>
          <a:xfrm flipV="1">
            <a:off x="6181018" y="2267643"/>
            <a:ext cx="419989" cy="3786403"/>
          </a:xfrm>
          <a:prstGeom prst="rightBrace">
            <a:avLst>
              <a:gd name="adj1" fmla="val 191902"/>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3FA91B4B-E34F-C70E-7605-B80128B9BDF4}"/>
              </a:ext>
            </a:extLst>
          </p:cNvPr>
          <p:cNvSpPr txBox="1"/>
          <p:nvPr/>
        </p:nvSpPr>
        <p:spPr>
          <a:xfrm>
            <a:off x="7204727" y="3561008"/>
            <a:ext cx="4149073" cy="1600438"/>
          </a:xfrm>
          <a:prstGeom prst="rect">
            <a:avLst/>
          </a:prstGeom>
          <a:noFill/>
          <a:ln>
            <a:solidFill>
              <a:srgbClr val="DE3518"/>
            </a:solidFill>
          </a:ln>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Verlag Light" pitchFamily="50" charset="0"/>
              </a:rPr>
              <a:t>Men feel more positively about available job opportunities than women (</a:t>
            </a:r>
            <a:r>
              <a:rPr lang="en-US" sz="1400" dirty="0">
                <a:solidFill>
                  <a:prstClr val="black"/>
                </a:solidFill>
                <a:latin typeface="Verlag Light" pitchFamily="50" charset="0"/>
              </a:rPr>
              <a:t>73</a:t>
            </a:r>
            <a:r>
              <a:rPr kumimoji="0" lang="en-US" sz="1400" b="0" i="0" u="none" strike="noStrike" kern="1200" cap="none" spc="0" normalizeH="0" baseline="0" noProof="0" dirty="0">
                <a:ln>
                  <a:noFill/>
                </a:ln>
                <a:solidFill>
                  <a:prstClr val="black"/>
                </a:solidFill>
                <a:effectLst/>
                <a:uLnTx/>
                <a:uFillTx/>
                <a:latin typeface="Verlag Light" pitchFamily="50" charset="0"/>
              </a:rPr>
              <a:t>% vs. 68%)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Verlag Light" pitchFamily="50"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Verlag Light" pitchFamily="50" charset="0"/>
              </a:rPr>
              <a:t>High income Americans ($100k-$149.9k, </a:t>
            </a:r>
            <a:r>
              <a:rPr lang="en-US" sz="1400" dirty="0">
                <a:solidFill>
                  <a:prstClr val="black"/>
                </a:solidFill>
                <a:latin typeface="Verlag Light" pitchFamily="50" charset="0"/>
              </a:rPr>
              <a:t>76</a:t>
            </a:r>
            <a:r>
              <a:rPr kumimoji="0" lang="en-US" sz="1400" b="0" i="0" u="none" strike="noStrike" kern="1200" cap="none" spc="0" normalizeH="0" baseline="0" noProof="0" dirty="0">
                <a:ln>
                  <a:noFill/>
                </a:ln>
                <a:solidFill>
                  <a:prstClr val="black"/>
                </a:solidFill>
                <a:effectLst/>
                <a:uLnTx/>
                <a:uFillTx/>
                <a:latin typeface="Verlag Light" pitchFamily="50" charset="0"/>
              </a:rPr>
              <a:t>%) ($150k+, </a:t>
            </a:r>
            <a:r>
              <a:rPr lang="en-US" sz="1400" dirty="0">
                <a:solidFill>
                  <a:prstClr val="black"/>
                </a:solidFill>
                <a:latin typeface="Verlag Light" pitchFamily="50" charset="0"/>
              </a:rPr>
              <a:t>82</a:t>
            </a:r>
            <a:r>
              <a:rPr kumimoji="0" lang="en-US" sz="1400" b="0" i="0" u="none" strike="noStrike" kern="1200" cap="none" spc="0" normalizeH="0" baseline="0" noProof="0" dirty="0">
                <a:ln>
                  <a:noFill/>
                </a:ln>
                <a:solidFill>
                  <a:prstClr val="black"/>
                </a:solidFill>
                <a:effectLst/>
                <a:uLnTx/>
                <a:uFillTx/>
                <a:latin typeface="Verlag Light" pitchFamily="50" charset="0"/>
              </a:rPr>
              <a:t>%), Black Americans (74%), Gen Xers (71%) and Millennials (73%) feel the most positive about the job opportunities available to them</a:t>
            </a:r>
          </a:p>
        </p:txBody>
      </p:sp>
      <p:graphicFrame>
        <p:nvGraphicFramePr>
          <p:cNvPr id="13" name="Chart 12">
            <a:extLst>
              <a:ext uri="{FF2B5EF4-FFF2-40B4-BE49-F238E27FC236}">
                <a16:creationId xmlns:a16="http://schemas.microsoft.com/office/drawing/2014/main" id="{37E663CF-D26C-C87E-C5E7-AF6CEA61EE10}"/>
              </a:ext>
            </a:extLst>
          </p:cNvPr>
          <p:cNvGraphicFramePr/>
          <p:nvPr>
            <p:extLst>
              <p:ext uri="{D42A27DB-BD31-4B8C-83A1-F6EECF244321}">
                <p14:modId xmlns:p14="http://schemas.microsoft.com/office/powerpoint/2010/main" val="2818788600"/>
              </p:ext>
            </p:extLst>
          </p:nvPr>
        </p:nvGraphicFramePr>
        <p:xfrm>
          <a:off x="1752162" y="2267643"/>
          <a:ext cx="4012058" cy="3138992"/>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D3757E87-AC6B-8A32-DB17-46962267E481}"/>
              </a:ext>
            </a:extLst>
          </p:cNvPr>
          <p:cNvSpPr txBox="1"/>
          <p:nvPr/>
        </p:nvSpPr>
        <p:spPr>
          <a:xfrm>
            <a:off x="3492182" y="2267643"/>
            <a:ext cx="596900"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effectLst/>
                <a:uLnTx/>
                <a:uFillTx/>
                <a:latin typeface="Calibri" panose="020F0502020204030204"/>
                <a:ea typeface="+mn-ea"/>
                <a:cs typeface="Arial" panose="020B0604020202020204" pitchFamily="34" charset="0"/>
              </a:rPr>
              <a:t>∆ </a:t>
            </a:r>
            <a:r>
              <a:rPr lang="en-US" sz="1200" b="1">
                <a:solidFill>
                  <a:srgbClr val="7030A0"/>
                </a:solidFill>
                <a:latin typeface="Verlag Light" pitchFamily="50" charset="0"/>
                <a:cs typeface="Arial" panose="020B0604020202020204" pitchFamily="34" charset="0"/>
              </a:rPr>
              <a:t>-4</a:t>
            </a:r>
            <a:endParaRPr kumimoji="0" lang="en-US" sz="1200" b="1" i="0" u="none" strike="noStrike" kern="1200" cap="none" spc="0" normalizeH="0" baseline="0" noProof="0">
              <a:ln>
                <a:noFill/>
              </a:ln>
              <a:solidFill>
                <a:srgbClr val="7030A0"/>
              </a:solidFill>
              <a:effectLst/>
              <a:uLnTx/>
              <a:uFillTx/>
              <a:latin typeface="Verlag Light" pitchFamily="50" charset="0"/>
            </a:endParaRPr>
          </a:p>
        </p:txBody>
      </p:sp>
      <p:graphicFrame>
        <p:nvGraphicFramePr>
          <p:cNvPr id="15" name="Table 2">
            <a:extLst>
              <a:ext uri="{FF2B5EF4-FFF2-40B4-BE49-F238E27FC236}">
                <a16:creationId xmlns:a16="http://schemas.microsoft.com/office/drawing/2014/main" id="{66D259EC-7DDD-FCDA-161E-D4490F347BAC}"/>
              </a:ext>
            </a:extLst>
          </p:cNvPr>
          <p:cNvGraphicFramePr>
            <a:graphicFrameLocks noGrp="1"/>
          </p:cNvGraphicFramePr>
          <p:nvPr>
            <p:extLst>
              <p:ext uri="{D42A27DB-BD31-4B8C-83A1-F6EECF244321}">
                <p14:modId xmlns:p14="http://schemas.microsoft.com/office/powerpoint/2010/main" val="3191140454"/>
              </p:ext>
            </p:extLst>
          </p:nvPr>
        </p:nvGraphicFramePr>
        <p:xfrm>
          <a:off x="262572" y="3355812"/>
          <a:ext cx="1771740" cy="457200"/>
        </p:xfrm>
        <a:graphic>
          <a:graphicData uri="http://schemas.openxmlformats.org/drawingml/2006/table">
            <a:tbl>
              <a:tblPr firstRow="1" bandRow="1">
                <a:tableStyleId>{5C22544A-7EE6-4342-B048-85BDC9FD1C3A}</a:tableStyleId>
              </a:tblPr>
              <a:tblGrid>
                <a:gridCol w="442935">
                  <a:extLst>
                    <a:ext uri="{9D8B030D-6E8A-4147-A177-3AD203B41FA5}">
                      <a16:colId xmlns:a16="http://schemas.microsoft.com/office/drawing/2014/main" val="403528428"/>
                    </a:ext>
                  </a:extLst>
                </a:gridCol>
                <a:gridCol w="442935">
                  <a:extLst>
                    <a:ext uri="{9D8B030D-6E8A-4147-A177-3AD203B41FA5}">
                      <a16:colId xmlns:a16="http://schemas.microsoft.com/office/drawing/2014/main" val="4085459893"/>
                    </a:ext>
                  </a:extLst>
                </a:gridCol>
                <a:gridCol w="442935">
                  <a:extLst>
                    <a:ext uri="{9D8B030D-6E8A-4147-A177-3AD203B41FA5}">
                      <a16:colId xmlns:a16="http://schemas.microsoft.com/office/drawing/2014/main" val="2405068821"/>
                    </a:ext>
                  </a:extLst>
                </a:gridCol>
                <a:gridCol w="442935">
                  <a:extLst>
                    <a:ext uri="{9D8B030D-6E8A-4147-A177-3AD203B41FA5}">
                      <a16:colId xmlns:a16="http://schemas.microsoft.com/office/drawing/2014/main" val="1042887424"/>
                    </a:ext>
                  </a:extLst>
                </a:gridCol>
              </a:tblGrid>
              <a:tr h="0">
                <a:tc>
                  <a:txBody>
                    <a:bodyPr/>
                    <a:lstStyle/>
                    <a:p>
                      <a:pPr algn="ctr"/>
                      <a:r>
                        <a:rPr lang="en-US" sz="800">
                          <a:solidFill>
                            <a:schemeClr val="tx1"/>
                          </a:solidFill>
                          <a:latin typeface="Verlag Light" pitchFamily="50" charset="0"/>
                        </a:rPr>
                        <a:t>White </a:t>
                      </a:r>
                    </a:p>
                  </a:txBody>
                  <a:tcPr>
                    <a:lnL w="3175" cap="flat" cmpd="sng" algn="ctr">
                      <a:solidFill>
                        <a:schemeClr val="bg1">
                          <a:lumMod val="50000"/>
                        </a:schemeClr>
                      </a:solidFill>
                      <a:prstDash val="solid"/>
                      <a:round/>
                      <a:headEnd type="none" w="med" len="med"/>
                      <a:tailEnd type="none" w="med" len="med"/>
                    </a:lnL>
                    <a:lnR w="12700" cmpd="sng">
                      <a:noFill/>
                    </a:lnR>
                    <a:lnT w="31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800">
                          <a:solidFill>
                            <a:schemeClr val="tx1"/>
                          </a:solidFill>
                          <a:latin typeface="Verlag Light" pitchFamily="50" charset="0"/>
                        </a:rPr>
                        <a:t>Black</a:t>
                      </a:r>
                    </a:p>
                  </a:txBody>
                  <a:tcPr>
                    <a:lnL w="12700" cmpd="sng">
                      <a:noFill/>
                    </a:lnL>
                    <a:lnR w="12700" cmpd="sng">
                      <a:noFill/>
                    </a:lnR>
                    <a:lnT w="31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800">
                          <a:solidFill>
                            <a:schemeClr val="tx1"/>
                          </a:solidFill>
                          <a:latin typeface="Verlag Light" pitchFamily="50" charset="0"/>
                        </a:rPr>
                        <a:t>Latinx</a:t>
                      </a:r>
                    </a:p>
                  </a:txBody>
                  <a:tcPr>
                    <a:lnL w="12700" cmpd="sng">
                      <a:noFill/>
                    </a:lnL>
                    <a:lnR w="12700" cmpd="sng">
                      <a:noFill/>
                    </a:lnR>
                    <a:lnT w="31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800">
                          <a:solidFill>
                            <a:schemeClr val="tx1"/>
                          </a:solidFill>
                          <a:latin typeface="Verlag Light" pitchFamily="50" charset="0"/>
                        </a:rPr>
                        <a:t>Asian</a:t>
                      </a:r>
                    </a:p>
                  </a:txBody>
                  <a:tcPr>
                    <a:lnL w="12700" cmpd="sng">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2173034"/>
                  </a:ext>
                </a:extLst>
              </a:tr>
              <a:tr h="0">
                <a:tc>
                  <a:txBody>
                    <a:bodyPr/>
                    <a:lstStyle/>
                    <a:p>
                      <a:pPr algn="ctr"/>
                      <a:r>
                        <a:rPr lang="en-US" sz="1000" b="0">
                          <a:solidFill>
                            <a:schemeClr val="tx1"/>
                          </a:solidFill>
                          <a:latin typeface="Verlag Light" pitchFamily="50" charset="0"/>
                        </a:rPr>
                        <a:t>70%</a:t>
                      </a:r>
                    </a:p>
                  </a:txBody>
                  <a:tcPr>
                    <a:lnL w="3175" cap="flat" cmpd="sng" algn="ctr">
                      <a:solidFill>
                        <a:schemeClr val="bg1">
                          <a:lumMod val="50000"/>
                        </a:schemeClr>
                      </a:solidFill>
                      <a:prstDash val="solid"/>
                      <a:round/>
                      <a:headEnd type="none" w="med" len="med"/>
                      <a:tailEnd type="none" w="med" len="med"/>
                    </a:lnL>
                    <a:lnR w="12700" cmpd="sng">
                      <a:noFill/>
                    </a:lnR>
                    <a:lnT w="381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000" b="0" kern="1200">
                          <a:solidFill>
                            <a:schemeClr val="tx1"/>
                          </a:solidFill>
                          <a:latin typeface="Verlag Light" pitchFamily="50" charset="0"/>
                          <a:ea typeface="+mn-ea"/>
                          <a:cs typeface="+mn-cs"/>
                        </a:rPr>
                        <a:t>74%</a:t>
                      </a:r>
                    </a:p>
                  </a:txBody>
                  <a:tcPr>
                    <a:lnL w="12700" cmpd="sng">
                      <a:noFill/>
                    </a:lnL>
                    <a:lnR w="12700" cmpd="sng">
                      <a:noFill/>
                    </a:lnR>
                    <a:lnT w="381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a:solidFill>
                            <a:schemeClr val="tx1"/>
                          </a:solidFill>
                          <a:latin typeface="Verlag Light" pitchFamily="50" charset="0"/>
                        </a:rPr>
                        <a:t>73%</a:t>
                      </a:r>
                    </a:p>
                  </a:txBody>
                  <a:tcPr>
                    <a:lnL w="12700" cmpd="sng">
                      <a:noFill/>
                    </a:lnL>
                    <a:lnR w="12700" cmpd="sng">
                      <a:noFill/>
                    </a:lnR>
                    <a:lnT w="381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a:solidFill>
                            <a:schemeClr val="tx1"/>
                          </a:solidFill>
                          <a:latin typeface="Verlag Light" pitchFamily="50" charset="0"/>
                        </a:rPr>
                        <a:t>69%</a:t>
                      </a:r>
                    </a:p>
                  </a:txBody>
                  <a:tcPr>
                    <a:lnL w="12700" cmpd="sng">
                      <a:noFill/>
                    </a:lnL>
                    <a:lnR w="3175" cap="flat" cmpd="sng" algn="ctr">
                      <a:solidFill>
                        <a:schemeClr val="bg1">
                          <a:lumMod val="50000"/>
                        </a:schemeClr>
                      </a:solidFill>
                      <a:prstDash val="solid"/>
                      <a:round/>
                      <a:headEnd type="none" w="med" len="med"/>
                      <a:tailEnd type="none" w="med" len="med"/>
                    </a:lnR>
                    <a:lnT w="381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2503878"/>
                  </a:ext>
                </a:extLst>
              </a:tr>
            </a:tbl>
          </a:graphicData>
        </a:graphic>
      </p:graphicFrame>
      <p:sp>
        <p:nvSpPr>
          <p:cNvPr id="16" name="TextBox 15">
            <a:extLst>
              <a:ext uri="{FF2B5EF4-FFF2-40B4-BE49-F238E27FC236}">
                <a16:creationId xmlns:a16="http://schemas.microsoft.com/office/drawing/2014/main" id="{4DC9130C-96BE-ECD2-88EE-706BB0A94155}"/>
              </a:ext>
            </a:extLst>
          </p:cNvPr>
          <p:cNvSpPr txBox="1"/>
          <p:nvPr/>
        </p:nvSpPr>
        <p:spPr>
          <a:xfrm>
            <a:off x="112765" y="6075889"/>
            <a:ext cx="6301473" cy="369332"/>
          </a:xfrm>
          <a:prstGeom prst="rect">
            <a:avLst/>
          </a:prstGeom>
        </p:spPr>
        <p:txBody>
          <a:bodyPr wrap="square">
            <a:spAutoFit/>
          </a:bodyPr>
          <a:lstStyle>
            <a:defPPr>
              <a:defRPr lang="en-US"/>
            </a:defPPr>
            <a:lvl1pPr lvl="0" algn="ctr">
              <a:defRPr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Verlag Light" pitchFamily="50" charset="0"/>
                <a:ea typeface="+mn-ea"/>
                <a:cs typeface="Avenir" panose="020B0604020202020204" charset="0"/>
              </a:rPr>
              <a:t>* Significant wave-over-wave differences indicated by </a:t>
            </a:r>
            <a:r>
              <a:rPr kumimoji="0" lang="en-US" sz="900" b="1" i="0" u="none" strike="noStrike" kern="1200" cap="none" spc="0" normalizeH="0" baseline="0" noProof="0" dirty="0">
                <a:ln>
                  <a:noFill/>
                </a:ln>
                <a:solidFill>
                  <a:srgbClr val="7030A0"/>
                </a:solidFill>
                <a:effectLst/>
                <a:uLnTx/>
                <a:uFillTx/>
                <a:latin typeface="Verlag Light" pitchFamily="50" charset="0"/>
                <a:ea typeface="+mn-ea"/>
                <a:cs typeface="Avenir" panose="020B0604020202020204" charset="0"/>
              </a:rPr>
              <a:t>purple (decrease)</a:t>
            </a:r>
            <a:r>
              <a:rPr kumimoji="0" lang="en-US" sz="900" b="1" i="0" u="none" strike="noStrike" kern="1200" cap="none" spc="0" normalizeH="0" baseline="0" noProof="0" dirty="0">
                <a:ln>
                  <a:noFill/>
                </a:ln>
                <a:solidFill>
                  <a:srgbClr val="FF0000"/>
                </a:solidFill>
                <a:effectLst/>
                <a:uLnTx/>
                <a:uFillTx/>
                <a:latin typeface="Verlag Light" pitchFamily="50" charset="0"/>
                <a:ea typeface="+mn-ea"/>
                <a:cs typeface="Avenir" panose="020B0604020202020204" charset="0"/>
              </a:rPr>
              <a:t> </a:t>
            </a:r>
            <a:r>
              <a:rPr kumimoji="0" lang="en-US" sz="900" b="0" i="0" u="none" strike="noStrike" kern="1200" cap="none" spc="0" normalizeH="0" baseline="0" noProof="0" dirty="0">
                <a:ln>
                  <a:noFill/>
                </a:ln>
                <a:solidFill>
                  <a:prstClr val="black"/>
                </a:solidFill>
                <a:effectLst/>
                <a:uLnTx/>
                <a:uFillTx/>
                <a:latin typeface="Verlag Light" pitchFamily="50" charset="0"/>
                <a:ea typeface="+mn-ea"/>
                <a:cs typeface="Avenir" panose="020B0604020202020204" charset="0"/>
              </a:rPr>
              <a:t>or</a:t>
            </a:r>
            <a:r>
              <a:rPr kumimoji="0" lang="en-US" sz="900" b="1" i="0" u="none" strike="noStrike" kern="1200" cap="none" spc="0" normalizeH="0" baseline="0" noProof="0" dirty="0">
                <a:ln>
                  <a:noFill/>
                </a:ln>
                <a:solidFill>
                  <a:srgbClr val="FF0000"/>
                </a:solidFill>
                <a:effectLst/>
                <a:uLnTx/>
                <a:uFillTx/>
                <a:latin typeface="Verlag Light" pitchFamily="50" charset="0"/>
                <a:ea typeface="+mn-ea"/>
                <a:cs typeface="Avenir" panose="020B0604020202020204" charset="0"/>
              </a:rPr>
              <a:t> </a:t>
            </a:r>
            <a:r>
              <a:rPr kumimoji="0" lang="en-US" sz="900" b="1" i="0" u="none" strike="noStrike" kern="1200" cap="none" spc="0" normalizeH="0" baseline="0" noProof="0" dirty="0">
                <a:ln>
                  <a:noFill/>
                </a:ln>
                <a:solidFill>
                  <a:srgbClr val="70AD47">
                    <a:lumMod val="75000"/>
                  </a:srgbClr>
                </a:solidFill>
                <a:effectLst/>
                <a:uLnTx/>
                <a:uFillTx/>
                <a:latin typeface="Verlag Light" pitchFamily="50" charset="0"/>
                <a:ea typeface="+mn-ea"/>
                <a:cs typeface="Avenir" panose="020B0604020202020204" charset="0"/>
              </a:rPr>
              <a:t>green (increase)</a:t>
            </a:r>
            <a:r>
              <a:rPr kumimoji="0" lang="en-US" sz="900" b="1" i="0" u="none" strike="noStrike" kern="1200" cap="none" spc="0" normalizeH="0" baseline="0" noProof="0" dirty="0">
                <a:ln>
                  <a:noFill/>
                </a:ln>
                <a:solidFill>
                  <a:srgbClr val="000000"/>
                </a:solidFill>
                <a:effectLst/>
                <a:uLnTx/>
                <a:uFillTx/>
                <a:latin typeface="Verlag Light" pitchFamily="50" charset="0"/>
                <a:ea typeface="+mn-ea"/>
                <a:cs typeface="Avenir" panose="020B0604020202020204" charset="0"/>
              </a:rPr>
              <a:t> </a:t>
            </a:r>
            <a:r>
              <a:rPr kumimoji="0" lang="en-US" sz="900" b="0" i="0" u="none" strike="noStrike" kern="1200" cap="none" spc="0" normalizeH="0" baseline="0" noProof="0" dirty="0">
                <a:ln>
                  <a:noFill/>
                </a:ln>
                <a:solidFill>
                  <a:srgbClr val="000000"/>
                </a:solidFill>
                <a:effectLst/>
                <a:uLnTx/>
                <a:uFillTx/>
                <a:latin typeface="Verlag Light" pitchFamily="50" charset="0"/>
                <a:ea typeface="+mn-ea"/>
                <a:cs typeface="Avenir" panose="020B0604020202020204" charset="0"/>
              </a:rPr>
              <a:t>text;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Verlag Light" pitchFamily="50" charset="0"/>
                <a:ea typeface="+mn-ea"/>
                <a:cs typeface="Avenir" panose="020B0604020202020204" charset="0"/>
              </a:rPr>
              <a:t> </a:t>
            </a:r>
            <a:r>
              <a:rPr kumimoji="0" lang="en-US" sz="900" b="0" i="0" u="none" strike="noStrike" kern="1200" cap="none" spc="0" normalizeH="0" baseline="0" noProof="0" dirty="0">
                <a:ln>
                  <a:noFill/>
                </a:ln>
                <a:solidFill>
                  <a:srgbClr val="000000"/>
                </a:solidFill>
                <a:effectLst/>
                <a:highlight>
                  <a:srgbClr val="EDE2F6"/>
                </a:highlight>
                <a:uLnTx/>
                <a:uFillTx/>
                <a:latin typeface="Verlag Light" pitchFamily="50" charset="0"/>
                <a:ea typeface="+mn-ea"/>
                <a:cs typeface="Avenir" panose="020B0604020202020204" charset="0"/>
              </a:rPr>
              <a:t>Purple shading </a:t>
            </a:r>
            <a:r>
              <a:rPr kumimoji="0" lang="en-US" sz="900" b="0" i="0" u="none" strike="noStrike" kern="1200" cap="none" spc="0" normalizeH="0" baseline="0" noProof="0" dirty="0">
                <a:ln>
                  <a:noFill/>
                </a:ln>
                <a:solidFill>
                  <a:srgbClr val="000000"/>
                </a:solidFill>
                <a:effectLst/>
                <a:uLnTx/>
                <a:uFillTx/>
                <a:latin typeface="Verlag Light" pitchFamily="50" charset="0"/>
                <a:ea typeface="+mn-ea"/>
                <a:cs typeface="Avenir" panose="020B0604020202020204" charset="0"/>
              </a:rPr>
              <a:t>indicates group is significantly less likely whereas </a:t>
            </a:r>
            <a:r>
              <a:rPr kumimoji="0" lang="en-US" sz="900" b="0" i="0" u="none" strike="noStrike" kern="1200" cap="none" spc="0" normalizeH="0" baseline="0" noProof="0" dirty="0">
                <a:ln>
                  <a:noFill/>
                </a:ln>
                <a:solidFill>
                  <a:srgbClr val="000000"/>
                </a:solidFill>
                <a:effectLst/>
                <a:highlight>
                  <a:srgbClr val="E2F0D9"/>
                </a:highlight>
                <a:uLnTx/>
                <a:uFillTx/>
                <a:latin typeface="Verlag Light" pitchFamily="50" charset="0"/>
                <a:ea typeface="+mn-ea"/>
                <a:cs typeface="Avenir" panose="020B0604020202020204" charset="0"/>
              </a:rPr>
              <a:t>green shading </a:t>
            </a:r>
            <a:r>
              <a:rPr kumimoji="0" lang="en-US" sz="900" b="0" i="0" u="none" strike="noStrike" kern="1200" cap="none" spc="0" normalizeH="0" baseline="0" noProof="0" dirty="0">
                <a:ln>
                  <a:noFill/>
                </a:ln>
                <a:solidFill>
                  <a:srgbClr val="000000"/>
                </a:solidFill>
                <a:effectLst/>
                <a:uLnTx/>
                <a:uFillTx/>
                <a:latin typeface="Verlag Light" pitchFamily="50" charset="0"/>
                <a:ea typeface="+mn-ea"/>
                <a:cs typeface="Avenir" panose="020B0604020202020204" charset="0"/>
              </a:rPr>
              <a:t>indicates group is significantly more likely.</a:t>
            </a:r>
            <a:endParaRPr kumimoji="0" lang="en-US" sz="900" b="1" i="0" u="none" strike="noStrike" kern="1200" cap="none" spc="0" normalizeH="0" baseline="0" noProof="0" dirty="0">
              <a:ln>
                <a:noFill/>
              </a:ln>
              <a:solidFill>
                <a:srgbClr val="000000"/>
              </a:solidFill>
              <a:effectLst/>
              <a:uLnTx/>
              <a:uFillTx/>
              <a:latin typeface="Verlag Light" pitchFamily="50" charset="0"/>
              <a:ea typeface="+mn-ea"/>
              <a:cs typeface="Avenir" panose="020B0604020202020204" charset="0"/>
            </a:endParaRPr>
          </a:p>
        </p:txBody>
      </p:sp>
      <p:sp>
        <p:nvSpPr>
          <p:cNvPr id="17" name="TextBox 16">
            <a:extLst>
              <a:ext uri="{FF2B5EF4-FFF2-40B4-BE49-F238E27FC236}">
                <a16:creationId xmlns:a16="http://schemas.microsoft.com/office/drawing/2014/main" id="{A40CBC10-D947-0EBC-D9EE-7E86EA011930}"/>
              </a:ext>
            </a:extLst>
          </p:cNvPr>
          <p:cNvSpPr txBox="1"/>
          <p:nvPr/>
        </p:nvSpPr>
        <p:spPr>
          <a:xfrm>
            <a:off x="4193090" y="1774715"/>
            <a:ext cx="3823237"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A0A0A"/>
                </a:solidFill>
                <a:effectLst/>
                <a:uLnTx/>
                <a:uFillTx/>
                <a:latin typeface="Verlag Bold" pitchFamily="50" charset="0"/>
                <a:ea typeface="+mn-ea"/>
                <a:cs typeface="+mn-cs"/>
              </a:rPr>
              <a:t>AVAILABILITY OF JOB OPPORTUNITIES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0A0A0A"/>
                </a:solidFill>
                <a:effectLst/>
                <a:uLnTx/>
                <a:uFillTx/>
                <a:latin typeface="Verlag Light"/>
                <a:ea typeface="+mn-ea"/>
                <a:cs typeface="+mn-cs"/>
              </a:rPr>
              <a:t>(Shown % Top 2 Positive) </a:t>
            </a:r>
            <a:endParaRPr kumimoji="0" lang="en-US" sz="140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cxnSp>
        <p:nvCxnSpPr>
          <p:cNvPr id="18" name="Straight Connector 17">
            <a:extLst>
              <a:ext uri="{FF2B5EF4-FFF2-40B4-BE49-F238E27FC236}">
                <a16:creationId xmlns:a16="http://schemas.microsoft.com/office/drawing/2014/main" id="{7FACD08F-CDCF-3DCE-BD11-3D15B3682F67}"/>
              </a:ext>
            </a:extLst>
          </p:cNvPr>
          <p:cNvCxnSpPr>
            <a:cxnSpLocks/>
          </p:cNvCxnSpPr>
          <p:nvPr/>
        </p:nvCxnSpPr>
        <p:spPr>
          <a:xfrm flipH="1">
            <a:off x="623460" y="412866"/>
            <a:ext cx="20116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6BDA16F-4EEE-D006-53DC-60CEF9FF7D9F}"/>
              </a:ext>
            </a:extLst>
          </p:cNvPr>
          <p:cNvSpPr txBox="1"/>
          <p:nvPr/>
        </p:nvSpPr>
        <p:spPr>
          <a:xfrm>
            <a:off x="502268" y="538233"/>
            <a:ext cx="11357500" cy="830997"/>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spc="150">
                <a:solidFill>
                  <a:srgbClr val="0A0A0A"/>
                </a:solidFill>
                <a:latin typeface="Verlag Black"/>
              </a:rPr>
              <a:t>THE WORKFORCE FEELS CONFIDENT IN THE OPPORTUNITIES AVAILABLE TO THEM</a:t>
            </a:r>
            <a:endParaRPr kumimoji="0" lang="en-US" sz="2400" b="0" i="0" u="none" strike="noStrike" kern="1200" cap="none" spc="150" normalizeH="0" baseline="0" noProof="0">
              <a:ln>
                <a:noFill/>
              </a:ln>
              <a:solidFill>
                <a:srgbClr val="0A0A0A"/>
              </a:solidFill>
              <a:effectLst/>
              <a:uLnTx/>
              <a:uFillTx/>
              <a:latin typeface="Verlag Black"/>
              <a:ea typeface="+mn-ea"/>
              <a:cs typeface="+mn-cs"/>
            </a:endParaRPr>
          </a:p>
        </p:txBody>
      </p:sp>
      <p:sp>
        <p:nvSpPr>
          <p:cNvPr id="4" name="TextBox 51">
            <a:extLst>
              <a:ext uri="{FF2B5EF4-FFF2-40B4-BE49-F238E27FC236}">
                <a16:creationId xmlns:a16="http://schemas.microsoft.com/office/drawing/2014/main" id="{C25E72BC-77DB-C595-0F58-C04FA48841FE}"/>
              </a:ext>
            </a:extLst>
          </p:cNvPr>
          <p:cNvSpPr txBox="1"/>
          <p:nvPr/>
        </p:nvSpPr>
        <p:spPr>
          <a:xfrm>
            <a:off x="6171020" y="6129750"/>
            <a:ext cx="206741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Tx/>
              <a:defRPr/>
            </a:pPr>
            <a:r>
              <a:rPr lang="en-US" sz="1100" b="1" dirty="0">
                <a:latin typeface="Verlag Light" pitchFamily="50" charset="0"/>
                <a:cs typeface="Poppins" panose="00000500000000000000" pitchFamily="2" charset="0"/>
              </a:rPr>
              <a:t>∆</a:t>
            </a:r>
            <a:r>
              <a:rPr lang="en-US" sz="900" b="1" i="1" dirty="0">
                <a:latin typeface="Verlag Light" pitchFamily="50" charset="0"/>
                <a:cs typeface="Poppins" panose="00000500000000000000" pitchFamily="2" charset="0"/>
              </a:rPr>
              <a:t> Indicates </a:t>
            </a:r>
            <a:r>
              <a:rPr lang="en-US" sz="900" b="1" i="1" dirty="0">
                <a:latin typeface="Verlag Light" pitchFamily="50" charset="0"/>
                <a:ea typeface="Source Sans Pro Light"/>
                <a:cs typeface="Poppins" panose="00000500000000000000" pitchFamily="2" charset="0"/>
              </a:rPr>
              <a:t>Wave-over-Wave Shift</a:t>
            </a:r>
          </a:p>
        </p:txBody>
      </p:sp>
      <p:sp>
        <p:nvSpPr>
          <p:cNvPr id="5" name="Slide Number Placeholder 1">
            <a:extLst>
              <a:ext uri="{FF2B5EF4-FFF2-40B4-BE49-F238E27FC236}">
                <a16:creationId xmlns:a16="http://schemas.microsoft.com/office/drawing/2014/main" id="{C7A1575D-C8D7-F7B5-2C61-8DA5AA7F2AB2}"/>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F56903-2479-43A9-9EFE-2B78A4D60BF9}" type="slidenum">
              <a:rPr kumimoji="0" lang="en-US" sz="900" b="0" i="0" u="none" strike="noStrike" kern="1200" cap="none" spc="0" normalizeH="0" baseline="0" noProof="0" smtClean="0">
                <a:ln>
                  <a:noFill/>
                </a:ln>
                <a:solidFill>
                  <a:srgbClr val="0A0A0A"/>
                </a:solidFill>
                <a:effectLst/>
                <a:uLnTx/>
                <a:uFillTx/>
                <a:latin typeface="Verlag Bold"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solidFill>
                <a:srgbClr val="0A0A0A"/>
              </a:solidFill>
              <a:effectLst/>
              <a:uLnTx/>
              <a:uFillTx/>
              <a:latin typeface="Verlag Bold" pitchFamily="50" charset="0"/>
              <a:ea typeface="+mn-ea"/>
              <a:cs typeface="+mn-cs"/>
            </a:endParaRPr>
          </a:p>
        </p:txBody>
      </p:sp>
      <p:grpSp>
        <p:nvGrpSpPr>
          <p:cNvPr id="7" name="Group 6">
            <a:extLst>
              <a:ext uri="{FF2B5EF4-FFF2-40B4-BE49-F238E27FC236}">
                <a16:creationId xmlns:a16="http://schemas.microsoft.com/office/drawing/2014/main" id="{3DD5D3D8-4280-18FE-8932-5773C76BCBB1}"/>
              </a:ext>
            </a:extLst>
          </p:cNvPr>
          <p:cNvGrpSpPr/>
          <p:nvPr/>
        </p:nvGrpSpPr>
        <p:grpSpPr>
          <a:xfrm>
            <a:off x="10086818" y="2646517"/>
            <a:ext cx="1147603" cy="253916"/>
            <a:chOff x="4066424" y="4816821"/>
            <a:chExt cx="1147603" cy="253916"/>
          </a:xfrm>
        </p:grpSpPr>
        <p:sp>
          <p:nvSpPr>
            <p:cNvPr id="20" name="TextBox 19">
              <a:extLst>
                <a:ext uri="{FF2B5EF4-FFF2-40B4-BE49-F238E27FC236}">
                  <a16:creationId xmlns:a16="http://schemas.microsoft.com/office/drawing/2014/main" id="{C169FC6D-1A4E-4869-8980-73AEE06CEDC8}"/>
                </a:ext>
              </a:extLst>
            </p:cNvPr>
            <p:cNvSpPr txBox="1"/>
            <p:nvPr/>
          </p:nvSpPr>
          <p:spPr>
            <a:xfrm>
              <a:off x="4066424" y="4818082"/>
              <a:ext cx="1147603" cy="246221"/>
            </a:xfrm>
            <a:prstGeom prst="rect">
              <a:avLst/>
            </a:prstGeom>
            <a:noFill/>
            <a:ln>
              <a:solidFill>
                <a:schemeClr val="bg2"/>
              </a:solidFill>
            </a:ln>
          </p:spPr>
          <p:txBody>
            <a:bodyPr wrap="square" rtlCol="0">
              <a:spAutoFit/>
            </a:bodyPr>
            <a:lstStyle/>
            <a:p>
              <a:pPr marL="0" indent="0">
                <a:buFont typeface="Arial" panose="020B0604020202020204" pitchFamily="34" charset="0"/>
                <a:buNone/>
              </a:pPr>
              <a:r>
                <a:rPr lang="en-US" sz="1000" u="none">
                  <a:latin typeface="Verlag Book" pitchFamily="50" charset="0"/>
                </a:rPr>
                <a:t>2022: </a:t>
              </a:r>
              <a:r>
                <a:rPr lang="en-US" sz="1000">
                  <a:latin typeface="Verlag Book" pitchFamily="50" charset="0"/>
                </a:rPr>
                <a:t>89</a:t>
              </a:r>
              <a:r>
                <a:rPr lang="en-US" sz="1000" u="none">
                  <a:latin typeface="Verlag Book" pitchFamily="50" charset="0"/>
                </a:rPr>
                <a:t>%</a:t>
              </a:r>
            </a:p>
          </p:txBody>
        </p:sp>
        <p:sp>
          <p:nvSpPr>
            <p:cNvPr id="21" name="TextBox 20">
              <a:extLst>
                <a:ext uri="{FF2B5EF4-FFF2-40B4-BE49-F238E27FC236}">
                  <a16:creationId xmlns:a16="http://schemas.microsoft.com/office/drawing/2014/main" id="{B485A433-A9AD-8CF8-13CA-F12FB3AD6D75}"/>
                </a:ext>
              </a:extLst>
            </p:cNvPr>
            <p:cNvSpPr txBox="1"/>
            <p:nvPr/>
          </p:nvSpPr>
          <p:spPr>
            <a:xfrm>
              <a:off x="4615127" y="4816821"/>
              <a:ext cx="596900" cy="253916"/>
            </a:xfrm>
            <a:prstGeom prst="rect">
              <a:avLst/>
            </a:prstGeom>
            <a:noFill/>
          </p:spPr>
          <p:txBody>
            <a:bodyPr wrap="square">
              <a:spAutoFit/>
            </a:bodyPr>
            <a:lstStyle/>
            <a:p>
              <a:pPr marL="0" indent="0" algn="ctr">
                <a:buFont typeface="Arial" panose="020B0604020202020204" pitchFamily="34" charset="0"/>
                <a:buNone/>
              </a:pPr>
              <a:r>
                <a:rPr lang="en-US" sz="1000" b="1" dirty="0">
                  <a:latin typeface="Verlag Book" pitchFamily="50" charset="0"/>
                  <a:cs typeface="Arial" panose="020B0604020202020204" pitchFamily="34" charset="0"/>
                </a:rPr>
                <a:t>∆</a:t>
              </a:r>
              <a:r>
                <a:rPr lang="en-US" sz="1000" dirty="0">
                  <a:solidFill>
                    <a:srgbClr val="7030A0"/>
                  </a:solidFill>
                  <a:latin typeface="Verlag Light" pitchFamily="50" charset="0"/>
                  <a:cs typeface="Arial" panose="020B0604020202020204" pitchFamily="34" charset="0"/>
                </a:rPr>
                <a:t>-11</a:t>
              </a:r>
              <a:endParaRPr lang="en-US" sz="1000" u="none" dirty="0">
                <a:solidFill>
                  <a:srgbClr val="7030A0"/>
                </a:solidFill>
                <a:latin typeface="Verlag Light" pitchFamily="50" charset="0"/>
              </a:endParaRPr>
            </a:p>
          </p:txBody>
        </p:sp>
      </p:grpSp>
    </p:spTree>
    <p:extLst>
      <p:ext uri="{BB962C8B-B14F-4D97-AF65-F5344CB8AC3E}">
        <p14:creationId xmlns:p14="http://schemas.microsoft.com/office/powerpoint/2010/main" val="2196254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Template">
  <a:themeElements>
    <a:clrScheme name="Assembly">
      <a:dk1>
        <a:srgbClr val="000000"/>
      </a:dk1>
      <a:lt1>
        <a:srgbClr val="FFFFFF"/>
      </a:lt1>
      <a:dk2>
        <a:srgbClr val="243A5E"/>
      </a:dk2>
      <a:lt2>
        <a:srgbClr val="E6E6E6"/>
      </a:lt2>
      <a:accent1>
        <a:srgbClr val="0083CB"/>
      </a:accent1>
      <a:accent2>
        <a:srgbClr val="003878"/>
      </a:accent2>
      <a:accent3>
        <a:srgbClr val="7DD3F7"/>
      </a:accent3>
      <a:accent4>
        <a:srgbClr val="005AAB"/>
      </a:accent4>
      <a:accent5>
        <a:srgbClr val="243A5E"/>
      </a:accent5>
      <a:accent6>
        <a:srgbClr val="737373"/>
      </a:accent6>
      <a:hlink>
        <a:srgbClr val="0083CB"/>
      </a:hlink>
      <a:folHlink>
        <a:srgbClr val="0083CB"/>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Template Starter Blue - February 2020_v6" id="{071E01FD-2079-42F8-8403-F72D98F421C4}" vid="{4AE5ECA4-1508-4F7F-B9BC-6CD0E5E51A6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8d143b9-2e0b-4573-b9d1-cb3d26eb4180" xsi:nil="true"/>
    <lcf76f155ced4ddcb4097134ff3c332f xmlns="1a7f1690-4c22-41cb-8683-f0b5bbe8f159">
      <Terms xmlns="http://schemas.microsoft.com/office/infopath/2007/PartnerControls"/>
    </lcf76f155ced4ddcb4097134ff3c332f>
    <SharedWithUsers xmlns="08d143b9-2e0b-4573-b9d1-cb3d26eb4180">
      <UserInfo>
        <DisplayName>Vincelli, Lauren</DisplayName>
        <AccountId>11</AccountId>
        <AccountType/>
      </UserInfo>
      <UserInfo>
        <DisplayName>Kantor, Jenny</DisplayName>
        <AccountId>48</AccountId>
        <AccountType/>
      </UserInfo>
      <UserInfo>
        <DisplayName>Stan, Adriana</DisplayName>
        <AccountId>125</AccountId>
        <AccountType/>
      </UserInfo>
      <UserInfo>
        <DisplayName>Pearson, Ashley</DisplayName>
        <AccountId>242</AccountId>
        <AccountType/>
      </UserInfo>
      <UserInfo>
        <DisplayName>Kane, Mandi</DisplayName>
        <AccountId>219</AccountId>
        <AccountType/>
      </UserInfo>
      <UserInfo>
        <DisplayName>Shepherd, Annie</DisplayName>
        <AccountId>229</AccountId>
        <AccountType/>
      </UserInfo>
      <UserInfo>
        <DisplayName>Silberman, Sara</DisplayName>
        <AccountId>87</AccountId>
        <AccountType/>
      </UserInfo>
      <UserInfo>
        <DisplayName>Everitt, Alan</DisplayName>
        <AccountId>121</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C52ADB7D3F34B8770390F505F27B9" ma:contentTypeVersion="15" ma:contentTypeDescription="Create a new document." ma:contentTypeScope="" ma:versionID="dfe8cfc46d8ebc2b7a0addd6bf8fb34c">
  <xsd:schema xmlns:xsd="http://www.w3.org/2001/XMLSchema" xmlns:xs="http://www.w3.org/2001/XMLSchema" xmlns:p="http://schemas.microsoft.com/office/2006/metadata/properties" xmlns:ns2="1a7f1690-4c22-41cb-8683-f0b5bbe8f159" xmlns:ns3="08d143b9-2e0b-4573-b9d1-cb3d26eb4180" targetNamespace="http://schemas.microsoft.com/office/2006/metadata/properties" ma:root="true" ma:fieldsID="4f71aa93775f1646e3b069a988bcdf1a" ns2:_="" ns3:_="">
    <xsd:import namespace="1a7f1690-4c22-41cb-8683-f0b5bbe8f159"/>
    <xsd:import namespace="08d143b9-2e0b-4573-b9d1-cb3d26eb418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7f1690-4c22-41cb-8683-f0b5bbe8f1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f9b09575-d76b-43dd-9bd8-596ae673ba3d"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8d143b9-2e0b-4573-b9d1-cb3d26eb418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f6126ca7-f8a0-4f23-9616-d443cca10da1}" ma:internalName="TaxCatchAll" ma:showField="CatchAllData" ma:web="08d143b9-2e0b-4573-b9d1-cb3d26eb418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C0A073-BE30-47BE-9EB4-128FD7D170C2}">
  <ds:schemaRefs>
    <ds:schemaRef ds:uri="http://purl.org/dc/terms/"/>
    <ds:schemaRef ds:uri="http://schemas.microsoft.com/office/2006/documentManagement/types"/>
    <ds:schemaRef ds:uri="http://purl.org/dc/elements/1.1/"/>
    <ds:schemaRef ds:uri="08d143b9-2e0b-4573-b9d1-cb3d26eb4180"/>
    <ds:schemaRef ds:uri="http://schemas.microsoft.com/office/infopath/2007/PartnerControls"/>
    <ds:schemaRef ds:uri="http://purl.org/dc/dcmitype/"/>
    <ds:schemaRef ds:uri="http://schemas.microsoft.com/office/2006/metadata/properties"/>
    <ds:schemaRef ds:uri="http://schemas.openxmlformats.org/package/2006/metadata/core-properties"/>
    <ds:schemaRef ds:uri="1a7f1690-4c22-41cb-8683-f0b5bbe8f159"/>
    <ds:schemaRef ds:uri="http://www.w3.org/XML/1998/namespace"/>
  </ds:schemaRefs>
</ds:datastoreItem>
</file>

<file path=customXml/itemProps2.xml><?xml version="1.0" encoding="utf-8"?>
<ds:datastoreItem xmlns:ds="http://schemas.openxmlformats.org/officeDocument/2006/customXml" ds:itemID="{F0653B08-3BB3-411B-9E44-F66A3009AEA7}">
  <ds:schemaRefs>
    <ds:schemaRef ds:uri="http://schemas.microsoft.com/sharepoint/v3/contenttype/forms"/>
  </ds:schemaRefs>
</ds:datastoreItem>
</file>

<file path=customXml/itemProps3.xml><?xml version="1.0" encoding="utf-8"?>
<ds:datastoreItem xmlns:ds="http://schemas.openxmlformats.org/officeDocument/2006/customXml" ds:itemID="{D645C0DE-A740-4863-84FF-1427D47FD1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7f1690-4c22-41cb-8683-f0b5bbe8f159"/>
    <ds:schemaRef ds:uri="08d143b9-2e0b-4573-b9d1-cb3d26eb41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36</TotalTime>
  <Words>5216</Words>
  <Application>Microsoft Office PowerPoint</Application>
  <PresentationFormat>Widescreen</PresentationFormat>
  <Paragraphs>375</Paragraphs>
  <Slides>22</Slides>
  <Notes>17</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22</vt:i4>
      </vt:variant>
    </vt:vector>
  </HeadingPairs>
  <TitlesOfParts>
    <vt:vector size="36" baseType="lpstr">
      <vt:lpstr>Arial</vt:lpstr>
      <vt:lpstr>Calibri</vt:lpstr>
      <vt:lpstr>Calibri Light</vt:lpstr>
      <vt:lpstr>Consolas</vt:lpstr>
      <vt:lpstr>Segoe UI</vt:lpstr>
      <vt:lpstr>Segoe UI Light</vt:lpstr>
      <vt:lpstr>Segoe UI Semibold</vt:lpstr>
      <vt:lpstr>Verlag Black</vt:lpstr>
      <vt:lpstr>Verlag Bold</vt:lpstr>
      <vt:lpstr>Verlag Book</vt:lpstr>
      <vt:lpstr>Verlag Light</vt:lpstr>
      <vt:lpstr>Wingdings</vt:lpstr>
      <vt:lpstr>Office Theme</vt:lpstr>
      <vt:lpstr>White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Lam, Alice</dc:creator>
  <cp:lastModifiedBy>Mike Hutchinson</cp:lastModifiedBy>
  <cp:revision>3</cp:revision>
  <cp:lastPrinted>2023-03-07T18:58:00Z</cp:lastPrinted>
  <dcterms:created xsi:type="dcterms:W3CDTF">2023-01-19T22:19:37Z</dcterms:created>
  <dcterms:modified xsi:type="dcterms:W3CDTF">2023-05-25T23:38:29Z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0x0101000DEC52ADB7D3F34B8770390F505F27B9</vt:lpwstr>
  </property>
  <property fmtid="{D5CDD505-2E9C-101B-9397-08002B2CF9AE}" pid="3" name="MediaServiceImageTags">
    <vt:lpwstr/>
  </property>
</Properties>
</file>